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62" r:id="rId3"/>
    <p:sldId id="257" r:id="rId4"/>
    <p:sldId id="258" r:id="rId5"/>
    <p:sldId id="259" r:id="rId6"/>
    <p:sldId id="260" r:id="rId7"/>
    <p:sldId id="271" r:id="rId8"/>
    <p:sldId id="273" r:id="rId9"/>
    <p:sldId id="274" r:id="rId10"/>
    <p:sldId id="272" r:id="rId11"/>
    <p:sldId id="275" r:id="rId12"/>
    <p:sldId id="261" r:id="rId13"/>
    <p:sldId id="263" r:id="rId14"/>
    <p:sldId id="264" r:id="rId15"/>
    <p:sldId id="265" r:id="rId16"/>
    <p:sldId id="266" r:id="rId17"/>
    <p:sldId id="267" r:id="rId18"/>
    <p:sldId id="268" r:id="rId19"/>
    <p:sldId id="269" r:id="rId20"/>
    <p:sldId id="276" r:id="rId21"/>
    <p:sldId id="277" r:id="rId22"/>
    <p:sldId id="278" r:id="rId23"/>
    <p:sldId id="279" r:id="rId24"/>
    <p:sldId id="285" r:id="rId25"/>
    <p:sldId id="280" r:id="rId26"/>
    <p:sldId id="282" r:id="rId27"/>
    <p:sldId id="284" r:id="rId28"/>
    <p:sldId id="283" r:id="rId29"/>
    <p:sldId id="286" r:id="rId30"/>
    <p:sldId id="287" r:id="rId31"/>
    <p:sldId id="288" r:id="rId3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2" autoAdjust="0"/>
    <p:restoredTop sz="94660"/>
  </p:normalViewPr>
  <p:slideViewPr>
    <p:cSldViewPr snapToGrid="0">
      <p:cViewPr varScale="1">
        <p:scale>
          <a:sx n="91" d="100"/>
          <a:sy n="91" d="100"/>
        </p:scale>
        <p:origin x="-126" y="-11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9" name="Rectangle 8"/>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tr-TR" smtClean="0"/>
              <a:t>Asıl başlık stili için tıklatın</a:t>
            </a:r>
            <a:endParaRPr lang="en-US" dirty="0"/>
          </a:p>
        </p:txBody>
      </p:sp>
      <p:sp>
        <p:nvSpPr>
          <p:cNvPr id="3" name="Subtitle 2"/>
          <p:cNvSpPr>
            <a:spLocks noGrp="1"/>
          </p:cNvSpPr>
          <p:nvPr>
            <p:ph type="subTitle" idx="1"/>
          </p:nvPr>
        </p:nvSpPr>
        <p:spPr bwMode="gray">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bwMode="gray">
          <a:xfrm rot="5400000">
            <a:off x="10158984" y="1792224"/>
            <a:ext cx="990599" cy="304799"/>
          </a:xfrm>
        </p:spPr>
        <p:txBody>
          <a:bodyPr anchor="t"/>
          <a:lstStyle>
            <a:lvl1pPr algn="l">
              <a:defRPr b="0" i="0">
                <a:solidFill>
                  <a:schemeClr val="bg1">
                    <a:alpha val="60000"/>
                  </a:schemeClr>
                </a:solidFill>
              </a:defRPr>
            </a:lvl1pPr>
          </a:lstStyle>
          <a:p>
            <a:fld id="{5923F103-BC34-4FE4-A40E-EDDEECFDA5D0}" type="datetimeFigureOut">
              <a:rPr lang="en-US" dirty="0"/>
              <a:pPr/>
              <a:t>1/15/2020</a:t>
            </a:fld>
            <a:endParaRPr lang="en-US" dirty="0"/>
          </a:p>
        </p:txBody>
      </p:sp>
      <p:sp>
        <p:nvSpPr>
          <p:cNvPr id="5" name="Footer Placeholder 4"/>
          <p:cNvSpPr>
            <a:spLocks noGrp="1"/>
          </p:cNvSpPr>
          <p:nvPr>
            <p:ph type="ftr" sz="quarter" idx="11"/>
          </p:nvPr>
        </p:nvSpPr>
        <p:spPr bwMode="gray">
          <a:xfrm rot="5400000">
            <a:off x="8951976" y="3227832"/>
            <a:ext cx="3859795" cy="304801"/>
          </a:xfrm>
        </p:spPr>
        <p:txBody>
          <a:bodyPr/>
          <a:lstStyle>
            <a:lvl1pPr>
              <a:defRPr b="0" i="0">
                <a:solidFill>
                  <a:schemeClr val="bg1">
                    <a:alpha val="60000"/>
                  </a:schemeClr>
                </a:solidFill>
              </a:defRPr>
            </a:lvl1pPr>
          </a:lstStyle>
          <a:p>
            <a:r>
              <a:rPr lang="en-US" dirty="0"/>
              <a:t>
              </a:t>
            </a:r>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2" name="Slide Number Placeholder 5"/>
          <p:cNvSpPr>
            <a:spLocks noGrp="1"/>
          </p:cNvSpPr>
          <p:nvPr>
            <p:ph type="sldNum" sz="quarter" idx="12"/>
          </p:nvPr>
        </p:nvSpPr>
        <p:spPr>
          <a:xfrm>
            <a:off x="10352540" y="295729"/>
            <a:ext cx="838199" cy="767687"/>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3" name="Rectangle 12"/>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1"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4969927"/>
            <a:ext cx="8825659" cy="566738"/>
          </a:xfrm>
        </p:spPr>
        <p:txBody>
          <a:bodyPr anchor="b">
            <a:normAutofit/>
          </a:bodyPr>
          <a:lstStyle>
            <a:lvl1pPr algn="l">
              <a:defRPr sz="2400" b="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1154954" y="685800"/>
            <a:ext cx="8825659"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1154954" y="5536665"/>
            <a:ext cx="8825658"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923A1CC3-2375-41D4-9E03-427CAF2A4C1A}" type="datetimeFigureOut">
              <a:rPr lang="en-US" dirty="0"/>
              <a:pPr/>
              <a:t>1/15/2020</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Başlık ve Resim Yazısı">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48798" y="1063417"/>
            <a:ext cx="8831816" cy="1372986"/>
          </a:xfrm>
        </p:spPr>
        <p:txBody>
          <a:bodyPr/>
          <a:lstStyle>
            <a:lvl1pPr>
              <a:defRPr sz="4000"/>
            </a:lvl1pPr>
          </a:lstStyle>
          <a:p>
            <a:r>
              <a:rPr lang="tr-TR" smtClean="0"/>
              <a:t>Asıl başlık stili için tıklatın</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AFF16868-8199-4C2C-A5B1-63AEE139F88E}" type="datetimeFigureOut">
              <a:rPr lang="en-US" dirty="0"/>
              <a:pPr/>
              <a:t>1/15/2020</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Resim Yazılı Alıntı">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7" name="Rectangle 16"/>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Oval 24"/>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6" name="TextBox 15"/>
          <p:cNvSpPr txBox="1"/>
          <p:nvPr/>
        </p:nvSpPr>
        <p:spPr bwMode="gray">
          <a:xfrm>
            <a:off x="881566" y="607336"/>
            <a:ext cx="801912"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13" name="TextBox 12"/>
          <p:cNvSpPr txBox="1"/>
          <p:nvPr/>
        </p:nvSpPr>
        <p:spPr bwMode="gray">
          <a:xfrm>
            <a:off x="9884458" y="2613787"/>
            <a:ext cx="652763"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2" name="Title 1"/>
          <p:cNvSpPr>
            <a:spLocks noGrp="1"/>
          </p:cNvSpPr>
          <p:nvPr>
            <p:ph type="title"/>
          </p:nvPr>
        </p:nvSpPr>
        <p:spPr>
          <a:xfrm>
            <a:off x="1581878" y="982134"/>
            <a:ext cx="8453906" cy="2696632"/>
          </a:xfrm>
        </p:spPr>
        <p:txBody>
          <a:bodyPr/>
          <a:lstStyle>
            <a:lvl1pPr>
              <a:defRPr sz="4000"/>
            </a:lvl1pPr>
          </a:lstStyle>
          <a:p>
            <a:r>
              <a:rPr lang="tr-TR" smtClean="0"/>
              <a:t>Asıl başlık stili için tıklatın</a:t>
            </a:r>
            <a:endParaRPr lang="en-US" dirty="0"/>
          </a:p>
        </p:txBody>
      </p:sp>
      <p:sp>
        <p:nvSpPr>
          <p:cNvPr id="14" name="Text Placeholder 3"/>
          <p:cNvSpPr>
            <a:spLocks noGrp="1"/>
          </p:cNvSpPr>
          <p:nvPr>
            <p:ph type="body" sz="half" idx="13"/>
          </p:nvPr>
        </p:nvSpPr>
        <p:spPr bwMode="gray">
          <a:xfrm>
            <a:off x="1945945" y="3678766"/>
            <a:ext cx="7731219" cy="342174"/>
          </a:xfrm>
        </p:spPr>
        <p:txBody>
          <a:bodyPr anchor="t">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10" name="Text Placeholder 3"/>
          <p:cNvSpPr>
            <a:spLocks noGrp="1"/>
          </p:cNvSpPr>
          <p:nvPr>
            <p:ph type="body" sz="half" idx="2"/>
          </p:nvPr>
        </p:nvSpPr>
        <p:spPr>
          <a:xfrm>
            <a:off x="1154954" y="5029199"/>
            <a:ext cx="9244897" cy="997857"/>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AAD9FF7F-6988-44CC-821B-644E70CD2F73}" type="datetimeFigureOut">
              <a:rPr lang="en-US" dirty="0"/>
              <a:pPr/>
              <a:t>1/15/2020</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9" name="Rectangle 1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İsim Kartı">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1154954" y="5024967"/>
            <a:ext cx="8825659"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5C12C299-16B2-4475-990D-751901EACC14}" type="datetimeFigureOut">
              <a:rPr lang="en-US" dirty="0"/>
              <a:pPr/>
              <a:t>1/15/2020</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Sütu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tr-TR" smtClean="0"/>
              <a:t>Asıl başlık stili için tıklatın</a:t>
            </a:r>
            <a:endParaRPr lang="en-US" dirty="0"/>
          </a:p>
        </p:txBody>
      </p:sp>
      <p:sp>
        <p:nvSpPr>
          <p:cNvPr id="3" name="Text Placeholder 2"/>
          <p:cNvSpPr>
            <a:spLocks noGrp="1"/>
          </p:cNvSpPr>
          <p:nvPr>
            <p:ph type="body" idx="1"/>
          </p:nvPr>
        </p:nvSpPr>
        <p:spPr>
          <a:xfrm>
            <a:off x="1154954" y="2603502"/>
            <a:ext cx="314187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16" name="Text Placeholder 3"/>
          <p:cNvSpPr>
            <a:spLocks noGrp="1"/>
          </p:cNvSpPr>
          <p:nvPr>
            <p:ph type="body" sz="half" idx="15"/>
          </p:nvPr>
        </p:nvSpPr>
        <p:spPr>
          <a:xfrm>
            <a:off x="1154953" y="3179764"/>
            <a:ext cx="314187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Text Placeholder 4"/>
          <p:cNvSpPr>
            <a:spLocks noGrp="1"/>
          </p:cNvSpPr>
          <p:nvPr>
            <p:ph type="body" sz="quarter" idx="3"/>
          </p:nvPr>
        </p:nvSpPr>
        <p:spPr>
          <a:xfrm>
            <a:off x="4512721" y="2603500"/>
            <a:ext cx="314700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19" name="Text Placeholder 3"/>
          <p:cNvSpPr>
            <a:spLocks noGrp="1"/>
          </p:cNvSpPr>
          <p:nvPr>
            <p:ph type="body" sz="half" idx="16"/>
          </p:nvPr>
        </p:nvSpPr>
        <p:spPr>
          <a:xfrm>
            <a:off x="4512721" y="3179763"/>
            <a:ext cx="314700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14" name="Text Placeholder 4"/>
          <p:cNvSpPr>
            <a:spLocks noGrp="1"/>
          </p:cNvSpPr>
          <p:nvPr>
            <p:ph type="body" sz="quarter" idx="13"/>
          </p:nvPr>
        </p:nvSpPr>
        <p:spPr>
          <a:xfrm>
            <a:off x="7888135" y="2603501"/>
            <a:ext cx="3145730"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20" name="Text Placeholder 3"/>
          <p:cNvSpPr>
            <a:spLocks noGrp="1"/>
          </p:cNvSpPr>
          <p:nvPr>
            <p:ph type="body" sz="half" idx="17"/>
          </p:nvPr>
        </p:nvSpPr>
        <p:spPr>
          <a:xfrm>
            <a:off x="7888329" y="3179762"/>
            <a:ext cx="3145536"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cxnSp>
        <p:nvCxnSpPr>
          <p:cNvPr id="17" name="Straight Connector 16"/>
          <p:cNvCxnSpPr/>
          <p:nvPr/>
        </p:nvCxnSpPr>
        <p:spPr>
          <a:xfrm>
            <a:off x="440397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240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9FE86839-B9D8-4651-8783-F325ECE74E65}" type="datetimeFigureOut">
              <a:rPr lang="en-US" dirty="0"/>
              <a:pPr/>
              <a:t>1/15/2020</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Resim Sütunu">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tr-TR" smtClean="0"/>
              <a:t>Asıl başlık stili için tıklatın</a:t>
            </a:r>
            <a:endParaRPr lang="en-US" dirty="0"/>
          </a:p>
        </p:txBody>
      </p:sp>
      <p:sp>
        <p:nvSpPr>
          <p:cNvPr id="3" name="Text Placeholder 2"/>
          <p:cNvSpPr>
            <a:spLocks noGrp="1"/>
          </p:cNvSpPr>
          <p:nvPr>
            <p:ph type="body" idx="1"/>
          </p:nvPr>
        </p:nvSpPr>
        <p:spPr>
          <a:xfrm>
            <a:off x="1154954" y="4532844"/>
            <a:ext cx="30504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19" name="Picture Placeholder 2"/>
          <p:cNvSpPr>
            <a:spLocks noGrp="1" noChangeAspect="1"/>
          </p:cNvSpPr>
          <p:nvPr>
            <p:ph type="pic" idx="15"/>
          </p:nvPr>
        </p:nvSpPr>
        <p:spPr>
          <a:xfrm>
            <a:off x="133455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22" name="Text Placeholder 3"/>
          <p:cNvSpPr>
            <a:spLocks noGrp="1"/>
          </p:cNvSpPr>
          <p:nvPr>
            <p:ph type="body" sz="half" idx="18"/>
          </p:nvPr>
        </p:nvSpPr>
        <p:spPr>
          <a:xfrm>
            <a:off x="1154954" y="5109106"/>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Text Placeholder 4"/>
          <p:cNvSpPr>
            <a:spLocks noGrp="1"/>
          </p:cNvSpPr>
          <p:nvPr>
            <p:ph type="body" sz="quarter" idx="3"/>
          </p:nvPr>
        </p:nvSpPr>
        <p:spPr>
          <a:xfrm>
            <a:off x="4568865" y="4532844"/>
            <a:ext cx="3050438" cy="576263"/>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1" name="Picture Placeholder 2"/>
          <p:cNvSpPr>
            <a:spLocks noGrp="1" noChangeAspect="1"/>
          </p:cNvSpPr>
          <p:nvPr>
            <p:ph type="pic" idx="21"/>
          </p:nvPr>
        </p:nvSpPr>
        <p:spPr>
          <a:xfrm>
            <a:off x="4748462" y="2603500"/>
            <a:ext cx="2691243"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23" name="Text Placeholder 3"/>
          <p:cNvSpPr>
            <a:spLocks noGrp="1"/>
          </p:cNvSpPr>
          <p:nvPr>
            <p:ph type="body" sz="half" idx="19"/>
          </p:nvPr>
        </p:nvSpPr>
        <p:spPr>
          <a:xfrm>
            <a:off x="4570172" y="5109105"/>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14" name="Text Placeholder 4"/>
          <p:cNvSpPr>
            <a:spLocks noGrp="1"/>
          </p:cNvSpPr>
          <p:nvPr>
            <p:ph type="body" sz="quarter" idx="13"/>
          </p:nvPr>
        </p:nvSpPr>
        <p:spPr>
          <a:xfrm>
            <a:off x="7982775" y="4532845"/>
            <a:ext cx="3051095"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2"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24" name="Text Placeholder 3"/>
          <p:cNvSpPr>
            <a:spLocks noGrp="1"/>
          </p:cNvSpPr>
          <p:nvPr>
            <p:ph type="body" sz="half" idx="20"/>
          </p:nvPr>
        </p:nvSpPr>
        <p:spPr>
          <a:xfrm>
            <a:off x="7982775" y="5109104"/>
            <a:ext cx="3051096"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cxnSp>
        <p:nvCxnSpPr>
          <p:cNvPr id="43" name="Straight Connector 42"/>
          <p:cNvCxnSpPr/>
          <p:nvPr/>
        </p:nvCxnSpPr>
        <p:spPr>
          <a:xfrm>
            <a:off x="440583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7797802"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D484F64-32F6-45C5-931F-ADC1662401D0}" type="datetimeFigureOut">
              <a:rPr lang="en-US" dirty="0"/>
              <a:pPr/>
              <a:t>1/15/2020</a:t>
            </a:fld>
            <a:endParaRPr lang="en-US" dirty="0"/>
          </a:p>
        </p:txBody>
      </p:sp>
      <p:sp>
        <p:nvSpPr>
          <p:cNvPr id="8" name="Footer Placeholder 7"/>
          <p:cNvSpPr>
            <a:spLocks noGrp="1"/>
          </p:cNvSpPr>
          <p:nvPr>
            <p:ph type="ftr" sz="quarter" idx="11"/>
          </p:nvPr>
        </p:nvSpPr>
        <p:spPr>
          <a:xfrm>
            <a:off x="561111" y="6391838"/>
            <a:ext cx="3644282" cy="304801"/>
          </a:xfrm>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1154954" y="2603500"/>
            <a:ext cx="8825659" cy="3416300"/>
          </a:xfrm>
        </p:spPr>
        <p:txBody>
          <a:bodyPr vert="eaVert" anchor="t" anchorCtr="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a:xfrm>
            <a:off x="10695439" y="6391838"/>
            <a:ext cx="990599" cy="304799"/>
          </a:xfrm>
        </p:spPr>
        <p:txBody>
          <a:bodyPr/>
          <a:lstStyle/>
          <a:p>
            <a:fld id="{53086D93-FCAC-47E0-A2EE-787E62CA814C}" type="datetimeFigureOut">
              <a:rPr lang="en-US" dirty="0"/>
              <a:pPr/>
              <a:t>1/15/2020</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bwMode="gray">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0"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85235" y="1278467"/>
            <a:ext cx="1409965" cy="4748590"/>
          </a:xfrm>
        </p:spPr>
        <p:txBody>
          <a:bodyPr vert="eaVert" anchor="b" anchorCtr="0"/>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1154954" y="1278467"/>
            <a:ext cx="6256025" cy="474859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a:xfrm>
            <a:off x="10653104" y="6391838"/>
            <a:ext cx="992135" cy="304799"/>
          </a:xfrm>
        </p:spPr>
        <p:txBody>
          <a:bodyPr/>
          <a:lstStyle/>
          <a:p>
            <a:fld id="{CDA879A6-0FD0-4734-A311-86BFCA472E6E}" type="datetimeFigureOut">
              <a:rPr lang="en-US" dirty="0"/>
              <a:pPr/>
              <a:t>1/15/2020</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19C9CA7B-DFD4-44B5-8C60-D14B8CD1FB59}" type="datetimeFigureOut">
              <a:rPr lang="en-US" dirty="0"/>
              <a:pPr/>
              <a:t>1/15/2020</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677645"/>
            <a:ext cx="4351025" cy="2283824"/>
          </a:xfrm>
        </p:spPr>
        <p:txBody>
          <a:bodyPr anchor="ctr"/>
          <a:lstStyle>
            <a:lvl1pPr algn="l">
              <a:defRPr sz="40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6895559" y="2677644"/>
            <a:ext cx="3757545" cy="228382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F34E6425-0181-43F2-84FC-787E803FD2F8}" type="datetimeFigureOut">
              <a:rPr lang="en-US" dirty="0"/>
              <a:pPr/>
              <a:t>1/15/2020</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3BDB8791-F1B0-41E7-B7FD-A781E65C4266}" type="datetimeFigureOut">
              <a:rPr lang="en-US" dirty="0"/>
              <a:pPr/>
              <a:t>1/15/2020</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6208712" y="3179762"/>
            <a:ext cx="4825159" cy="2840039"/>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5FDD63B2-E120-4ED8-B27B-C685F510A5FE}" type="datetimeFigureOut">
              <a:rPr lang="en-US" dirty="0"/>
              <a:pPr/>
              <a:t>1/15/2020</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9" name="Title 1"/>
          <p:cNvSpPr>
            <a:spLocks noGrp="1"/>
          </p:cNvSpPr>
          <p:nvPr>
            <p:ph type="title"/>
          </p:nvPr>
        </p:nvSpPr>
        <p:spPr>
          <a:xfrm>
            <a:off x="1154954" y="973668"/>
            <a:ext cx="8761413" cy="706964"/>
          </a:xfrm>
        </p:spPr>
        <p:txBody>
          <a:bodyPr/>
          <a:lstStyle>
            <a:lvl1pPr>
              <a:defRPr/>
            </a:lvl1p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7AA18ACC-A947-437B-A130-35BD54FDF1E9}" type="datetimeFigureOut">
              <a:rPr lang="en-US" dirty="0"/>
              <a:pPr/>
              <a:t>1/15/2020</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8D7E02-BCB8-4D50-A234-369438C08659}" type="datetimeFigureOut">
              <a:rPr lang="en-US" dirty="0"/>
              <a:pPr/>
              <a:t>1/15/2020</a:t>
            </a:fld>
            <a:endParaRPr lang="en-US" dirty="0"/>
          </a:p>
        </p:txBody>
      </p:sp>
      <p:sp>
        <p:nvSpPr>
          <p:cNvPr id="3" name="Footer Placeholder 2"/>
          <p:cNvSpPr>
            <a:spLocks noGrp="1"/>
          </p:cNvSpPr>
          <p:nvPr>
            <p:ph type="ftr" sz="quarter" idx="11"/>
          </p:nvPr>
        </p:nvSpPr>
        <p:spPr/>
        <p:txBody>
          <a:bodyPr/>
          <a:lstStyle/>
          <a:p>
            <a:r>
              <a:rPr lang="en-US" dirty="0"/>
              <a:t>
              </a:t>
            </a:r>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295400"/>
            <a:ext cx="2793158" cy="1600200"/>
          </a:xfrm>
        </p:spPr>
        <p:txBody>
          <a:bodyPr anchor="b"/>
          <a:lstStyle>
            <a:lvl1pPr algn="l">
              <a:defRPr sz="2400" b="0"/>
            </a:lvl1pPr>
          </a:lstStyle>
          <a:p>
            <a:r>
              <a:rPr lang="tr-TR" smtClean="0"/>
              <a:t>Asıl başlık stili için tıklatın</a:t>
            </a:r>
            <a:endParaRPr lang="en-US" dirty="0"/>
          </a:p>
        </p:txBody>
      </p:sp>
      <p:sp>
        <p:nvSpPr>
          <p:cNvPr id="3" name="Content Placeholder 2"/>
          <p:cNvSpPr>
            <a:spLocks noGrp="1"/>
          </p:cNvSpPr>
          <p:nvPr>
            <p:ph idx="1"/>
          </p:nvPr>
        </p:nvSpPr>
        <p:spPr>
          <a:xfrm>
            <a:off x="5781146" y="1447800"/>
            <a:ext cx="5190066" cy="4572000"/>
          </a:xfrm>
        </p:spPr>
        <p:txBody>
          <a:bodyPr anchor="ct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bwMode="gray">
          <a:xfrm>
            <a:off x="1154954" y="3129280"/>
            <a:ext cx="2793158" cy="2895599"/>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76E86A4C-8E40-4F87-A4F0-01A0687C5742}" type="datetimeFigureOut">
              <a:rPr lang="en-US" dirty="0"/>
              <a:pPr/>
              <a:t>1/15/2020</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693333"/>
            <a:ext cx="3865134" cy="1735667"/>
          </a:xfrm>
        </p:spPr>
        <p:txBody>
          <a:bodyPr anchor="b">
            <a:normAutofit/>
          </a:bodyPr>
          <a:lstStyle>
            <a:lvl1pPr algn="l">
              <a:defRPr sz="3600" b="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marL="0" lvl="0" indent="0" algn="ctr">
              <a:buNone/>
            </a:pPr>
            <a:r>
              <a:rPr lang="tr-TR" smtClean="0"/>
              <a:t>Resim eklemek için simgeyi tıklatın</a:t>
            </a:r>
            <a:endParaRPr lang="en-US" dirty="0"/>
          </a:p>
        </p:txBody>
      </p:sp>
      <p:sp>
        <p:nvSpPr>
          <p:cNvPr id="4" name="Text Placeholder 3"/>
          <p:cNvSpPr>
            <a:spLocks noGrp="1"/>
          </p:cNvSpPr>
          <p:nvPr>
            <p:ph type="body" sz="half" idx="2"/>
          </p:nvPr>
        </p:nvSpPr>
        <p:spPr bwMode="gray">
          <a:xfrm>
            <a:off x="1154954" y="3657600"/>
            <a:ext cx="3859212" cy="13716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35E72C73-2D91-4E12-BA25-F0AA0C03599B}" type="datetimeFigureOut">
              <a:rPr lang="en-US" dirty="0"/>
              <a:pPr/>
              <a:t>1/15/2020</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a:blip r:embed="rId19">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4" y="973668"/>
            <a:ext cx="8761413" cy="706964"/>
          </a:xfrm>
          <a:prstGeom prst="rect">
            <a:avLst/>
          </a:prstGeom>
        </p:spPr>
        <p:txBody>
          <a:bodyPr vert="horz" lIns="91440" tIns="45720" rIns="91440" bIns="45720" rtlCol="0" anchor="ctr">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10653104" y="6391838"/>
            <a:ext cx="990599" cy="304799"/>
          </a:xfrm>
          <a:prstGeom prst="rect">
            <a:avLst/>
          </a:prstGeom>
        </p:spPr>
        <p:txBody>
          <a:bodyPr vert="horz" lIns="91440" tIns="45720" rIns="91440" bIns="45720" rtlCol="0" anchor="ctr"/>
          <a:lstStyle>
            <a:lvl1pPr algn="r">
              <a:defRPr sz="1000" b="1" i="0">
                <a:solidFill>
                  <a:schemeClr val="accent1"/>
                </a:solidFill>
              </a:defRPr>
            </a:lvl1pPr>
          </a:lstStyle>
          <a:p>
            <a:fld id="{2BE451C3-0FF4-47C4-B829-773ADF60F88C}" type="datetimeFigureOut">
              <a:rPr lang="en-US" dirty="0"/>
              <a:pPr/>
              <a:t>1/15/2020</a:t>
            </a:fld>
            <a:endParaRPr lang="en-US" dirty="0"/>
          </a:p>
        </p:txBody>
      </p:sp>
      <p:sp>
        <p:nvSpPr>
          <p:cNvPr id="5" name="Footer Placeholder 4"/>
          <p:cNvSpPr>
            <a:spLocks noGrp="1"/>
          </p:cNvSpPr>
          <p:nvPr>
            <p:ph type="ftr" sz="quarter" idx="3"/>
          </p:nvPr>
        </p:nvSpPr>
        <p:spPr>
          <a:xfrm>
            <a:off x="561110" y="6391838"/>
            <a:ext cx="3859795" cy="304801"/>
          </a:xfrm>
          <a:prstGeom prst="rect">
            <a:avLst/>
          </a:prstGeom>
        </p:spPr>
        <p:txBody>
          <a:bodyPr vert="horz" lIns="91440" tIns="45720" rIns="91440" bIns="45720" rtlCol="0" anchor="ctr"/>
          <a:lstStyle>
            <a:lvl1pPr algn="l">
              <a:defRPr sz="1000" b="1" i="0">
                <a:solidFill>
                  <a:schemeClr val="accent1"/>
                </a:solidFill>
              </a:defRPr>
            </a:lvl1pPr>
          </a:lstStyle>
          <a:p>
            <a:r>
              <a:rPr lang="en-US" dirty="0"/>
              <a:t>
              </a:t>
            </a:r>
          </a:p>
        </p:txBody>
      </p:sp>
      <p:sp>
        <p:nvSpPr>
          <p:cNvPr id="21" name="Rectangle 2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73" r:id="rId3"/>
    <p:sldLayoutId id="2147483652" r:id="rId4"/>
    <p:sldLayoutId id="2147483653" r:id="rId5"/>
    <p:sldLayoutId id="2147483654" r:id="rId6"/>
    <p:sldLayoutId id="2147483655" r:id="rId7"/>
    <p:sldLayoutId id="2147483656" r:id="rId8"/>
    <p:sldLayoutId id="2147483668" r:id="rId9"/>
    <p:sldLayoutId id="2147483667" r:id="rId10"/>
    <p:sldLayoutId id="2147483661" r:id="rId11"/>
    <p:sldLayoutId id="2147483672" r:id="rId12"/>
    <p:sldLayoutId id="2147483662" r:id="rId13"/>
    <p:sldLayoutId id="2147483669" r:id="rId14"/>
    <p:sldLayoutId id="2147483670" r:id="rId15"/>
    <p:sldLayoutId id="2147483658" r:id="rId16"/>
    <p:sldLayoutId id="2147483659" r:id="rId17"/>
  </p:sldLayoutIdLst>
  <p:hf sldNum="0"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www.cnnturk.com/istanbul"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p:txBody>
          <a:bodyPr/>
          <a:lstStyle/>
          <a:p>
            <a:r>
              <a:rPr lang="tr-TR" dirty="0" smtClean="0"/>
              <a:t>NÜKLEER ENERJİ VE NÜKLEER GÜÇ</a:t>
            </a:r>
            <a:endParaRPr lang="tr-TR" dirty="0"/>
          </a:p>
        </p:txBody>
      </p:sp>
    </p:spTree>
    <p:extLst>
      <p:ext uri="{BB962C8B-B14F-4D97-AF65-F5344CB8AC3E}">
        <p14:creationId xmlns="" xmlns:p14="http://schemas.microsoft.com/office/powerpoint/2010/main" val="423064874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FUKUŞİMA KAZASI</a:t>
            </a:r>
            <a:endParaRPr lang="tr-TR" dirty="0"/>
          </a:p>
        </p:txBody>
      </p:sp>
      <p:sp>
        <p:nvSpPr>
          <p:cNvPr id="3" name="İçerik Yer Tutucusu 2"/>
          <p:cNvSpPr>
            <a:spLocks noGrp="1"/>
          </p:cNvSpPr>
          <p:nvPr>
            <p:ph idx="1"/>
          </p:nvPr>
        </p:nvSpPr>
        <p:spPr/>
        <p:txBody>
          <a:bodyPr/>
          <a:lstStyle/>
          <a:p>
            <a:r>
              <a:rPr lang="tr-TR" dirty="0" err="1"/>
              <a:t>Fukushima</a:t>
            </a:r>
            <a:r>
              <a:rPr lang="tr-TR" dirty="0"/>
              <a:t> Nükleer Santrali, Japonya'nın </a:t>
            </a:r>
            <a:r>
              <a:rPr lang="tr-TR" dirty="0" err="1"/>
              <a:t>Fukushima</a:t>
            </a:r>
            <a:r>
              <a:rPr lang="tr-TR" dirty="0"/>
              <a:t> şehrine yakın sahil kenarına kurulmuştur. 11 Mart 2011 tarihinde </a:t>
            </a:r>
            <a:r>
              <a:rPr lang="tr-TR" dirty="0" err="1"/>
              <a:t>Sendai</a:t>
            </a:r>
            <a:r>
              <a:rPr lang="tr-TR" dirty="0"/>
              <a:t> şehrinden 130 km uzaklıkta meydana gelen 9.0 büyüklüğündeki deprem ve onu takip eden </a:t>
            </a:r>
            <a:r>
              <a:rPr lang="tr-TR" dirty="0" err="1"/>
              <a:t>tsunami</a:t>
            </a:r>
            <a:r>
              <a:rPr lang="tr-TR" dirty="0"/>
              <a:t> sonucu, nükleer santral tarihinin en büyük ikinci kazası meydana gelmiştir. </a:t>
            </a:r>
            <a:endParaRPr lang="tr-TR" dirty="0" smtClean="0"/>
          </a:p>
          <a:p>
            <a:endParaRPr lang="tr-TR" dirty="0"/>
          </a:p>
        </p:txBody>
      </p:sp>
    </p:spTree>
    <p:extLst>
      <p:ext uri="{BB962C8B-B14F-4D97-AF65-F5344CB8AC3E}">
        <p14:creationId xmlns="" xmlns:p14="http://schemas.microsoft.com/office/powerpoint/2010/main" val="386808196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746975" y="2356835"/>
            <a:ext cx="10728101" cy="4146996"/>
          </a:xfrm>
        </p:spPr>
      </p:pic>
    </p:spTree>
    <p:extLst>
      <p:ext uri="{BB962C8B-B14F-4D97-AF65-F5344CB8AC3E}">
        <p14:creationId xmlns="" xmlns:p14="http://schemas.microsoft.com/office/powerpoint/2010/main" val="384996410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p:txBody>
          <a:bodyPr/>
          <a:lstStyle/>
          <a:p>
            <a:r>
              <a:rPr lang="tr-TR" dirty="0"/>
              <a:t>NÜKLEER GÜÇ</a:t>
            </a:r>
          </a:p>
        </p:txBody>
      </p:sp>
      <p:sp>
        <p:nvSpPr>
          <p:cNvPr id="3" name="Alt Başlık 2"/>
          <p:cNvSpPr>
            <a:spLocks noGrp="1"/>
          </p:cNvSpPr>
          <p:nvPr>
            <p:ph type="subTitle" idx="1"/>
          </p:nvPr>
        </p:nvSpPr>
        <p:spPr/>
        <p:txBody>
          <a:bodyPr/>
          <a:lstStyle/>
          <a:p>
            <a:endParaRPr lang="tr-TR"/>
          </a:p>
        </p:txBody>
      </p:sp>
    </p:spTree>
    <p:extLst>
      <p:ext uri="{BB962C8B-B14F-4D97-AF65-F5344CB8AC3E}">
        <p14:creationId xmlns="" xmlns:p14="http://schemas.microsoft.com/office/powerpoint/2010/main" val="310791845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NÜKLEER GÜÇ NEDİR?</a:t>
            </a:r>
            <a:endParaRPr lang="tr-TR" dirty="0"/>
          </a:p>
        </p:txBody>
      </p:sp>
      <p:sp>
        <p:nvSpPr>
          <p:cNvPr id="3" name="İçerik Yer Tutucusu 2"/>
          <p:cNvSpPr>
            <a:spLocks noGrp="1"/>
          </p:cNvSpPr>
          <p:nvPr>
            <p:ph idx="1"/>
          </p:nvPr>
        </p:nvSpPr>
        <p:spPr/>
        <p:txBody>
          <a:bodyPr/>
          <a:lstStyle/>
          <a:p>
            <a:r>
              <a:rPr lang="tr-TR" dirty="0" smtClean="0"/>
              <a:t>Uranyum ve plütonyum gibi nükleer elementlerin kontrolsüzce parçalanması sonucu ortaya çıkan güçtür.</a:t>
            </a:r>
          </a:p>
          <a:p>
            <a:endParaRPr lang="tr-TR" dirty="0" smtClean="0"/>
          </a:p>
          <a:p>
            <a:r>
              <a:rPr lang="tr-TR" dirty="0" smtClean="0"/>
              <a:t>Yani aslında atom bombasıdır.</a:t>
            </a:r>
          </a:p>
          <a:p>
            <a:endParaRPr lang="tr-TR" dirty="0"/>
          </a:p>
          <a:p>
            <a:r>
              <a:rPr lang="tr-TR" dirty="0" smtClean="0"/>
              <a:t>Tek bir atom bombası bir şehri yerle bir edebilir. Yüzbinlerce insanı öldürebilir.</a:t>
            </a:r>
          </a:p>
          <a:p>
            <a:pPr marL="0" indent="0">
              <a:buNone/>
            </a:pPr>
            <a:endParaRPr lang="tr-TR" dirty="0" smtClean="0"/>
          </a:p>
          <a:p>
            <a:r>
              <a:rPr lang="tr-TR" dirty="0" err="1" smtClean="0"/>
              <a:t>İcad</a:t>
            </a:r>
            <a:r>
              <a:rPr lang="tr-TR" dirty="0" smtClean="0"/>
              <a:t> edilmiş en güçlü silahtır.</a:t>
            </a:r>
          </a:p>
          <a:p>
            <a:endParaRPr lang="tr-TR" dirty="0"/>
          </a:p>
          <a:p>
            <a:endParaRPr lang="tr-TR" dirty="0"/>
          </a:p>
        </p:txBody>
      </p:sp>
    </p:spTree>
    <p:extLst>
      <p:ext uri="{BB962C8B-B14F-4D97-AF65-F5344CB8AC3E}">
        <p14:creationId xmlns="" xmlns:p14="http://schemas.microsoft.com/office/powerpoint/2010/main" val="193002066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pPr algn="ctr"/>
            <a:r>
              <a:rPr lang="tr-TR" dirty="0" smtClean="0"/>
              <a:t>ATOM BOMBASININ TARİHİ</a:t>
            </a:r>
            <a:endParaRPr lang="tr-TR" dirty="0"/>
          </a:p>
        </p:txBody>
      </p:sp>
      <p:pic>
        <p:nvPicPr>
          <p:cNvPr id="5" name="İçerik Yer Tutucusu 4"/>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6278176" y="2755900"/>
            <a:ext cx="3790135" cy="3797300"/>
          </a:xfrm>
        </p:spPr>
      </p:pic>
      <p:sp>
        <p:nvSpPr>
          <p:cNvPr id="4" name="İçerik Yer Tutucusu 2"/>
          <p:cNvSpPr txBox="1">
            <a:spLocks/>
          </p:cNvSpPr>
          <p:nvPr/>
        </p:nvSpPr>
        <p:spPr>
          <a:xfrm>
            <a:off x="1307355" y="2755900"/>
            <a:ext cx="4449012" cy="3797300"/>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tr-TR" sz="2400" dirty="0" smtClean="0"/>
              <a:t>Maddenin atomlardan (</a:t>
            </a:r>
            <a:r>
              <a:rPr lang="tr-TR" sz="2400" dirty="0" err="1" smtClean="0"/>
              <a:t>arkhe</a:t>
            </a:r>
            <a:r>
              <a:rPr lang="tr-TR" sz="2400" dirty="0" smtClean="0"/>
              <a:t>) oluştuğunu ilk ortaya atan antik yunan filozofu </a:t>
            </a:r>
            <a:r>
              <a:rPr lang="tr-TR" sz="2400" dirty="0" err="1" smtClean="0"/>
              <a:t>Thalestir</a:t>
            </a:r>
            <a:r>
              <a:rPr lang="tr-TR" sz="2400" dirty="0" smtClean="0"/>
              <a:t>. </a:t>
            </a:r>
            <a:r>
              <a:rPr lang="tr-TR" sz="2400" dirty="0" err="1" smtClean="0"/>
              <a:t>Thales</a:t>
            </a:r>
            <a:r>
              <a:rPr lang="tr-TR" sz="2400" dirty="0" smtClean="0"/>
              <a:t> ve diğer yunan filozofları maddenin temel taşı olan atomun bölünemeyeceğini iddia etmişlerdir. </a:t>
            </a:r>
            <a:endParaRPr lang="tr-TR" sz="2400" dirty="0"/>
          </a:p>
        </p:txBody>
      </p:sp>
    </p:spTree>
    <p:extLst>
      <p:ext uri="{BB962C8B-B14F-4D97-AF65-F5344CB8AC3E}">
        <p14:creationId xmlns="" xmlns:p14="http://schemas.microsoft.com/office/powerpoint/2010/main" val="257507979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58122" y="2351314"/>
            <a:ext cx="3534610" cy="3995058"/>
          </a:xfrm>
        </p:spPr>
        <p:txBody>
          <a:bodyPr>
            <a:normAutofit/>
          </a:bodyPr>
          <a:lstStyle/>
          <a:p>
            <a:r>
              <a:rPr lang="tr-TR" sz="2000" dirty="0" smtClean="0"/>
              <a:t>M.S. 721de Horasanda doğan ve modern kimyanın kurucusu olan ünlü Müslüman bilim adamı Cabir bin </a:t>
            </a:r>
            <a:r>
              <a:rPr lang="tr-TR" sz="2000" dirty="0" err="1" smtClean="0"/>
              <a:t>Hayyan</a:t>
            </a:r>
            <a:r>
              <a:rPr lang="tr-TR" sz="2000" dirty="0" smtClean="0"/>
              <a:t> ise atomun bölünebileceğini şu sözlerle ifade etmiştir:</a:t>
            </a:r>
            <a:endParaRPr lang="tr-TR" sz="1600" dirty="0"/>
          </a:p>
        </p:txBody>
      </p:sp>
      <p:sp>
        <p:nvSpPr>
          <p:cNvPr id="4" name="İçerik Yer Tutucusu 2"/>
          <p:cNvSpPr txBox="1">
            <a:spLocks/>
          </p:cNvSpPr>
          <p:nvPr/>
        </p:nvSpPr>
        <p:spPr>
          <a:xfrm>
            <a:off x="7367451" y="2442754"/>
            <a:ext cx="4331447" cy="3903618"/>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tr-TR" b="1" dirty="0">
                <a:solidFill>
                  <a:srgbClr val="FF0000"/>
                </a:solidFill>
              </a:rPr>
              <a:t>“Maddenin en küçük parçası olan “el-</a:t>
            </a:r>
            <a:r>
              <a:rPr lang="tr-TR" b="1" dirty="0" err="1">
                <a:solidFill>
                  <a:srgbClr val="FF0000"/>
                </a:solidFill>
              </a:rPr>
              <a:t>cüz’ü</a:t>
            </a:r>
            <a:r>
              <a:rPr lang="tr-TR" b="1" dirty="0">
                <a:solidFill>
                  <a:srgbClr val="FF0000"/>
                </a:solidFill>
              </a:rPr>
              <a:t> lâ </a:t>
            </a:r>
            <a:r>
              <a:rPr lang="tr-TR" b="1" dirty="0" err="1">
                <a:solidFill>
                  <a:srgbClr val="FF0000"/>
                </a:solidFill>
              </a:rPr>
              <a:t>yetecezzâ</a:t>
            </a:r>
            <a:r>
              <a:rPr lang="tr-TR" b="1" dirty="0">
                <a:solidFill>
                  <a:srgbClr val="FF0000"/>
                </a:solidFill>
              </a:rPr>
              <a:t>” da yoğun bir enerji vardır. Yunan bilginlerinin söylediği gibi, bunun parçalanamayacağı söylenemez. Atom da parçalanabilir. Parçalanınca da öyle bir güç meydana gelir ki, bir anda </a:t>
            </a:r>
            <a:r>
              <a:rPr lang="tr-TR" b="1" dirty="0" err="1">
                <a:solidFill>
                  <a:srgbClr val="FF0000"/>
                </a:solidFill>
              </a:rPr>
              <a:t>Bağdât’ın</a:t>
            </a:r>
            <a:r>
              <a:rPr lang="tr-TR" b="1" dirty="0">
                <a:solidFill>
                  <a:srgbClr val="FF0000"/>
                </a:solidFill>
              </a:rPr>
              <a:t> altını üstüne getirebilir. Bu, </a:t>
            </a:r>
            <a:r>
              <a:rPr lang="tr-TR" b="1" dirty="0" err="1">
                <a:solidFill>
                  <a:srgbClr val="FF0000"/>
                </a:solidFill>
              </a:rPr>
              <a:t>Allahü</a:t>
            </a:r>
            <a:r>
              <a:rPr lang="tr-TR" b="1" dirty="0">
                <a:solidFill>
                  <a:srgbClr val="FF0000"/>
                </a:solidFill>
              </a:rPr>
              <a:t> </a:t>
            </a:r>
            <a:r>
              <a:rPr lang="tr-TR" b="1" dirty="0" err="1">
                <a:solidFill>
                  <a:srgbClr val="FF0000"/>
                </a:solidFill>
              </a:rPr>
              <a:t>teâlânın</a:t>
            </a:r>
            <a:r>
              <a:rPr lang="tr-TR" b="1" dirty="0">
                <a:solidFill>
                  <a:srgbClr val="FF0000"/>
                </a:solidFill>
              </a:rPr>
              <a:t> kudret </a:t>
            </a:r>
            <a:r>
              <a:rPr lang="tr-TR" b="1" dirty="0" err="1">
                <a:solidFill>
                  <a:srgbClr val="FF0000"/>
                </a:solidFill>
              </a:rPr>
              <a:t>nişânıdır</a:t>
            </a:r>
            <a:r>
              <a:rPr lang="tr-TR" b="1" dirty="0">
                <a:solidFill>
                  <a:srgbClr val="FF0000"/>
                </a:solidFill>
              </a:rPr>
              <a:t>.” </a:t>
            </a:r>
            <a:br>
              <a:rPr lang="tr-TR" b="1" dirty="0">
                <a:solidFill>
                  <a:srgbClr val="FF0000"/>
                </a:solidFill>
              </a:rPr>
            </a:br>
            <a:endParaRPr lang="tr-TR" b="1" dirty="0">
              <a:solidFill>
                <a:srgbClr val="FF0000"/>
              </a:solidFill>
            </a:endParaRPr>
          </a:p>
        </p:txBody>
      </p:sp>
      <p:pic>
        <p:nvPicPr>
          <p:cNvPr id="7" name="Resim 6"/>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3683725" y="2351314"/>
            <a:ext cx="3683725" cy="3995058"/>
          </a:xfrm>
          <a:prstGeom prst="rect">
            <a:avLst/>
          </a:prstGeom>
        </p:spPr>
      </p:pic>
    </p:spTree>
    <p:extLst>
      <p:ext uri="{BB962C8B-B14F-4D97-AF65-F5344CB8AC3E}">
        <p14:creationId xmlns="" xmlns:p14="http://schemas.microsoft.com/office/powerpoint/2010/main" val="335203182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509451" y="2292439"/>
            <a:ext cx="11103429" cy="4291241"/>
          </a:xfrm>
        </p:spPr>
        <p:txBody>
          <a:bodyPr>
            <a:noAutofit/>
          </a:bodyPr>
          <a:lstStyle/>
          <a:p>
            <a:r>
              <a:rPr lang="tr-TR" sz="3200" dirty="0" smtClean="0"/>
              <a:t>Tarihte ilk atom bombası 6 Ağustos 1945’te Japonya'nın Hiroşima şehrine atıldı ve </a:t>
            </a:r>
            <a:r>
              <a:rPr lang="tr-TR" sz="3200" dirty="0"/>
              <a:t>b</a:t>
            </a:r>
            <a:r>
              <a:rPr lang="tr-TR" sz="3200" dirty="0" smtClean="0"/>
              <a:t>omba</a:t>
            </a:r>
            <a:r>
              <a:rPr lang="tr-TR" sz="3200" dirty="0"/>
              <a:t>, düştüğü yere 500 metre uzaklıktaki alan içindeki tüm insanların yüzde 90’ının ölümüne neden oldu. İlk anda 70 bin kişinin yaşamına bir anda son veren saldırı, takip eden hafta içerisinde ise 30 binden fazla kişinin hayatına mal oldu. Hatta bazı kaynaklara göre ölü sayısı toplamda 140 binin üzerine çıktı.</a:t>
            </a:r>
          </a:p>
        </p:txBody>
      </p:sp>
    </p:spTree>
    <p:extLst>
      <p:ext uri="{BB962C8B-B14F-4D97-AF65-F5344CB8AC3E}">
        <p14:creationId xmlns="" xmlns:p14="http://schemas.microsoft.com/office/powerpoint/2010/main" val="174653458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6126481" y="1280160"/>
            <a:ext cx="5598636" cy="4921658"/>
          </a:xfrm>
        </p:spPr>
      </p:pic>
      <p:pic>
        <p:nvPicPr>
          <p:cNvPr id="5" name="İçerik Yer Tutucusu 3"/>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425745" y="1280160"/>
            <a:ext cx="5047592" cy="4897255"/>
          </a:xfrm>
          <a:prstGeom prst="rect">
            <a:avLst/>
          </a:prstGeom>
        </p:spPr>
      </p:pic>
    </p:spTree>
    <p:extLst>
      <p:ext uri="{BB962C8B-B14F-4D97-AF65-F5344CB8AC3E}">
        <p14:creationId xmlns="" xmlns:p14="http://schemas.microsoft.com/office/powerpoint/2010/main" val="218810906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453775" y="1502230"/>
            <a:ext cx="5238750" cy="4548822"/>
          </a:xfrm>
        </p:spPr>
      </p:pic>
      <p:pic>
        <p:nvPicPr>
          <p:cNvPr id="5" name="İçerik Yer Tutucusu 3"/>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6492241" y="1502230"/>
            <a:ext cx="5316583" cy="4548822"/>
          </a:xfrm>
          <a:prstGeom prst="rect">
            <a:avLst/>
          </a:prstGeom>
        </p:spPr>
      </p:pic>
    </p:spTree>
    <p:extLst>
      <p:ext uri="{BB962C8B-B14F-4D97-AF65-F5344CB8AC3E}">
        <p14:creationId xmlns="" xmlns:p14="http://schemas.microsoft.com/office/powerpoint/2010/main" val="406409005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En güçlü atom bombası: Çar Bombası</a:t>
            </a:r>
            <a:endParaRPr lang="tr-TR" dirty="0"/>
          </a:p>
        </p:txBody>
      </p:sp>
      <p:pic>
        <p:nvPicPr>
          <p:cNvPr id="4" name="İçerik Yer Tutucusu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386366" y="2343955"/>
            <a:ext cx="11204620" cy="4262907"/>
          </a:xfrm>
        </p:spPr>
      </p:pic>
    </p:spTree>
    <p:extLst>
      <p:ext uri="{BB962C8B-B14F-4D97-AF65-F5344CB8AC3E}">
        <p14:creationId xmlns="" xmlns:p14="http://schemas.microsoft.com/office/powerpoint/2010/main" val="34899993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p:txBody>
          <a:bodyPr/>
          <a:lstStyle/>
          <a:p>
            <a:r>
              <a:rPr lang="tr-TR" dirty="0"/>
              <a:t>NÜKLEER ENERJİ</a:t>
            </a:r>
          </a:p>
        </p:txBody>
      </p:sp>
      <p:sp>
        <p:nvSpPr>
          <p:cNvPr id="3" name="Alt Başlık 2"/>
          <p:cNvSpPr>
            <a:spLocks noGrp="1"/>
          </p:cNvSpPr>
          <p:nvPr>
            <p:ph type="subTitle" idx="1"/>
          </p:nvPr>
        </p:nvSpPr>
        <p:spPr/>
        <p:txBody>
          <a:bodyPr/>
          <a:lstStyle/>
          <a:p>
            <a:endParaRPr lang="tr-TR"/>
          </a:p>
        </p:txBody>
      </p:sp>
    </p:spTree>
    <p:extLst>
      <p:ext uri="{BB962C8B-B14F-4D97-AF65-F5344CB8AC3E}">
        <p14:creationId xmlns="" xmlns:p14="http://schemas.microsoft.com/office/powerpoint/2010/main" val="117059231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115910" y="0"/>
            <a:ext cx="12076090" cy="6761408"/>
          </a:xfrm>
        </p:spPr>
      </p:pic>
    </p:spTree>
    <p:extLst>
      <p:ext uri="{BB962C8B-B14F-4D97-AF65-F5344CB8AC3E}">
        <p14:creationId xmlns="" xmlns:p14="http://schemas.microsoft.com/office/powerpoint/2010/main" val="349778695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141668" y="154545"/>
            <a:ext cx="11912957" cy="6529590"/>
          </a:xfrm>
        </p:spPr>
      </p:pic>
    </p:spTree>
    <p:extLst>
      <p:ext uri="{BB962C8B-B14F-4D97-AF65-F5344CB8AC3E}">
        <p14:creationId xmlns="" xmlns:p14="http://schemas.microsoft.com/office/powerpoint/2010/main" val="33980244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231820" y="167425"/>
            <a:ext cx="11822805" cy="6529589"/>
          </a:xfrm>
        </p:spPr>
      </p:pic>
    </p:spTree>
    <p:extLst>
      <p:ext uri="{BB962C8B-B14F-4D97-AF65-F5344CB8AC3E}">
        <p14:creationId xmlns="" xmlns:p14="http://schemas.microsoft.com/office/powerpoint/2010/main" val="29393060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ATOM BOMBASININ BİR BAŞKA GÜCÜ</a:t>
            </a:r>
            <a:endParaRPr lang="tr-TR" dirty="0"/>
          </a:p>
        </p:txBody>
      </p:sp>
      <p:pic>
        <p:nvPicPr>
          <p:cNvPr id="4" name="İçerik Yer Tutucusu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463639" y="1854558"/>
            <a:ext cx="11372045" cy="4842456"/>
          </a:xfrm>
        </p:spPr>
      </p:pic>
    </p:spTree>
    <p:extLst>
      <p:ext uri="{BB962C8B-B14F-4D97-AF65-F5344CB8AC3E}">
        <p14:creationId xmlns="" xmlns:p14="http://schemas.microsoft.com/office/powerpoint/2010/main" val="424361765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1" y="1"/>
            <a:ext cx="12192000" cy="6858000"/>
          </a:xfrm>
        </p:spPr>
      </p:pic>
    </p:spTree>
    <p:extLst>
      <p:ext uri="{BB962C8B-B14F-4D97-AF65-F5344CB8AC3E}">
        <p14:creationId xmlns="" xmlns:p14="http://schemas.microsoft.com/office/powerpoint/2010/main" val="205623545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154954" y="651696"/>
            <a:ext cx="8761413" cy="1189983"/>
          </a:xfrm>
        </p:spPr>
        <p:txBody>
          <a:bodyPr/>
          <a:lstStyle/>
          <a:p>
            <a:r>
              <a:rPr lang="tr-TR" dirty="0" smtClean="0"/>
              <a:t>ATOM BOMBASINDAN SONRA DOĞAN NESİLLER</a:t>
            </a:r>
            <a:endParaRPr lang="tr-TR" dirty="0"/>
          </a:p>
        </p:txBody>
      </p:sp>
      <p:pic>
        <p:nvPicPr>
          <p:cNvPr id="4" name="İçerik Yer Tutucusu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536768" y="2397438"/>
            <a:ext cx="5162408" cy="3416300"/>
          </a:xfrm>
        </p:spPr>
      </p:pic>
      <p:pic>
        <p:nvPicPr>
          <p:cNvPr id="5" name="İçerik Yer Tutucusu 3"/>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6619741" y="2397438"/>
            <a:ext cx="4803866" cy="3416300"/>
          </a:xfrm>
          <a:prstGeom prst="rect">
            <a:avLst/>
          </a:prstGeom>
        </p:spPr>
      </p:pic>
    </p:spTree>
    <p:extLst>
      <p:ext uri="{BB962C8B-B14F-4D97-AF65-F5344CB8AC3E}">
        <p14:creationId xmlns="" xmlns:p14="http://schemas.microsoft.com/office/powerpoint/2010/main" val="228099990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154954" y="651696"/>
            <a:ext cx="8761413" cy="1189983"/>
          </a:xfrm>
        </p:spPr>
        <p:txBody>
          <a:bodyPr/>
          <a:lstStyle/>
          <a:p>
            <a:r>
              <a:rPr lang="tr-TR" dirty="0" smtClean="0"/>
              <a:t>ATOM BOMBASINDAN SONRA DOĞAN NESİLLER</a:t>
            </a:r>
            <a:endParaRPr lang="tr-TR" dirty="0"/>
          </a:p>
        </p:txBody>
      </p:sp>
      <p:pic>
        <p:nvPicPr>
          <p:cNvPr id="4" name="İçerik Yer Tutucusu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441193" y="2397438"/>
            <a:ext cx="5418693" cy="3416300"/>
          </a:xfrm>
        </p:spPr>
      </p:pic>
      <p:pic>
        <p:nvPicPr>
          <p:cNvPr id="5" name="İçerik Yer Tutucusu 3"/>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6375042" y="2397438"/>
            <a:ext cx="5074276" cy="3416300"/>
          </a:xfrm>
          <a:prstGeom prst="rect">
            <a:avLst/>
          </a:prstGeom>
        </p:spPr>
      </p:pic>
    </p:spTree>
    <p:extLst>
      <p:ext uri="{BB962C8B-B14F-4D97-AF65-F5344CB8AC3E}">
        <p14:creationId xmlns="" xmlns:p14="http://schemas.microsoft.com/office/powerpoint/2010/main" val="25667285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154954" y="651696"/>
            <a:ext cx="8761413" cy="1189983"/>
          </a:xfrm>
        </p:spPr>
        <p:txBody>
          <a:bodyPr/>
          <a:lstStyle/>
          <a:p>
            <a:r>
              <a:rPr lang="tr-TR" dirty="0" smtClean="0"/>
              <a:t>ATOM BOMBASINDAN SONRA DOĞAN NESİLLER</a:t>
            </a:r>
            <a:endParaRPr lang="tr-TR" dirty="0"/>
          </a:p>
        </p:txBody>
      </p:sp>
      <p:pic>
        <p:nvPicPr>
          <p:cNvPr id="4" name="İçerik Yer Tutucusu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926386" y="2292439"/>
            <a:ext cx="4448307" cy="3521299"/>
          </a:xfrm>
        </p:spPr>
      </p:pic>
      <p:pic>
        <p:nvPicPr>
          <p:cNvPr id="5" name="İçerik Yer Tutucusu 3"/>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5746004" y="2292439"/>
            <a:ext cx="5587403" cy="3521299"/>
          </a:xfrm>
          <a:prstGeom prst="rect">
            <a:avLst/>
          </a:prstGeom>
        </p:spPr>
      </p:pic>
    </p:spTree>
    <p:extLst>
      <p:ext uri="{BB962C8B-B14F-4D97-AF65-F5344CB8AC3E}">
        <p14:creationId xmlns="" xmlns:p14="http://schemas.microsoft.com/office/powerpoint/2010/main" val="70902134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154954" y="651696"/>
            <a:ext cx="8761413" cy="1189983"/>
          </a:xfrm>
        </p:spPr>
        <p:txBody>
          <a:bodyPr/>
          <a:lstStyle/>
          <a:p>
            <a:r>
              <a:rPr lang="tr-TR" dirty="0" smtClean="0"/>
              <a:t>ATOM BOMBASINDAN SONRA DOĞAN NESİLLER</a:t>
            </a:r>
            <a:endParaRPr lang="tr-TR" dirty="0"/>
          </a:p>
        </p:txBody>
      </p:sp>
      <p:pic>
        <p:nvPicPr>
          <p:cNvPr id="4" name="İçerik Yer Tutucusu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526517" y="2294407"/>
            <a:ext cx="4166219" cy="3416300"/>
          </a:xfrm>
        </p:spPr>
      </p:pic>
      <p:pic>
        <p:nvPicPr>
          <p:cNvPr id="5" name="İçerik Yer Tutucusu 3"/>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5266946" y="2294407"/>
            <a:ext cx="2782861" cy="3416300"/>
          </a:xfrm>
          <a:prstGeom prst="rect">
            <a:avLst/>
          </a:prstGeom>
        </p:spPr>
      </p:pic>
      <p:pic>
        <p:nvPicPr>
          <p:cNvPr id="6" name="İçerik Yer Tutucusu 3"/>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8791442" y="2294407"/>
            <a:ext cx="2782861" cy="3416300"/>
          </a:xfrm>
          <a:prstGeom prst="rect">
            <a:avLst/>
          </a:prstGeom>
        </p:spPr>
      </p:pic>
    </p:spTree>
    <p:extLst>
      <p:ext uri="{BB962C8B-B14F-4D97-AF65-F5344CB8AC3E}">
        <p14:creationId xmlns="" xmlns:p14="http://schemas.microsoft.com/office/powerpoint/2010/main" val="298158541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TEMİZ NÜKLEEER ENERJİ MÜMKÜN MÜ?</a:t>
            </a:r>
            <a:endParaRPr lang="tr-TR" dirty="0"/>
          </a:p>
        </p:txBody>
      </p:sp>
      <p:sp>
        <p:nvSpPr>
          <p:cNvPr id="3" name="İçerik Yer Tutucusu 2"/>
          <p:cNvSpPr>
            <a:spLocks noGrp="1"/>
          </p:cNvSpPr>
          <p:nvPr>
            <p:ph idx="1"/>
          </p:nvPr>
        </p:nvSpPr>
        <p:spPr/>
        <p:txBody>
          <a:bodyPr/>
          <a:lstStyle/>
          <a:p>
            <a:r>
              <a:rPr lang="tr-TR" dirty="0"/>
              <a:t>Füzyon yani diğer bir isimle nükleer kaynaşma, parçalanmanın tersine çok hafif iki çekirdeği birleştirerek daha ağır bir çekirdek </a:t>
            </a:r>
            <a:r>
              <a:rPr lang="tr-TR" dirty="0" smtClean="0"/>
              <a:t>oluşturmaktır</a:t>
            </a:r>
            <a:r>
              <a:rPr lang="tr-TR" dirty="0"/>
              <a:t>. Bu işi denetim altında yapabilmek oldukça zordur. Çekirdekler içlerinde var olan pozitif yükler nedeniyle birbirlerine yaklaştırmak istenildiklerinde birbirlerini büyük bir güçle iterler. Bu işi yapabilmek için iki çekirdeğin birbirine yaklaşmasını ve aradaki itme kuvvetini ortadan kaldırabilecek büyük bir kuvvet gerekmektedir. Bu kuvvetin oluşabilmesi, 20-30 </a:t>
            </a:r>
            <a:r>
              <a:rPr lang="tr-TR" dirty="0" smtClean="0"/>
              <a:t>milyon derece </a:t>
            </a:r>
            <a:r>
              <a:rPr lang="tr-TR" dirty="0"/>
              <a:t>bir sıcaklıkla aynı değerdedir. Dünya üzerindeki hiçbir katı madde böyle bir sıcaklığa dayanamayacağı için yeryüzünde henüz böyle bir düzenek hazırlanamamıştır.</a:t>
            </a:r>
          </a:p>
        </p:txBody>
      </p:sp>
    </p:spTree>
    <p:extLst>
      <p:ext uri="{BB962C8B-B14F-4D97-AF65-F5344CB8AC3E}">
        <p14:creationId xmlns="" xmlns:p14="http://schemas.microsoft.com/office/powerpoint/2010/main" val="339832579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NÜKLEER ENERJİ NEDİR?</a:t>
            </a:r>
            <a:endParaRPr lang="tr-TR" dirty="0"/>
          </a:p>
        </p:txBody>
      </p:sp>
      <p:sp>
        <p:nvSpPr>
          <p:cNvPr id="3" name="İçerik Yer Tutucusu 2"/>
          <p:cNvSpPr>
            <a:spLocks noGrp="1"/>
          </p:cNvSpPr>
          <p:nvPr>
            <p:ph idx="1"/>
          </p:nvPr>
        </p:nvSpPr>
        <p:spPr/>
        <p:txBody>
          <a:bodyPr/>
          <a:lstStyle/>
          <a:p>
            <a:pPr>
              <a:buFont typeface="Arial" panose="020B0604020202020204" pitchFamily="34" charset="0"/>
              <a:buChar char="•"/>
            </a:pPr>
            <a:r>
              <a:rPr lang="tr-TR" dirty="0" smtClean="0"/>
              <a:t>Atom </a:t>
            </a:r>
            <a:r>
              <a:rPr lang="tr-TR" dirty="0"/>
              <a:t>çekirdeğinin parçalanmasından doğan </a:t>
            </a:r>
            <a:r>
              <a:rPr lang="tr-TR" dirty="0" smtClean="0"/>
              <a:t>enerjidir.</a:t>
            </a:r>
          </a:p>
          <a:p>
            <a:pPr>
              <a:buFont typeface="Arial" panose="020B0604020202020204" pitchFamily="34" charset="0"/>
              <a:buChar char="•"/>
            </a:pPr>
            <a:endParaRPr lang="tr-TR" dirty="0"/>
          </a:p>
          <a:p>
            <a:pPr>
              <a:buFont typeface="Arial" panose="020B0604020202020204" pitchFamily="34" charset="0"/>
              <a:buChar char="•"/>
            </a:pPr>
            <a:r>
              <a:rPr lang="tr-TR" dirty="0" smtClean="0"/>
              <a:t>Uranyum 235 elementinin kontrolü biçimde bölünmesiyle açığa çıkan enerjidir.</a:t>
            </a:r>
          </a:p>
          <a:p>
            <a:pPr>
              <a:buFont typeface="Arial" panose="020B0604020202020204" pitchFamily="34" charset="0"/>
              <a:buChar char="•"/>
            </a:pPr>
            <a:endParaRPr lang="tr-TR" dirty="0"/>
          </a:p>
          <a:p>
            <a:pPr>
              <a:buFont typeface="Arial" panose="020B0604020202020204" pitchFamily="34" charset="0"/>
              <a:buChar char="•"/>
            </a:pPr>
            <a:r>
              <a:rPr lang="tr-TR" dirty="0" smtClean="0"/>
              <a:t>İlk nükleer santral 1957 yılında elektrik üretmeye başlamıştır.</a:t>
            </a:r>
            <a:endParaRPr lang="tr-TR" dirty="0"/>
          </a:p>
        </p:txBody>
      </p:sp>
    </p:spTree>
    <p:extLst>
      <p:ext uri="{BB962C8B-B14F-4D97-AF65-F5344CB8AC3E}">
        <p14:creationId xmlns="" xmlns:p14="http://schemas.microsoft.com/office/powerpoint/2010/main" val="367145519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çerik Yer Tutucusu 2"/>
          <p:cNvSpPr txBox="1">
            <a:spLocks/>
          </p:cNvSpPr>
          <p:nvPr/>
        </p:nvSpPr>
        <p:spPr>
          <a:xfrm>
            <a:off x="1307354" y="2755900"/>
            <a:ext cx="4099626" cy="341630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tr-TR" dirty="0" smtClean="0"/>
              <a:t>Füzyon tepkimeleri Güneş’te devamlı ve doğal olarak gerçekleşmektedir. Güneş’ten gelen ısı ve ışık, hidrojen çekirdeklerinin birleşerek helyuma dönüşmesi sağlamaktadır. Bu dönüşüm sırasında kütle kaybı karşılığı enerjinin ortaya çıkması sayesinde meydana gelmektedir.</a:t>
            </a:r>
            <a:endParaRPr lang="tr-TR" dirty="0"/>
          </a:p>
        </p:txBody>
      </p:sp>
      <p:pic>
        <p:nvPicPr>
          <p:cNvPr id="7" name="İçerik Yer Tutucusu 6"/>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5782615" y="2537138"/>
            <a:ext cx="5962918" cy="3635062"/>
          </a:xfrm>
        </p:spPr>
      </p:pic>
    </p:spTree>
    <p:extLst>
      <p:ext uri="{BB962C8B-B14F-4D97-AF65-F5344CB8AC3E}">
        <p14:creationId xmlns="" xmlns:p14="http://schemas.microsoft.com/office/powerpoint/2010/main" val="204409902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çerik Yer Tutucusu 4"/>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6770397" y="2603500"/>
            <a:ext cx="5000893" cy="3876540"/>
          </a:xfrm>
        </p:spPr>
      </p:pic>
      <p:sp>
        <p:nvSpPr>
          <p:cNvPr id="4" name="İçerik Yer Tutucusu 2"/>
          <p:cNvSpPr txBox="1">
            <a:spLocks/>
          </p:cNvSpPr>
          <p:nvPr/>
        </p:nvSpPr>
        <p:spPr>
          <a:xfrm>
            <a:off x="6111173" y="2603500"/>
            <a:ext cx="3571591" cy="341630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endParaRPr lang="tr-TR" dirty="0"/>
          </a:p>
        </p:txBody>
      </p:sp>
      <p:sp>
        <p:nvSpPr>
          <p:cNvPr id="7" name="İçerik Yer Tutucusu 2"/>
          <p:cNvSpPr txBox="1">
            <a:spLocks/>
          </p:cNvSpPr>
          <p:nvPr/>
        </p:nvSpPr>
        <p:spPr>
          <a:xfrm>
            <a:off x="1307354" y="2755900"/>
            <a:ext cx="4099626" cy="341630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tr-TR" sz="2800" dirty="0"/>
              <a:t>Füzyon reaktörü patlamaz, sızıntı yapmaz ve kaza durumunda basitçe sistem gücü keserek reaksiyonu </a:t>
            </a:r>
            <a:r>
              <a:rPr lang="tr-TR" sz="2800" dirty="0" smtClean="0"/>
              <a:t>durdurulabilir!</a:t>
            </a:r>
            <a:endParaRPr lang="tr-TR" sz="2800" dirty="0"/>
          </a:p>
        </p:txBody>
      </p:sp>
    </p:spTree>
    <p:extLst>
      <p:ext uri="{BB962C8B-B14F-4D97-AF65-F5344CB8AC3E}">
        <p14:creationId xmlns="" xmlns:p14="http://schemas.microsoft.com/office/powerpoint/2010/main" val="278801235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Nükleer santral nasıl çalışır?</a:t>
            </a:r>
            <a:endParaRPr lang="tr-TR" dirty="0"/>
          </a:p>
        </p:txBody>
      </p:sp>
      <p:pic>
        <p:nvPicPr>
          <p:cNvPr id="4" name="İçerik Yer Tutucusu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0" y="2331076"/>
            <a:ext cx="12192000" cy="4526925"/>
          </a:xfrm>
        </p:spPr>
      </p:pic>
    </p:spTree>
    <p:extLst>
      <p:ext uri="{BB962C8B-B14F-4D97-AF65-F5344CB8AC3E}">
        <p14:creationId xmlns="" xmlns:p14="http://schemas.microsoft.com/office/powerpoint/2010/main" val="26169404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NEDEN </a:t>
            </a:r>
            <a:r>
              <a:rPr lang="tr-TR" smtClean="0"/>
              <a:t>NÜKLEER ENERJİ</a:t>
            </a:r>
            <a:r>
              <a:rPr lang="tr-TR" dirty="0" smtClean="0"/>
              <a:t>?</a:t>
            </a:r>
            <a:endParaRPr lang="tr-TR" dirty="0"/>
          </a:p>
        </p:txBody>
      </p:sp>
      <p:sp>
        <p:nvSpPr>
          <p:cNvPr id="3" name="İçerik Yer Tutucusu 2"/>
          <p:cNvSpPr>
            <a:spLocks noGrp="1"/>
          </p:cNvSpPr>
          <p:nvPr>
            <p:ph idx="1"/>
          </p:nvPr>
        </p:nvSpPr>
        <p:spPr/>
        <p:txBody>
          <a:bodyPr/>
          <a:lstStyle/>
          <a:p>
            <a:r>
              <a:rPr lang="tr-TR" dirty="0" smtClean="0"/>
              <a:t>Çok ekonomiktir. Örneğin Çayboyu Okullarını ısıtmak için gereken 50 ton kömürün vereceği enerji sadece 250 gr uranyumdan elde edilebilir.</a:t>
            </a:r>
          </a:p>
          <a:p>
            <a:r>
              <a:rPr lang="tr-TR" dirty="0" smtClean="0"/>
              <a:t>Güvenli biçimde çalıştırılan bir santral doğaya hiçbir zarar vermez. Termik santrallerin doğaya saldığı gazlar atmosferimizin ısınmasına ve iklim değişikliklerine sebebiyet verirken nükleer santraller doğaya sadece su buharı salar.</a:t>
            </a:r>
          </a:p>
          <a:p>
            <a:r>
              <a:rPr lang="tr-TR" dirty="0" smtClean="0"/>
              <a:t>Atom teknolojileri ve savunma sistemleri için gerekli ham maddeyi ve tecrübeyi sağlar.</a:t>
            </a:r>
            <a:endParaRPr lang="tr-TR" dirty="0"/>
          </a:p>
        </p:txBody>
      </p:sp>
    </p:spTree>
    <p:extLst>
      <p:ext uri="{BB962C8B-B14F-4D97-AF65-F5344CB8AC3E}">
        <p14:creationId xmlns="" xmlns:p14="http://schemas.microsoft.com/office/powerpoint/2010/main" val="270065501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NÜKLEER SANTRALİN TEHLİKELERİ</a:t>
            </a:r>
            <a:endParaRPr lang="tr-TR" dirty="0"/>
          </a:p>
        </p:txBody>
      </p:sp>
      <p:sp>
        <p:nvSpPr>
          <p:cNvPr id="3" name="İçerik Yer Tutucusu 2"/>
          <p:cNvSpPr>
            <a:spLocks noGrp="1"/>
          </p:cNvSpPr>
          <p:nvPr>
            <p:ph idx="1"/>
          </p:nvPr>
        </p:nvSpPr>
        <p:spPr/>
        <p:txBody>
          <a:bodyPr/>
          <a:lstStyle/>
          <a:p>
            <a:endParaRPr lang="tr-TR" dirty="0" smtClean="0"/>
          </a:p>
          <a:p>
            <a:r>
              <a:rPr lang="tr-TR" dirty="0" smtClean="0"/>
              <a:t>Nükleer atıkların sızması sonucu doğaya radyoaktif maddeler karışabilir. Bu maddeler ise insan ve canlı sağlığı üzerinde son derece olumsuz etkilere sahiptir. Sızıntı yaşanan bölge yüzyıllarca insan kullanımına kapatılır.</a:t>
            </a:r>
          </a:p>
          <a:p>
            <a:endParaRPr lang="tr-TR" dirty="0" smtClean="0"/>
          </a:p>
          <a:p>
            <a:r>
              <a:rPr lang="tr-TR" dirty="0" smtClean="0"/>
              <a:t>Doğal afetler sonucu yaşanacak bir soğutma arızasında reaktörlerin bulunduğu bölümler buhar basıncı yüzünden patlayabilir. Bu patlama sonucunda radyoaktif maddeler yüzlerce kilometrelik bir alana yayılacak ve canlı hayatını olumsuz etkileyecek ve canlıların zehirlenmesine sebep olacaktır.</a:t>
            </a:r>
            <a:endParaRPr lang="tr-TR" dirty="0"/>
          </a:p>
        </p:txBody>
      </p:sp>
    </p:spTree>
    <p:extLst>
      <p:ext uri="{BB962C8B-B14F-4D97-AF65-F5344CB8AC3E}">
        <p14:creationId xmlns="" xmlns:p14="http://schemas.microsoft.com/office/powerpoint/2010/main" val="2662994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ÇERNOBİL KAZASI</a:t>
            </a:r>
            <a:endParaRPr lang="tr-TR" dirty="0"/>
          </a:p>
        </p:txBody>
      </p:sp>
      <p:sp>
        <p:nvSpPr>
          <p:cNvPr id="3" name="İçerik Yer Tutucusu 2"/>
          <p:cNvSpPr>
            <a:spLocks noGrp="1"/>
          </p:cNvSpPr>
          <p:nvPr>
            <p:ph idx="1"/>
          </p:nvPr>
        </p:nvSpPr>
        <p:spPr/>
        <p:txBody>
          <a:bodyPr>
            <a:normAutofit fontScale="92500" lnSpcReduction="10000"/>
          </a:bodyPr>
          <a:lstStyle/>
          <a:p>
            <a:r>
              <a:rPr lang="tr-TR" dirty="0"/>
              <a:t>Çernobil reaktör kazası, 20. yüzyılın ilk büyük nükleer kazasıdır. Ukrayna'nın Kiev iline bağlı Çernobil kentindeki Nükleer Güç Reaktörünün 4. ünitesinde 26 Nisan 1986 günü erken saatlerde </a:t>
            </a:r>
            <a:r>
              <a:rPr lang="tr-TR" dirty="0" smtClean="0"/>
              <a:t>meydan geldi.</a:t>
            </a:r>
          </a:p>
          <a:p>
            <a:pPr marL="0" indent="0">
              <a:buNone/>
            </a:pPr>
            <a:r>
              <a:rPr lang="tr-TR" b="1" dirty="0" smtClean="0"/>
              <a:t>							Kazanın </a:t>
            </a:r>
            <a:r>
              <a:rPr lang="tr-TR" b="1" dirty="0"/>
              <a:t>etkileri</a:t>
            </a:r>
            <a:endParaRPr lang="tr-TR" dirty="0"/>
          </a:p>
          <a:p>
            <a:r>
              <a:rPr lang="tr-TR" dirty="0" smtClean="0"/>
              <a:t>Nükleer </a:t>
            </a:r>
            <a:r>
              <a:rPr lang="tr-TR" dirty="0"/>
              <a:t>kalıntıların ürettiği radyoaktif bulut patlamadan sonra tüm Avrupa üzerine yayılmış ve Çernobil'den yaklaşık 1100 km uzaklıktaki İsveç </a:t>
            </a:r>
            <a:r>
              <a:rPr lang="tr-TR" dirty="0" err="1"/>
              <a:t>Formsmark</a:t>
            </a:r>
            <a:r>
              <a:rPr lang="tr-TR" dirty="0"/>
              <a:t> Nükleer Reaktöründe çalışan 27 kişinin elbiselerinde radyoaktif parçacıklara rastlanmış ve yapılan araştırmada İsveç'teki reaktörün değil Çernobil'den gelen parçacıklar olduğu tespit edilmiştir.</a:t>
            </a:r>
            <a:br>
              <a:rPr lang="tr-TR" dirty="0"/>
            </a:br>
            <a:r>
              <a:rPr lang="tr-TR" dirty="0"/>
              <a:t/>
            </a:r>
            <a:br>
              <a:rPr lang="tr-TR" dirty="0"/>
            </a:br>
            <a:r>
              <a:rPr lang="tr-TR" dirty="0"/>
              <a:t>Aynı şekilde İngiltere'nin Galler bölgesinde kazadan iki hafta sonra saptanan yüksek radyoaktif nedeniyle yeşil alanlara koyun ve sığırların girişi engellenmiştir.</a:t>
            </a:r>
          </a:p>
        </p:txBody>
      </p:sp>
    </p:spTree>
    <p:extLst>
      <p:ext uri="{BB962C8B-B14F-4D97-AF65-F5344CB8AC3E}">
        <p14:creationId xmlns="" xmlns:p14="http://schemas.microsoft.com/office/powerpoint/2010/main" val="26097340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r>
              <a:rPr lang="tr-TR" dirty="0"/>
              <a:t>Çernobil'in yakınındaki </a:t>
            </a:r>
            <a:r>
              <a:rPr lang="tr-TR" dirty="0" err="1"/>
              <a:t>Pripyat</a:t>
            </a:r>
            <a:r>
              <a:rPr lang="tr-TR" dirty="0"/>
              <a:t> şehrinde günümüzde ölçülen radyasyon düzeyi bile normalin 20-40 kat üzerinde. Ve tüm radyoaktif kalıntıların temizlenmesi için 48 bin yıla ihtiyaç var</a:t>
            </a:r>
            <a:r>
              <a:rPr lang="tr-TR" dirty="0" smtClean="0"/>
              <a:t>.</a:t>
            </a:r>
          </a:p>
          <a:p>
            <a:r>
              <a:rPr lang="tr-TR" dirty="0" smtClean="0"/>
              <a:t>Radyoaktif </a:t>
            </a:r>
            <a:r>
              <a:rPr lang="tr-TR" dirty="0"/>
              <a:t>bulutlar kazadan birkaç gün sonra 3 Mayıs'ta Trakya'ya ve ardından Doğu Karadeniz'e ulaşmış, radyasyon oranı 7 kat artmıştı. 4 Mayıs'ta Kapıkule-Edirne yolunda </a:t>
            </a:r>
            <a:r>
              <a:rPr lang="tr-TR" dirty="0">
                <a:hlinkClick r:id="rId2" tooltip="İstanbul haberleri"/>
              </a:rPr>
              <a:t>İstanbul</a:t>
            </a:r>
            <a:r>
              <a:rPr lang="tr-TR" dirty="0"/>
              <a:t>'da havadaki radyasyonun tam bin katı fazla bir değer ölçüldü ve bunun nedeni Çernobil'di. Böylece Türkiye için Çernobil felaketi başlamış oldu.</a:t>
            </a:r>
            <a:endParaRPr lang="tr-TR" dirty="0" smtClean="0"/>
          </a:p>
          <a:p>
            <a:r>
              <a:rPr lang="tr-TR" dirty="0"/>
              <a:t> Kanser vakaları, Marmara Bölgesi'nde 1986-1987 arası yaklaşık iki kat, Karadeniz'de ise 1995'ten sonra yaklaşık üç kat arttı</a:t>
            </a:r>
            <a:r>
              <a:rPr lang="tr-TR" dirty="0" smtClean="0"/>
              <a:t>.</a:t>
            </a:r>
          </a:p>
          <a:p>
            <a:endParaRPr lang="tr-TR" dirty="0"/>
          </a:p>
        </p:txBody>
      </p:sp>
    </p:spTree>
    <p:extLst>
      <p:ext uri="{BB962C8B-B14F-4D97-AF65-F5344CB8AC3E}">
        <p14:creationId xmlns="" xmlns:p14="http://schemas.microsoft.com/office/powerpoint/2010/main" val="158569503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1146220" y="2434106"/>
            <a:ext cx="9955369" cy="3825025"/>
          </a:xfrm>
        </p:spPr>
      </p:pic>
    </p:spTree>
    <p:extLst>
      <p:ext uri="{BB962C8B-B14F-4D97-AF65-F5344CB8AC3E}">
        <p14:creationId xmlns="" xmlns:p14="http://schemas.microsoft.com/office/powerpoint/2010/main" val="30056171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yon Toplantı Odası">
  <a:themeElements>
    <a:clrScheme name="Ion Boardroom">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Ion Boardroom">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xmlns="" name="Ion Boardroom" id="{FC33163D-4339-46B1-8EED-24C834239D99}" vid="{B8502691-933B-45FE-8764-BA278511EF27}"/>
    </a:ext>
  </a:extLst>
</a:theme>
</file>

<file path=docProps/app.xml><?xml version="1.0" encoding="utf-8"?>
<Properties xmlns="http://schemas.openxmlformats.org/officeDocument/2006/extended-properties" xmlns:vt="http://schemas.openxmlformats.org/officeDocument/2006/docPropsVTypes">
  <Template>Ion Boardroom</Template>
  <TotalTime>438</TotalTime>
  <Words>663</Words>
  <PresentationFormat>Özel</PresentationFormat>
  <Paragraphs>51</Paragraphs>
  <Slides>31</Slides>
  <Notes>0</Notes>
  <HiddenSlides>0</HiddenSlides>
  <MMClips>0</MMClips>
  <ScaleCrop>false</ScaleCrop>
  <HeadingPairs>
    <vt:vector size="4" baseType="variant">
      <vt:variant>
        <vt:lpstr>Tema</vt:lpstr>
      </vt:variant>
      <vt:variant>
        <vt:i4>1</vt:i4>
      </vt:variant>
      <vt:variant>
        <vt:lpstr>Slayt Başlıkları</vt:lpstr>
      </vt:variant>
      <vt:variant>
        <vt:i4>31</vt:i4>
      </vt:variant>
    </vt:vector>
  </HeadingPairs>
  <TitlesOfParts>
    <vt:vector size="32" baseType="lpstr">
      <vt:lpstr>İyon Toplantı Odası</vt:lpstr>
      <vt:lpstr>NÜKLEER ENERJİ VE NÜKLEER GÜÇ</vt:lpstr>
      <vt:lpstr>NÜKLEER ENERJİ</vt:lpstr>
      <vt:lpstr>NÜKLEER ENERJİ NEDİR?</vt:lpstr>
      <vt:lpstr>Nükleer santral nasıl çalışır?</vt:lpstr>
      <vt:lpstr>NEDEN NÜKLEER ENERJİ?</vt:lpstr>
      <vt:lpstr>NÜKLEER SANTRALİN TEHLİKELERİ</vt:lpstr>
      <vt:lpstr>ÇERNOBİL KAZASI</vt:lpstr>
      <vt:lpstr>Slayt 8</vt:lpstr>
      <vt:lpstr>Slayt 9</vt:lpstr>
      <vt:lpstr>FUKUŞİMA KAZASI</vt:lpstr>
      <vt:lpstr>Slayt 11</vt:lpstr>
      <vt:lpstr>NÜKLEER GÜÇ</vt:lpstr>
      <vt:lpstr>NÜKLEER GÜÇ NEDİR?</vt:lpstr>
      <vt:lpstr>ATOM BOMBASININ TARİHİ</vt:lpstr>
      <vt:lpstr>Slayt 15</vt:lpstr>
      <vt:lpstr>Slayt 16</vt:lpstr>
      <vt:lpstr>Slayt 17</vt:lpstr>
      <vt:lpstr>Slayt 18</vt:lpstr>
      <vt:lpstr>En güçlü atom bombası: Çar Bombası</vt:lpstr>
      <vt:lpstr>Slayt 20</vt:lpstr>
      <vt:lpstr>Slayt 21</vt:lpstr>
      <vt:lpstr>Slayt 22</vt:lpstr>
      <vt:lpstr>ATOM BOMBASININ BİR BAŞKA GÜCÜ</vt:lpstr>
      <vt:lpstr>Slayt 24</vt:lpstr>
      <vt:lpstr>ATOM BOMBASINDAN SONRA DOĞAN NESİLLER</vt:lpstr>
      <vt:lpstr>ATOM BOMBASINDAN SONRA DOĞAN NESİLLER</vt:lpstr>
      <vt:lpstr>ATOM BOMBASINDAN SONRA DOĞAN NESİLLER</vt:lpstr>
      <vt:lpstr>ATOM BOMBASINDAN SONRA DOĞAN NESİLLER</vt:lpstr>
      <vt:lpstr>TEMİZ NÜKLEEER ENERJİ MÜMKÜN MÜ?</vt:lpstr>
      <vt:lpstr>Slayt 30</vt:lpstr>
      <vt:lpstr>Slayt 31</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2018-04-21T19:00:16Z</dcterms:created>
  <dcterms:modified xsi:type="dcterms:W3CDTF">2020-01-15T14:13:40Z</dcterms:modified>
  <cp:category>https://www.sorubak.com</cp:category>
</cp:coreProperties>
</file>