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Default Extension="svg" ContentType="image/sv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1" r:id="rId1"/>
  </p:sldMasterIdLst>
  <p:sldIdLst>
    <p:sldId id="256" r:id="rId2"/>
    <p:sldId id="257" r:id="rId3"/>
    <p:sldId id="258" r:id="rId4"/>
    <p:sldId id="259" r:id="rId5"/>
    <p:sldId id="260" r:id="rId6"/>
    <p:sldId id="28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79" r:id="rId16"/>
    <p:sldId id="269" r:id="rId17"/>
    <p:sldId id="270" r:id="rId18"/>
    <p:sldId id="271" r:id="rId19"/>
    <p:sldId id="277" r:id="rId20"/>
    <p:sldId id="272" r:id="rId21"/>
    <p:sldId id="273" r:id="rId22"/>
    <p:sldId id="274" r:id="rId23"/>
    <p:sldId id="275" r:id="rId24"/>
    <p:sldId id="276" r:id="rId25"/>
    <p:sldId id="278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029" autoAdjust="0"/>
    <p:restoredTop sz="94660"/>
  </p:normalViewPr>
  <p:slideViewPr>
    <p:cSldViewPr snapToGrid="0">
      <p:cViewPr varScale="1">
        <p:scale>
          <a:sx n="68" d="100"/>
          <a:sy n="68" d="100"/>
        </p:scale>
        <p:origin x="-564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İkizkenar Üçgen"/>
          <p:cNvSpPr/>
          <p:nvPr/>
        </p:nvSpPr>
        <p:spPr>
          <a:xfrm rot="16200000">
            <a:off x="10387963" y="5038579"/>
            <a:ext cx="1892949" cy="1725637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720726" y="776289"/>
            <a:ext cx="10750549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720726" y="2250280"/>
            <a:ext cx="10750549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>
          <a:xfrm>
            <a:off x="1828800" y="6012657"/>
            <a:ext cx="77216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B61BEF0D-F0BB-DE4B-95CE-6DB70DBA9567}" type="datetimeFigureOut">
              <a:rPr lang="en-US" smtClean="0"/>
              <a:pPr/>
              <a:t>12/6/2019</a:t>
            </a:fld>
            <a:endParaRPr lang="en-US" dirty="0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>
          <a:xfrm>
            <a:off x="1828800" y="5650705"/>
            <a:ext cx="77216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n-US" dirty="0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11189663" y="5752308"/>
            <a:ext cx="67056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12/6/2019</a:t>
            </a:fld>
            <a:endParaRPr lang="en-US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9042400" y="381000"/>
            <a:ext cx="2540000" cy="5486400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609600" y="381000"/>
            <a:ext cx="8331200" cy="5486400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12/6/2019</a:t>
            </a:fld>
            <a:endParaRPr lang="en-US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267494"/>
            <a:ext cx="10972800" cy="1399032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09600" y="1882808"/>
            <a:ext cx="109728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6388608" y="6480048"/>
            <a:ext cx="2844800" cy="301752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12/6/2019</a:t>
            </a:fld>
            <a:endParaRPr lang="en-US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609600" y="6480970"/>
            <a:ext cx="5680075" cy="3008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 Üçgen"/>
          <p:cNvSpPr/>
          <p:nvPr/>
        </p:nvSpPr>
        <p:spPr>
          <a:xfrm flipV="1">
            <a:off x="9379" y="7035"/>
            <a:ext cx="12173243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İkizkenar Üçgen"/>
          <p:cNvSpPr/>
          <p:nvPr/>
        </p:nvSpPr>
        <p:spPr>
          <a:xfrm rot="5400000" flipV="1">
            <a:off x="10387963" y="93786"/>
            <a:ext cx="1892949" cy="1725637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9274176" y="6477000"/>
            <a:ext cx="2844800" cy="3048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12/6/2019</a:t>
            </a:fld>
            <a:endParaRPr lang="en-US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3492501" y="6480970"/>
            <a:ext cx="5680075" cy="3008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11268075" y="809625"/>
            <a:ext cx="670560" cy="300831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1" name="10 Düz Bağlayıcı"/>
          <p:cNvCxnSpPr/>
          <p:nvPr/>
        </p:nvCxnSpPr>
        <p:spPr>
          <a:xfrm rot="10800000">
            <a:off x="8625059" y="9381"/>
            <a:ext cx="3563815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 flipV="1">
            <a:off x="0" y="7035"/>
            <a:ext cx="12182621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08000" y="271465"/>
            <a:ext cx="9652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08000" y="1633536"/>
            <a:ext cx="51816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609600" y="1722438"/>
            <a:ext cx="53848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6197600" y="1722438"/>
            <a:ext cx="53848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388608" y="6480969"/>
            <a:ext cx="2844800" cy="301752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12/6/2019</a:t>
            </a:fld>
            <a:endParaRPr lang="en-US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609600" y="6480969"/>
            <a:ext cx="5680075" cy="301752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10119360" y="6480969"/>
            <a:ext cx="670560" cy="301752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30931" y="290732"/>
            <a:ext cx="14224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820008" y="290732"/>
            <a:ext cx="774699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1820008" y="3427124"/>
            <a:ext cx="774699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2696307" y="290732"/>
            <a:ext cx="9144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2696307" y="3427124"/>
            <a:ext cx="9144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>
          <a:xfrm>
            <a:off x="6388608" y="6480969"/>
            <a:ext cx="2840736" cy="301752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12/6/2019</a:t>
            </a:fld>
            <a:endParaRPr lang="en-US" dirty="0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>
          <a:xfrm>
            <a:off x="609600" y="6480969"/>
            <a:ext cx="5681472" cy="301752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10119360" y="6483096"/>
            <a:ext cx="670560" cy="301752"/>
          </a:xfrm>
        </p:spPr>
        <p:txBody>
          <a:bodyPr/>
          <a:lstStyle>
            <a:lvl1pPr algn="ctr">
              <a:defRPr/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12/6/2019</a:t>
            </a:fld>
            <a:endParaRPr lang="en-US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>
          <a:xfrm>
            <a:off x="6388608" y="6480969"/>
            <a:ext cx="2844800" cy="301752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12/6/2019</a:t>
            </a:fld>
            <a:endParaRPr lang="en-US" dirty="0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>
          <a:xfrm>
            <a:off x="609600" y="6481891"/>
            <a:ext cx="5680075" cy="3008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10119360" y="6480969"/>
            <a:ext cx="670560" cy="301752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92608" y="367664"/>
            <a:ext cx="12192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1514475" y="367664"/>
            <a:ext cx="32512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4868333" y="320040"/>
            <a:ext cx="7034784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8371968" y="6556248"/>
            <a:ext cx="2844800" cy="301752"/>
          </a:xfrm>
        </p:spPr>
        <p:txBody>
          <a:bodyPr/>
          <a:lstStyle>
            <a:lvl1pPr>
              <a:defRPr sz="900"/>
            </a:lvl1pPr>
          </a:lstStyle>
          <a:p>
            <a:fld id="{B61BEF0D-F0BB-DE4B-95CE-6DB70DBA9567}" type="datetimeFigureOut">
              <a:rPr lang="en-US" smtClean="0"/>
              <a:pPr/>
              <a:t>12/6/2019</a:t>
            </a:fld>
            <a:endParaRPr lang="en-US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1514475" y="6556248"/>
            <a:ext cx="6857493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11214101" y="6556248"/>
            <a:ext cx="670560" cy="301752"/>
          </a:xfrm>
        </p:spPr>
        <p:txBody>
          <a:bodyPr/>
          <a:lstStyle>
            <a:lvl1pPr>
              <a:defRPr sz="900"/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92608" y="150896"/>
            <a:ext cx="12192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517649" y="373966"/>
            <a:ext cx="9777984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524000" y="5867400"/>
            <a:ext cx="9777984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8144256" y="6556248"/>
            <a:ext cx="2804160" cy="301752"/>
          </a:xfrm>
        </p:spPr>
        <p:txBody>
          <a:bodyPr/>
          <a:lstStyle>
            <a:lvl1pPr>
              <a:defRPr sz="900"/>
            </a:lvl1pPr>
          </a:lstStyle>
          <a:p>
            <a:fld id="{B61BEF0D-F0BB-DE4B-95CE-6DB70DBA9567}" type="datetimeFigureOut">
              <a:rPr lang="en-US" smtClean="0"/>
              <a:pPr/>
              <a:t>12/6/2019</a:t>
            </a:fld>
            <a:endParaRPr lang="en-US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1560576" y="6557169"/>
            <a:ext cx="6597429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10956256" y="6556248"/>
            <a:ext cx="487680" cy="301752"/>
          </a:xfrm>
        </p:spPr>
        <p:txBody>
          <a:bodyPr/>
          <a:lstStyle>
            <a:lvl1pPr algn="ctr">
              <a:defRPr sz="900"/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Dik Üçgen"/>
          <p:cNvSpPr/>
          <p:nvPr/>
        </p:nvSpPr>
        <p:spPr>
          <a:xfrm>
            <a:off x="9379" y="14069"/>
            <a:ext cx="12173243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7 Düz Bağlayıcı"/>
          <p:cNvCxnSpPr/>
          <p:nvPr/>
        </p:nvCxnSpPr>
        <p:spPr>
          <a:xfrm>
            <a:off x="0" y="7035"/>
            <a:ext cx="12182621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 rot="10800000" flipV="1">
            <a:off x="8625059" y="4948410"/>
            <a:ext cx="3563815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609600" y="267494"/>
            <a:ext cx="109728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609600" y="1882808"/>
            <a:ext cx="109728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6388608" y="6480969"/>
            <a:ext cx="28448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12/6/2019</a:t>
            </a:fld>
            <a:endParaRPr lang="en-US" dirty="0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609600" y="6481891"/>
            <a:ext cx="5680075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10119360" y="6480969"/>
            <a:ext cx="67056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>
            <a:extLst>
              <a:ext uri="{FF2B5EF4-FFF2-40B4-BE49-F238E27FC236}">
                <a16:creationId xmlns="" xmlns:a16="http://schemas.microsoft.com/office/drawing/2014/main" id="{25E2847B-2362-43E0-9901-A1C033BF7D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4840" y="1112277"/>
            <a:ext cx="10694988" cy="5040327"/>
          </a:xfrm>
        </p:spPr>
        <p:txBody>
          <a:bodyPr>
            <a:normAutofit fontScale="85000" lnSpcReduction="20000"/>
          </a:bodyPr>
          <a:lstStyle/>
          <a:p>
            <a:endParaRPr lang="tr-TR" sz="5400" dirty="0"/>
          </a:p>
          <a:p>
            <a:pPr algn="ctr"/>
            <a:r>
              <a:rPr lang="tr-TR" sz="94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MÖ </a:t>
            </a:r>
            <a:r>
              <a:rPr lang="tr-TR" sz="9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YY – MS 2. YY </a:t>
            </a:r>
          </a:p>
          <a:p>
            <a:pPr algn="ctr"/>
            <a:r>
              <a:rPr lang="tr-TR" sz="9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FELSEFESİNİN AYIRICI NİTELİKLERİ</a:t>
            </a:r>
          </a:p>
        </p:txBody>
      </p:sp>
    </p:spTree>
    <p:extLst>
      <p:ext uri="{BB962C8B-B14F-4D97-AF65-F5344CB8AC3E}">
        <p14:creationId xmlns="" xmlns:p14="http://schemas.microsoft.com/office/powerpoint/2010/main" val="22507269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="" xmlns:a16="http://schemas.microsoft.com/office/drawing/2014/main" id="{12D8CD66-6E34-4232-868C-F61EC84AFC0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11" name="Straight Connector 10">
              <a:extLst>
                <a:ext uri="{FF2B5EF4-FFF2-40B4-BE49-F238E27FC236}">
                  <a16:creationId xmlns="" xmlns:a16="http://schemas.microsoft.com/office/drawing/2014/main" id="{BA1EDB24-D25E-4498-9742-07355DA2B19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="" xmlns:a16="http://schemas.microsoft.com/office/drawing/2014/main" id="{0E5C3020-0F81-4919-9D1F-B6ED9A83536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="" xmlns:a16="http://schemas.microsoft.com/office/drawing/2014/main" id="{83ECD783-8E88-4D10-99BD-C579F0CA2AD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="" xmlns:a16="http://schemas.microsoft.com/office/drawing/2014/main" id="{29EDE005-2618-4634-B693-DAB7F601385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="" xmlns:a16="http://schemas.microsoft.com/office/drawing/2014/main" id="{C4252634-CD2F-416D-80D4-1C184472B07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İçerik Yer Tutucusu 4" descr="metin içeren bir resim&#10;&#10;Açıklama otomatik olarak oluşturuldu">
            <a:extLst>
              <a:ext uri="{FF2B5EF4-FFF2-40B4-BE49-F238E27FC236}">
                <a16:creationId xmlns="" xmlns:a16="http://schemas.microsoft.com/office/drawing/2014/main" id="{E46760A2-AC17-4C5B-B775-7841388BF0A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571709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814446B0-80DC-4CE3-9DCC-1B9DD8D92B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2" y="685800"/>
            <a:ext cx="10367610" cy="361526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tr-TR" sz="5400" dirty="0">
                <a:solidFill>
                  <a:schemeClr val="tx1"/>
                </a:solidFill>
              </a:rPr>
              <a:t>DEĞİŞİM DÜŞÜNCELERİ</a:t>
            </a:r>
          </a:p>
        </p:txBody>
      </p:sp>
    </p:spTree>
    <p:extLst>
      <p:ext uri="{BB962C8B-B14F-4D97-AF65-F5344CB8AC3E}">
        <p14:creationId xmlns="" xmlns:p14="http://schemas.microsoft.com/office/powerpoint/2010/main" val="36979541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İçerik Yer Tutucusu 4" descr="metin, ekran görüntüsü içeren bir resim&#10;&#10;Açıklama otomatik olarak oluşturuldu">
            <a:extLst>
              <a:ext uri="{FF2B5EF4-FFF2-40B4-BE49-F238E27FC236}">
                <a16:creationId xmlns="" xmlns:a16="http://schemas.microsoft.com/office/drawing/2014/main" id="{A429436C-D9EC-4BC5-BDAC-38BCC77867B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7999"/>
          </a:xfrm>
        </p:spPr>
      </p:pic>
    </p:spTree>
    <p:extLst>
      <p:ext uri="{BB962C8B-B14F-4D97-AF65-F5344CB8AC3E}">
        <p14:creationId xmlns="" xmlns:p14="http://schemas.microsoft.com/office/powerpoint/2010/main" val="11831995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İçerik Yer Tutucusu 4" descr="metin, ekran görüntüsü içeren bir resim&#10;&#10;Açıklama otomatik olarak oluşturuldu">
            <a:extLst>
              <a:ext uri="{FF2B5EF4-FFF2-40B4-BE49-F238E27FC236}">
                <a16:creationId xmlns="" xmlns:a16="http://schemas.microsoft.com/office/drawing/2014/main" id="{13C10F9C-C9D2-4BA6-BAA2-C1D11A85AAB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="" xmlns:p14="http://schemas.microsoft.com/office/powerpoint/2010/main" val="34938790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İçerik Yer Tutucusu 4" descr="ekran görüntüsü, metin içeren bir resim&#10;&#10;Açıklama otomatik olarak oluşturuldu">
            <a:extLst>
              <a:ext uri="{FF2B5EF4-FFF2-40B4-BE49-F238E27FC236}">
                <a16:creationId xmlns="" xmlns:a16="http://schemas.microsoft.com/office/drawing/2014/main" id="{95A32443-A601-4671-A9B3-CDA1D913B97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="" xmlns:p14="http://schemas.microsoft.com/office/powerpoint/2010/main" val="11552767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İçerik Yer Tutucusu 4" descr="metin, kitap içeren bir resim&#10;&#10;Açıklama otomatik olarak oluşturuldu">
            <a:extLst>
              <a:ext uri="{FF2B5EF4-FFF2-40B4-BE49-F238E27FC236}">
                <a16:creationId xmlns="" xmlns:a16="http://schemas.microsoft.com/office/drawing/2014/main" id="{8B142C39-37A0-4A5C-A2E1-08B9C88711C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="" xmlns:p14="http://schemas.microsoft.com/office/powerpoint/2010/main" val="857887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C3299ADC-5901-412B-AA80-6C4F9E09B8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1" y="685800"/>
            <a:ext cx="10807878" cy="361526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tr-TR" sz="5400" dirty="0">
                <a:solidFill>
                  <a:schemeClr val="tx1"/>
                </a:solidFill>
              </a:rPr>
              <a:t>SOFİSTLERİN </a:t>
            </a:r>
          </a:p>
          <a:p>
            <a:pPr marL="0" indent="0" algn="ctr">
              <a:buNone/>
            </a:pPr>
            <a:r>
              <a:rPr lang="tr-TR" sz="5400" dirty="0">
                <a:solidFill>
                  <a:schemeClr val="tx1"/>
                </a:solidFill>
              </a:rPr>
              <a:t>BİLGİ VE AHLAK ANLAYIŞLARI</a:t>
            </a:r>
          </a:p>
        </p:txBody>
      </p:sp>
    </p:spTree>
    <p:extLst>
      <p:ext uri="{BB962C8B-B14F-4D97-AF65-F5344CB8AC3E}">
        <p14:creationId xmlns="" xmlns:p14="http://schemas.microsoft.com/office/powerpoint/2010/main" val="21175812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E90C37B1-8F3D-4288-AAB4-BCAAD180D7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1" y="685800"/>
            <a:ext cx="10480499" cy="3615267"/>
          </a:xfrm>
        </p:spPr>
        <p:txBody>
          <a:bodyPr>
            <a:normAutofit/>
          </a:bodyPr>
          <a:lstStyle/>
          <a:p>
            <a:r>
              <a:rPr lang="tr-TR" sz="3600" dirty="0">
                <a:solidFill>
                  <a:schemeClr val="tx1"/>
                </a:solidFill>
                <a:latin typeface="Comic Sans MS" panose="030F0702030302020204" pitchFamily="66" charset="0"/>
              </a:rPr>
              <a:t>SOFİST,</a:t>
            </a:r>
            <a:r>
              <a:rPr lang="tr-TR" sz="3600" dirty="0">
                <a:latin typeface="Comic Sans MS" panose="030F0702030302020204" pitchFamily="66" charset="0"/>
              </a:rPr>
              <a:t> BİLEN-BİLGİLİ KİŞİ DEMEKTİR. </a:t>
            </a:r>
          </a:p>
          <a:p>
            <a:r>
              <a:rPr lang="tr-TR" sz="3600" dirty="0">
                <a:latin typeface="Comic Sans MS" panose="030F0702030302020204" pitchFamily="66" charset="0"/>
              </a:rPr>
              <a:t>SOFİSTLER ŞEHİR ŞEHİR GEZİP SİYASET, FELSEFE KONULARINDA PARA KARŞILIĞI DERSLER VERİRLERDİ.</a:t>
            </a:r>
          </a:p>
        </p:txBody>
      </p:sp>
    </p:spTree>
    <p:extLst>
      <p:ext uri="{BB962C8B-B14F-4D97-AF65-F5344CB8AC3E}">
        <p14:creationId xmlns="" xmlns:p14="http://schemas.microsoft.com/office/powerpoint/2010/main" val="2194848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1805AAEE-5AC2-4A6E-84DD-EAB9698669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2" y="719666"/>
            <a:ext cx="8534400" cy="3615267"/>
          </a:xfrm>
        </p:spPr>
        <p:txBody>
          <a:bodyPr>
            <a:normAutofit/>
          </a:bodyPr>
          <a:lstStyle/>
          <a:p>
            <a:r>
              <a:rPr lang="tr-T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Görecelik anlayışına göre bilginin doğruluğu kişiden kişiye göre değişir. Onlara göre bu göreceli durumdan dolayı herkese uygun ahlaki bir yasa da mümkün değildir. </a:t>
            </a:r>
          </a:p>
          <a:p>
            <a:r>
              <a:rPr lang="tr-T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Sofistler, bilgi anlayışında görecelik anlayışına sahiptir. (Rölativizm)</a:t>
            </a:r>
          </a:p>
        </p:txBody>
      </p:sp>
    </p:spTree>
    <p:extLst>
      <p:ext uri="{BB962C8B-B14F-4D97-AF65-F5344CB8AC3E}">
        <p14:creationId xmlns="" xmlns:p14="http://schemas.microsoft.com/office/powerpoint/2010/main" val="2586547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İçerik Yer Tutucusu 4" descr="metin içeren bir resim&#10;&#10;Açıklama otomatik olarak oluşturuldu">
            <a:extLst>
              <a:ext uri="{FF2B5EF4-FFF2-40B4-BE49-F238E27FC236}">
                <a16:creationId xmlns="" xmlns:a16="http://schemas.microsoft.com/office/drawing/2014/main" id="{97FB8FCD-F95A-4D44-8730-F1BB67A39F4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="" xmlns:p14="http://schemas.microsoft.com/office/powerpoint/2010/main" val="10170003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3986E97B-55E0-4D0D-AE84-B775ADAE99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5467" y="685800"/>
            <a:ext cx="11853333" cy="5681133"/>
          </a:xfrm>
        </p:spPr>
        <p:txBody>
          <a:bodyPr>
            <a:normAutofit/>
          </a:bodyPr>
          <a:lstStyle/>
          <a:p>
            <a:r>
              <a:rPr lang="tr-TR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MÖ 6. yy ile MS 2. yy arası döneme felsefe tarihinde </a:t>
            </a:r>
            <a:r>
              <a:rPr lang="tr-TR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ANTİK ÇAĞ FELSEFESİ </a:t>
            </a:r>
            <a:r>
              <a:rPr lang="tr-TR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denir.</a:t>
            </a:r>
          </a:p>
          <a:p>
            <a:r>
              <a:rPr lang="tr-TR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 dönemdeki filozoflar </a:t>
            </a:r>
            <a:r>
              <a:rPr lang="tr-TR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DOĞA FİLOZOFLARI</a:t>
            </a:r>
            <a:r>
              <a:rPr lang="tr-TR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olarak adlandırılır. </a:t>
            </a:r>
          </a:p>
          <a:p>
            <a:r>
              <a:rPr lang="tr-TR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 çağda görülen tartışma konuları şunlardır:</a:t>
            </a:r>
          </a:p>
        </p:txBody>
      </p:sp>
    </p:spTree>
    <p:extLst>
      <p:ext uri="{BB962C8B-B14F-4D97-AF65-F5344CB8AC3E}">
        <p14:creationId xmlns="" xmlns:p14="http://schemas.microsoft.com/office/powerpoint/2010/main" val="16666653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EB963424-6E00-4C4D-82A9-DF8BA0458C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2" y="685800"/>
            <a:ext cx="10593388" cy="458611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 bilinen sofistlerden;</a:t>
            </a:r>
          </a:p>
          <a:p>
            <a:r>
              <a:rPr lang="tr-TR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PROTAGORAS</a:t>
            </a:r>
            <a:r>
              <a:rPr lang="tr-T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İnsan her şeyin ölçüsüdür.</a:t>
            </a:r>
          </a:p>
          <a:p>
            <a:r>
              <a:rPr lang="tr-TR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GORGİAS</a:t>
            </a:r>
            <a:r>
              <a:rPr lang="tr-T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  Hiçbir şey yoktur.</a:t>
            </a:r>
          </a:p>
          <a:p>
            <a:pPr marL="0" indent="0">
              <a:buNone/>
            </a:pPr>
            <a:r>
              <a:rPr lang="tr-T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Olsa bile bilinemez.</a:t>
            </a:r>
          </a:p>
          <a:p>
            <a:pPr marL="0" indent="0">
              <a:buNone/>
            </a:pPr>
            <a:r>
              <a:rPr lang="tr-T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Bilinse de başkalarına aktarılamaz.</a:t>
            </a:r>
          </a:p>
        </p:txBody>
      </p:sp>
    </p:spTree>
    <p:extLst>
      <p:ext uri="{BB962C8B-B14F-4D97-AF65-F5344CB8AC3E}">
        <p14:creationId xmlns="" xmlns:p14="http://schemas.microsoft.com/office/powerpoint/2010/main" val="4085374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İçerik Yer Tutucusu 4" descr="metin içeren bir resim&#10;&#10;Açıklama otomatik olarak oluşturuldu">
            <a:extLst>
              <a:ext uri="{FF2B5EF4-FFF2-40B4-BE49-F238E27FC236}">
                <a16:creationId xmlns="" xmlns:a16="http://schemas.microsoft.com/office/drawing/2014/main" id="{10F8FEEA-AE57-4CAE-8EE0-BD6D2B92426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="" xmlns:p14="http://schemas.microsoft.com/office/powerpoint/2010/main" val="217013916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9622CF56-8319-4BEB-8070-A5CC8CDB72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1" y="685800"/>
            <a:ext cx="11033655" cy="872067"/>
          </a:xfrm>
        </p:spPr>
        <p:txBody>
          <a:bodyPr>
            <a:noAutofit/>
          </a:bodyPr>
          <a:lstStyle/>
          <a:p>
            <a:r>
              <a:rPr lang="tr-TR" sz="2800" dirty="0" err="1"/>
              <a:t>Protagoras</a:t>
            </a:r>
            <a:r>
              <a:rPr lang="tr-TR" sz="2800" dirty="0"/>
              <a:t> bugün yaşasaydı ve sosyal medya kullansaydı </a:t>
            </a:r>
            <a:r>
              <a:rPr lang="tr-TR" sz="2800" dirty="0">
                <a:sym typeface="Wingdings" panose="05000000000000000000" pitchFamily="2" charset="2"/>
              </a:rPr>
              <a:t> </a:t>
            </a:r>
            <a:endParaRPr lang="tr-TR" sz="2800" dirty="0"/>
          </a:p>
        </p:txBody>
      </p:sp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EA131932-42A3-4DE3-A513-B04764DAF0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70930"/>
            <a:ext cx="12192000" cy="530013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4268404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İçerik Yer Tutucusu 4" descr="metin içeren bir resim&#10;&#10;Açıklama otomatik olarak oluşturuldu">
            <a:extLst>
              <a:ext uri="{FF2B5EF4-FFF2-40B4-BE49-F238E27FC236}">
                <a16:creationId xmlns="" xmlns:a16="http://schemas.microsoft.com/office/drawing/2014/main" id="{CC8A71AD-F01D-48B4-B84D-39025C1747D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="" xmlns:p14="http://schemas.microsoft.com/office/powerpoint/2010/main" val="294457869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BAFAC2D1-476C-4913-B64F-EE7835CCBD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2" y="685800"/>
            <a:ext cx="10390188" cy="361526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tr-TR" sz="5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SOKRATES’İN BİLGİ VE AHLAK ANLAYIŞI</a:t>
            </a:r>
          </a:p>
        </p:txBody>
      </p:sp>
    </p:spTree>
    <p:extLst>
      <p:ext uri="{BB962C8B-B14F-4D97-AF65-F5344CB8AC3E}">
        <p14:creationId xmlns="" xmlns:p14="http://schemas.microsoft.com/office/powerpoint/2010/main" val="395903679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BAF4A740-E6CD-4574-B2F3-517AA20350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1" y="135467"/>
            <a:ext cx="10977211" cy="5937955"/>
          </a:xfrm>
        </p:spPr>
        <p:txBody>
          <a:bodyPr>
            <a:noAutofit/>
          </a:bodyPr>
          <a:lstStyle/>
          <a:p>
            <a:r>
              <a:rPr lang="tr-T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Sokrates, sofistlerin görecelilik anlayışına karşıdır. Ona göre hem bilgi hem de ahlak konularında doğru ve kesin bilgilere ulaşılabilir.</a:t>
            </a:r>
          </a:p>
          <a:p>
            <a:r>
              <a:rPr lang="tr-T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Bilgi, ahlaklı ve erdemli olmayı gerektirir.</a:t>
            </a:r>
          </a:p>
          <a:p>
            <a:r>
              <a:rPr lang="tr-T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Kimse bilerek kötülük yapmaz. Kötülük insanın bilgisizliğinden kaynaklanır. </a:t>
            </a:r>
          </a:p>
          <a:p>
            <a:r>
              <a:rPr lang="tr-T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Sokrates bir tartışma yöntemi geliştirmiştir. Önce bir soru sorarak tartışmayı başlatır. (Örneğin; Cesaret nedir?) Verilen cevaplardan hareketle yeni sorular sorar ve görüşlerini gözden geçirmelerini sağlayarak karşı tarafın doğruyu bulmasını amaçlar.</a:t>
            </a:r>
          </a:p>
          <a:p>
            <a:r>
              <a:rPr lang="tr-T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 yönteme </a:t>
            </a:r>
            <a:r>
              <a:rPr lang="tr-TR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Sokratik</a:t>
            </a:r>
            <a:r>
              <a:rPr lang="tr-T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yöntem ya da </a:t>
            </a:r>
            <a:r>
              <a:rPr lang="tr-TR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maiotik</a:t>
            </a:r>
            <a:r>
              <a:rPr lang="tr-T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yöntem denir. </a:t>
            </a:r>
          </a:p>
        </p:txBody>
      </p:sp>
    </p:spTree>
    <p:extLst>
      <p:ext uri="{BB962C8B-B14F-4D97-AF65-F5344CB8AC3E}">
        <p14:creationId xmlns="" xmlns:p14="http://schemas.microsoft.com/office/powerpoint/2010/main" val="95672729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67EF83FA-1925-439A-8F8D-30874FEC93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PLATON’UN VARLIK ANLAYIŞI</a:t>
            </a:r>
          </a:p>
        </p:txBody>
      </p:sp>
      <p:pic>
        <p:nvPicPr>
          <p:cNvPr id="5" name="İçerik Yer Tutucusu 4" descr="kişi, adam, bina, açık hava içeren bir resim&#10;&#10;Açıklama otomatik olarak oluşturuldu">
            <a:extLst>
              <a:ext uri="{FF2B5EF4-FFF2-40B4-BE49-F238E27FC236}">
                <a16:creationId xmlns="" xmlns:a16="http://schemas.microsoft.com/office/drawing/2014/main" id="{F712CAD3-DDBE-47BF-B0D5-87974742747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78911" y="1882775"/>
            <a:ext cx="9234178" cy="4572000"/>
          </a:xfrm>
        </p:spPr>
      </p:pic>
    </p:spTree>
    <p:extLst>
      <p:ext uri="{BB962C8B-B14F-4D97-AF65-F5344CB8AC3E}">
        <p14:creationId xmlns="" xmlns:p14="http://schemas.microsoft.com/office/powerpoint/2010/main" val="271073371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7873AE97-2A61-46C8-A342-1D50F3BEF8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1" y="685800"/>
            <a:ext cx="10175699" cy="6172200"/>
          </a:xfrm>
        </p:spPr>
        <p:txBody>
          <a:bodyPr>
            <a:normAutofit/>
          </a:bodyPr>
          <a:lstStyle/>
          <a:p>
            <a:r>
              <a:rPr lang="tr-TR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Platon herkes için geçerli bir gerçeklik arayışına girmiştir. Bu gerçeklik alanı </a:t>
            </a:r>
            <a:r>
              <a:rPr lang="tr-TR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İDEALAR DÜNYASIDIR.  </a:t>
            </a:r>
            <a:r>
              <a:rPr lang="tr-TR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İdealar </a:t>
            </a:r>
            <a:r>
              <a:rPr lang="tr-TR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gerçek varlıklardır. Gerçek varlıklar duyusal dünyanın dışındadır.</a:t>
            </a:r>
          </a:p>
          <a:p>
            <a:r>
              <a:rPr lang="tr-TR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DUYULAR DÜNYASI </a:t>
            </a:r>
            <a:r>
              <a:rPr lang="tr-TR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ise içinde yaşadığımız dünyadır.  Bu dünyada var olan her şey (fenomenler) ideaların taklidîdir. </a:t>
            </a:r>
          </a:p>
          <a:p>
            <a:r>
              <a:rPr lang="tr-TR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Duyular dünyasındaki her </a:t>
            </a:r>
            <a:r>
              <a:rPr lang="tr-TR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şey sürekli değişmektedir. Örneğin duyular dünyasına ait güzel bir kız ya da yakışıklı bir erkek, değişmeye ve yok olmaya mecburken; güzellik ideasının kendisi sonsuza kadar var olacaktır.</a:t>
            </a:r>
            <a:endParaRPr lang="tr-TR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6748145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9AFA9F12-B0B8-4E4B-B23B-36F1A382DC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PLATON’UN BİLGİ ANLAYIŞI</a:t>
            </a:r>
          </a:p>
        </p:txBody>
      </p:sp>
      <p:pic>
        <p:nvPicPr>
          <p:cNvPr id="5" name="İçerik Yer Tutucusu 4" descr="kişi, adam, bina, açık hava içeren bir resim&#10;&#10;Açıklama otomatik olarak oluşturuldu">
            <a:extLst>
              <a:ext uri="{FF2B5EF4-FFF2-40B4-BE49-F238E27FC236}">
                <a16:creationId xmlns="" xmlns:a16="http://schemas.microsoft.com/office/drawing/2014/main" id="{A0E67D92-4C48-4DF5-8056-0B2CE353279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08123" y="1701961"/>
            <a:ext cx="9285480" cy="4597401"/>
          </a:xfrm>
        </p:spPr>
      </p:pic>
    </p:spTree>
    <p:extLst>
      <p:ext uri="{BB962C8B-B14F-4D97-AF65-F5344CB8AC3E}">
        <p14:creationId xmlns="" xmlns:p14="http://schemas.microsoft.com/office/powerpoint/2010/main" val="256574137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E804A661-91CE-4099-9850-F1CF16AF57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1" y="685800"/>
            <a:ext cx="10356321" cy="6008511"/>
          </a:xfrm>
        </p:spPr>
        <p:txBody>
          <a:bodyPr>
            <a:noAutofit/>
          </a:bodyPr>
          <a:lstStyle/>
          <a:p>
            <a:r>
              <a:rPr lang="tr-T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Platon, genel-geçer, kesin ve değişmez bilginin peşindedir. Bilgi düşüncesinin temelini varlık anlayışı oluşturur. Gerçek varlığın yani ideanın bilgisiyle, bir yansıma olan fenomenlerin bilgisini ayırmıştır. </a:t>
            </a:r>
          </a:p>
          <a:p>
            <a:r>
              <a:rPr lang="tr-T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Ona göre ideaların bilgisi insan zihninde doğuştan zaten hazırdır. Platon bu bilgilere </a:t>
            </a:r>
            <a:r>
              <a:rPr lang="tr-TR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episteme</a:t>
            </a:r>
            <a:r>
              <a:rPr lang="tr-T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adını verir. Fenomenlere yönelik bilgiyi gerçek bilgi olarak görmez. </a:t>
            </a:r>
          </a:p>
          <a:p>
            <a:r>
              <a:rPr lang="tr-T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Fenomenler sadece sanı ve tahmin oluşturabilir.</a:t>
            </a:r>
          </a:p>
        </p:txBody>
      </p:sp>
    </p:spTree>
    <p:extLst>
      <p:ext uri="{BB962C8B-B14F-4D97-AF65-F5344CB8AC3E}">
        <p14:creationId xmlns="" xmlns:p14="http://schemas.microsoft.com/office/powerpoint/2010/main" val="27384993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738FB180-ADF0-4F3D-B002-76B36CEAEB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0933" y="685800"/>
            <a:ext cx="11627555" cy="3615267"/>
          </a:xfrm>
        </p:spPr>
        <p:txBody>
          <a:bodyPr>
            <a:noAutofit/>
          </a:bodyPr>
          <a:lstStyle/>
          <a:p>
            <a:r>
              <a:rPr lang="tr-TR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DOĞA FELSEFESİ </a:t>
            </a:r>
            <a:r>
              <a:rPr lang="tr-TR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tr-TR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Arkhe</a:t>
            </a:r>
            <a:r>
              <a:rPr lang="tr-TR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(İlk neden) ve değişim tartışmaları</a:t>
            </a:r>
          </a:p>
          <a:p>
            <a:r>
              <a:rPr lang="tr-TR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İNSAN FELSEFESİ </a:t>
            </a:r>
            <a:r>
              <a:rPr lang="tr-TR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Sofistlerin ve Sokrates’in bilgi ve ahlak anlayışı</a:t>
            </a:r>
          </a:p>
          <a:p>
            <a:r>
              <a:rPr lang="tr-TR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SİSTEMATİK FELSEFE </a:t>
            </a:r>
            <a:r>
              <a:rPr lang="tr-TR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Platon ve Aristoteles’in varlık, bilgi ve değer konularındaki düşünceleri</a:t>
            </a:r>
          </a:p>
        </p:txBody>
      </p:sp>
    </p:spTree>
    <p:extLst>
      <p:ext uri="{BB962C8B-B14F-4D97-AF65-F5344CB8AC3E}">
        <p14:creationId xmlns="" xmlns:p14="http://schemas.microsoft.com/office/powerpoint/2010/main" val="307086629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D8A585C6-2937-43B4-A9D7-C495164C25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PLATON’UN DEĞER ANLAYIŞI (ETİK)</a:t>
            </a:r>
          </a:p>
        </p:txBody>
      </p:sp>
      <p:pic>
        <p:nvPicPr>
          <p:cNvPr id="5" name="İçerik Yer Tutucusu 4" descr="kişi, adam, bina, açık hava içeren bir resim&#10;&#10;Açıklama otomatik olarak oluşturuldu">
            <a:extLst>
              <a:ext uri="{FF2B5EF4-FFF2-40B4-BE49-F238E27FC236}">
                <a16:creationId xmlns="" xmlns:a16="http://schemas.microsoft.com/office/drawing/2014/main" id="{706AD2FF-0524-4449-9098-7D10C75EFE4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78911" y="1882775"/>
            <a:ext cx="9234178" cy="4572000"/>
          </a:xfrm>
        </p:spPr>
      </p:pic>
    </p:spTree>
    <p:extLst>
      <p:ext uri="{BB962C8B-B14F-4D97-AF65-F5344CB8AC3E}">
        <p14:creationId xmlns="" xmlns:p14="http://schemas.microsoft.com/office/powerpoint/2010/main" val="221807222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2FED7A43-6316-4AF9-9B78-80139C3C0E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2" y="685800"/>
            <a:ext cx="10028944" cy="6064956"/>
          </a:xfrm>
        </p:spPr>
        <p:txBody>
          <a:bodyPr>
            <a:noAutofit/>
          </a:bodyPr>
          <a:lstStyle/>
          <a:p>
            <a:r>
              <a:rPr lang="tr-TR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Platon’a göre ideaların en üstünde iyi ideası vardır. İyi ideasının bilgisine ulaşmak için adil, erdemli ve doğru olmak gerekir. (İDEALAR KURAMI) </a:t>
            </a:r>
          </a:p>
          <a:p>
            <a:r>
              <a:rPr lang="tr-TR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Siyaset felsefesinin temeli devlettir. Ona göre devlet yöneticilerinin filozof olması gerekir. </a:t>
            </a:r>
          </a:p>
          <a:p>
            <a:r>
              <a:rPr lang="tr-TR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Sanat ise </a:t>
            </a:r>
            <a:r>
              <a:rPr lang="tr-TR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taklitin</a:t>
            </a:r>
            <a:r>
              <a:rPr lang="tr-TR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tr-TR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taklitidir</a:t>
            </a:r>
            <a:r>
              <a:rPr lang="tr-TR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Sanatçı, eserlerinde fenomenleri değil ideaları yansıtmalıdır. Ancak bu şekilde sanat mükemmel olur.</a:t>
            </a:r>
          </a:p>
        </p:txBody>
      </p:sp>
    </p:spTree>
    <p:extLst>
      <p:ext uri="{BB962C8B-B14F-4D97-AF65-F5344CB8AC3E}">
        <p14:creationId xmlns="" xmlns:p14="http://schemas.microsoft.com/office/powerpoint/2010/main" val="254627839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872BE73D-B9BA-4499-ABB3-BADF782659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ARİSTOTELES’İN VARLIK ANLAYIŞI</a:t>
            </a:r>
          </a:p>
        </p:txBody>
      </p:sp>
      <p:pic>
        <p:nvPicPr>
          <p:cNvPr id="5" name="İçerik Yer Tutucusu 4" descr="adam, iç mekan, kişi, duvar içeren bir resim&#10;&#10;Açıklama otomatik olarak oluşturuldu">
            <a:extLst>
              <a:ext uri="{FF2B5EF4-FFF2-40B4-BE49-F238E27FC236}">
                <a16:creationId xmlns="" xmlns:a16="http://schemas.microsoft.com/office/drawing/2014/main" id="{8EF1E5AA-90EE-4E3A-8084-23B7300B478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19541" y="1835873"/>
            <a:ext cx="8077432" cy="4613145"/>
          </a:xfrm>
        </p:spPr>
      </p:pic>
    </p:spTree>
    <p:extLst>
      <p:ext uri="{BB962C8B-B14F-4D97-AF65-F5344CB8AC3E}">
        <p14:creationId xmlns="" xmlns:p14="http://schemas.microsoft.com/office/powerpoint/2010/main" val="81646268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510D30A8-D399-4BE5-8EA6-0012C0D936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1" y="685800"/>
            <a:ext cx="10322455" cy="5884333"/>
          </a:xfrm>
        </p:spPr>
        <p:txBody>
          <a:bodyPr>
            <a:normAutofit/>
          </a:bodyPr>
          <a:lstStyle/>
          <a:p>
            <a:r>
              <a:rPr lang="tr-T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Aristoteles felsefe çalışmalarına 18 yaşındayken Platon’un öğrencisi olarak başlamıştır. Daha sonra felsefenin en büyük isimlerinden biri olmuştur. </a:t>
            </a:r>
          </a:p>
          <a:p>
            <a:r>
              <a:rPr lang="tr-T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Mantık biliminin kurucusu olan Aristoteles , İslam filozofları tarafından </a:t>
            </a:r>
            <a:r>
              <a:rPr lang="tr-TR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ilk öğretmen </a:t>
            </a:r>
            <a:r>
              <a:rPr lang="tr-T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olarak kabul edilir. </a:t>
            </a:r>
          </a:p>
        </p:txBody>
      </p:sp>
    </p:spTree>
    <p:extLst>
      <p:ext uri="{BB962C8B-B14F-4D97-AF65-F5344CB8AC3E}">
        <p14:creationId xmlns="" xmlns:p14="http://schemas.microsoft.com/office/powerpoint/2010/main" val="50828598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C3980A21-11D3-4CC7-9C1C-418D46E3B8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1" y="685800"/>
            <a:ext cx="10717567" cy="560211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tr-TR" sz="2800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Aristoteles’e göre varlığı oluşturan 4 neden vardır.</a:t>
            </a:r>
          </a:p>
          <a:p>
            <a:r>
              <a:rPr lang="tr-TR" sz="28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 Maddi Neden:  </a:t>
            </a:r>
            <a:r>
              <a:rPr lang="tr-TR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Bir şeyin yapıldığı madde onun maddi nedenidir. Örneğin mermerden yapılmış bir heykelin maddi nedeni mermerdir. </a:t>
            </a:r>
          </a:p>
          <a:p>
            <a:r>
              <a:rPr lang="tr-TR" sz="28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 Formel Neden:  </a:t>
            </a:r>
            <a:r>
              <a:rPr lang="tr-TR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Bir şeyin biçimsel nedenidir. Maddi nedenin biçim almış halidir. Örneğin Davut heykeli…</a:t>
            </a:r>
          </a:p>
          <a:p>
            <a:r>
              <a:rPr lang="tr-TR" sz="28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 Fail Neden: </a:t>
            </a:r>
            <a:r>
              <a:rPr lang="tr-TR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tr-TR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Maddenin biçim kazanmasını sağlayan nedendir. Örneğin Davut heykelini yapan </a:t>
            </a:r>
            <a:r>
              <a:rPr lang="tr-TR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Michalangelo</a:t>
            </a:r>
            <a:r>
              <a:rPr lang="tr-TR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r>
              <a:rPr lang="tr-TR" sz="28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 </a:t>
            </a:r>
            <a:r>
              <a:rPr lang="tr-TR" sz="2800" u="sng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Ereksel</a:t>
            </a:r>
            <a:r>
              <a:rPr lang="tr-TR" sz="28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tr-TR" sz="2800" u="sng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Amaçsal</a:t>
            </a:r>
            <a:r>
              <a:rPr lang="tr-TR" sz="28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Neden:  </a:t>
            </a:r>
            <a:r>
              <a:rPr lang="tr-TR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Maddeye biçim vermemizdeki amacımızdır. Örneğin sanatsal  ve estetik haz…</a:t>
            </a:r>
            <a:endParaRPr lang="tr-TR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192709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6CA4E332-1664-4F87-BDA7-1DA4F4C4DF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5613354"/>
            <a:ext cx="12192000" cy="12446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Mermer , varlığın maddi nedeniyken, mermerden yapılmış bir heykel ise formel nedendir.</a:t>
            </a:r>
          </a:p>
        </p:txBody>
      </p:sp>
      <p:pic>
        <p:nvPicPr>
          <p:cNvPr id="7" name="Resim 6" descr="kişi, adam, iç mekan, duvar içeren bir resim&#10;&#10;Açıklama otomatik olarak oluşturuldu">
            <a:extLst>
              <a:ext uri="{FF2B5EF4-FFF2-40B4-BE49-F238E27FC236}">
                <a16:creationId xmlns="" xmlns:a16="http://schemas.microsoft.com/office/drawing/2014/main" id="{B4C9B193-A0EC-46DC-934B-999BE92608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2000" cy="5669279"/>
          </a:xfrm>
          <a:prstGeom prst="rect">
            <a:avLst/>
          </a:prstGeom>
          <a:effectLst>
            <a:innerShdw blurRad="57150" dist="38100" dir="14460000">
              <a:prstClr val="black">
                <a:alpha val="70000"/>
              </a:prstClr>
            </a:innerShdw>
          </a:effectLst>
        </p:spPr>
      </p:pic>
    </p:spTree>
    <p:extLst>
      <p:ext uri="{BB962C8B-B14F-4D97-AF65-F5344CB8AC3E}">
        <p14:creationId xmlns="" xmlns:p14="http://schemas.microsoft.com/office/powerpoint/2010/main" val="335879256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6F992DAC-42BF-4E99-8163-F26F4FE2DE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5590903"/>
            <a:ext cx="12192000" cy="12670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3200" dirty="0">
                <a:solidFill>
                  <a:schemeClr val="tx1"/>
                </a:solidFill>
              </a:rPr>
              <a:t>Davut heykelini yapan </a:t>
            </a:r>
            <a:r>
              <a:rPr lang="tr-TR" sz="3200" dirty="0" err="1">
                <a:solidFill>
                  <a:schemeClr val="tx1"/>
                </a:solidFill>
              </a:rPr>
              <a:t>Michelangelo</a:t>
            </a:r>
            <a:r>
              <a:rPr lang="tr-TR" sz="3200" dirty="0">
                <a:solidFill>
                  <a:schemeClr val="tx1"/>
                </a:solidFill>
              </a:rPr>
              <a:t> ise , maddenin biçim kazanmasını sağladığı için </a:t>
            </a:r>
            <a:r>
              <a:rPr lang="tr-TR" sz="3200" dirty="0" smtClean="0">
                <a:solidFill>
                  <a:schemeClr val="tx1"/>
                </a:solidFill>
              </a:rPr>
              <a:t>fail nedendir</a:t>
            </a:r>
            <a:r>
              <a:rPr lang="tr-TR" sz="3200" dirty="0">
                <a:solidFill>
                  <a:schemeClr val="tx1"/>
                </a:solidFill>
              </a:rPr>
              <a:t>. </a:t>
            </a:r>
          </a:p>
        </p:txBody>
      </p:sp>
      <p:pic>
        <p:nvPicPr>
          <p:cNvPr id="5" name="Resim 4" descr="iç mekan, kişi, adam içeren bir resim&#10;&#10;Açıklama otomatik olarak oluşturuldu">
            <a:extLst>
              <a:ext uri="{FF2B5EF4-FFF2-40B4-BE49-F238E27FC236}">
                <a16:creationId xmlns="" xmlns:a16="http://schemas.microsoft.com/office/drawing/2014/main" id="{451D04F2-3508-407F-854E-9FC1722EB7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5421086"/>
          </a:xfrm>
          <a:prstGeom prst="rect">
            <a:avLst/>
          </a:prstGeom>
          <a:effectLst>
            <a:innerShdw blurRad="57150" dist="38100" dir="14460000">
              <a:prstClr val="black">
                <a:alpha val="70000"/>
              </a:prstClr>
            </a:innerShdw>
          </a:effectLst>
        </p:spPr>
      </p:pic>
    </p:spTree>
    <p:extLst>
      <p:ext uri="{BB962C8B-B14F-4D97-AF65-F5344CB8AC3E}">
        <p14:creationId xmlns="" xmlns:p14="http://schemas.microsoft.com/office/powerpoint/2010/main" val="382608445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E8904D69-4A96-47FB-BE40-3E1E89F7EE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ARİSTOTELES’İN BİLGİ ANLAYIŞI</a:t>
            </a:r>
          </a:p>
        </p:txBody>
      </p:sp>
      <p:pic>
        <p:nvPicPr>
          <p:cNvPr id="5" name="İçerik Yer Tutucusu 4" descr="adam, iç mekan, kişi, duvar içeren bir resim&#10;&#10;Açıklama otomatik olarak oluşturuldu">
            <a:extLst>
              <a:ext uri="{FF2B5EF4-FFF2-40B4-BE49-F238E27FC236}">
                <a16:creationId xmlns="" xmlns:a16="http://schemas.microsoft.com/office/drawing/2014/main" id="{3EA5E175-59AA-4460-AAAB-087FE1C7DDB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48000" y="1882775"/>
            <a:ext cx="6096000" cy="4572000"/>
          </a:xfrm>
        </p:spPr>
      </p:pic>
    </p:spTree>
    <p:extLst>
      <p:ext uri="{BB962C8B-B14F-4D97-AF65-F5344CB8AC3E}">
        <p14:creationId xmlns="" xmlns:p14="http://schemas.microsoft.com/office/powerpoint/2010/main" val="255493318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5096171D-C0A9-484E-BE73-60ADDC5E4B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1" y="685800"/>
            <a:ext cx="10446633" cy="5692422"/>
          </a:xfrm>
        </p:spPr>
        <p:txBody>
          <a:bodyPr>
            <a:noAutofit/>
          </a:bodyPr>
          <a:lstStyle/>
          <a:p>
            <a:r>
              <a:rPr lang="tr-T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Aristoteles, hocası Platon’un </a:t>
            </a:r>
            <a:r>
              <a:rPr lang="tr-TR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idealar ve duyular </a:t>
            </a:r>
            <a:r>
              <a:rPr lang="tr-T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şeklindeki iki ayrı evren düşüncesini reddeder. </a:t>
            </a:r>
          </a:p>
          <a:p>
            <a:r>
              <a:rPr lang="tr-T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İdeanın ayrı bir evrende değil, içinde yaşadığımız bu dünyada her varlığın içinde öz olarak bulunduğunu ileri sürerek </a:t>
            </a:r>
            <a:r>
              <a:rPr lang="tr-TR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tek evren </a:t>
            </a:r>
            <a:r>
              <a:rPr lang="tr-T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fikrini ortaya koyar. </a:t>
            </a:r>
          </a:p>
          <a:p>
            <a:r>
              <a:rPr lang="tr-T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Bir şeyin bilinmesi, o şeyin nedenlerinin bilinmesiyle mümkündür.</a:t>
            </a:r>
          </a:p>
        </p:txBody>
      </p:sp>
    </p:spTree>
    <p:extLst>
      <p:ext uri="{BB962C8B-B14F-4D97-AF65-F5344CB8AC3E}">
        <p14:creationId xmlns="" xmlns:p14="http://schemas.microsoft.com/office/powerpoint/2010/main" val="388501829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2E2A0830-9D2B-4466-8D6C-C107B4F193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8450" y="346406"/>
            <a:ext cx="11621001" cy="1513418"/>
          </a:xfrm>
        </p:spPr>
        <p:txBody>
          <a:bodyPr/>
          <a:lstStyle/>
          <a:p>
            <a:r>
              <a:rPr lang="tr-TR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ARİSTOTELES’İN DEĞER (ETİK) ANLAYIŞI</a:t>
            </a:r>
          </a:p>
        </p:txBody>
      </p:sp>
      <p:pic>
        <p:nvPicPr>
          <p:cNvPr id="5" name="İçerik Yer Tutucusu 4" descr="adam, iç mekan, kişi, duvar içeren bir resim&#10;&#10;Açıklama otomatik olarak oluşturuldu">
            <a:extLst>
              <a:ext uri="{FF2B5EF4-FFF2-40B4-BE49-F238E27FC236}">
                <a16:creationId xmlns="" xmlns:a16="http://schemas.microsoft.com/office/drawing/2014/main" id="{A9076957-A510-427A-8A63-F5BF7ED845C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74048" y="1854926"/>
            <a:ext cx="6498167" cy="4271555"/>
          </a:xfrm>
        </p:spPr>
      </p:pic>
    </p:spTree>
    <p:extLst>
      <p:ext uri="{BB962C8B-B14F-4D97-AF65-F5344CB8AC3E}">
        <p14:creationId xmlns="" xmlns:p14="http://schemas.microsoft.com/office/powerpoint/2010/main" val="19138230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7F8C2A9A-D80C-4C96-A2CC-6A956A7F1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1" y="685800"/>
            <a:ext cx="11067521" cy="3615267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İLK NEDEN (</a:t>
            </a:r>
            <a:r>
              <a:rPr lang="tr-TR" sz="4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Arkhe</a:t>
            </a:r>
            <a:r>
              <a:rPr lang="tr-TR" sz="4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 DÜŞÜNCELERİ</a:t>
            </a:r>
          </a:p>
        </p:txBody>
      </p:sp>
    </p:spTree>
    <p:extLst>
      <p:ext uri="{BB962C8B-B14F-4D97-AF65-F5344CB8AC3E}">
        <p14:creationId xmlns="" xmlns:p14="http://schemas.microsoft.com/office/powerpoint/2010/main" val="7540020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B8ECCF11-0758-49AB-9245-94BAC98721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1960" y="581057"/>
            <a:ext cx="10864321" cy="1930399"/>
          </a:xfrm>
        </p:spPr>
        <p:txBody>
          <a:bodyPr>
            <a:noAutofit/>
          </a:bodyPr>
          <a:lstStyle/>
          <a:p>
            <a:r>
              <a:rPr lang="tr-T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Aristoteles’in ahlak konusundaki görüşleri </a:t>
            </a:r>
            <a:r>
              <a:rPr lang="tr-TR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Nikomakhos’a</a:t>
            </a:r>
            <a:r>
              <a:rPr lang="tr-TR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Etik </a:t>
            </a:r>
            <a:r>
              <a:rPr lang="tr-T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adlı eserinde yer alır. </a:t>
            </a:r>
          </a:p>
          <a:p>
            <a:r>
              <a:rPr lang="tr-T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İnsan eylemlerinin amacı iyiye ulaşmaktır. </a:t>
            </a:r>
          </a:p>
          <a:p>
            <a:r>
              <a:rPr lang="tr-T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Ona göre iki tür erdem vardır:</a:t>
            </a:r>
          </a:p>
          <a:p>
            <a:pPr marL="0" indent="0">
              <a:buNone/>
            </a:pPr>
            <a:r>
              <a:rPr lang="tr-T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tr-TR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 Düşünce : </a:t>
            </a:r>
            <a:r>
              <a:rPr lang="tr-T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Eğitimle elde edilir</a:t>
            </a:r>
          </a:p>
          <a:p>
            <a:pPr marL="0" indent="0">
              <a:buNone/>
            </a:pPr>
            <a:r>
              <a:rPr lang="tr-T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tr-TR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 Karakter:  </a:t>
            </a:r>
            <a:r>
              <a:rPr lang="tr-T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Alışkanlıklarla elde edilir</a:t>
            </a:r>
          </a:p>
          <a:p>
            <a:pPr marL="0" indent="0">
              <a:buNone/>
            </a:pPr>
            <a:endParaRPr lang="tr-TR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tr-T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Mutluluk ruhun amacıdır.</a:t>
            </a:r>
          </a:p>
        </p:txBody>
      </p:sp>
    </p:spTree>
    <p:extLst>
      <p:ext uri="{BB962C8B-B14F-4D97-AF65-F5344CB8AC3E}">
        <p14:creationId xmlns="" xmlns:p14="http://schemas.microsoft.com/office/powerpoint/2010/main" val="411028739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AD7DAA4C-72D6-4686-BE14-5846363939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1" y="685799"/>
            <a:ext cx="10683699" cy="4890911"/>
          </a:xfrm>
        </p:spPr>
        <p:txBody>
          <a:bodyPr/>
          <a:lstStyle/>
          <a:p>
            <a:r>
              <a:rPr lang="tr-T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Erdemli olmak eksiklik ile aşırılık arasında orta yolu bulmaktır. Bu görüşe </a:t>
            </a:r>
            <a:r>
              <a:rPr lang="tr-TR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altın orta </a:t>
            </a:r>
            <a:r>
              <a:rPr lang="tr-T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denir.</a:t>
            </a:r>
          </a:p>
          <a:p>
            <a:endParaRPr lang="tr-TR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tr-TR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tr-TR" dirty="0"/>
          </a:p>
        </p:txBody>
      </p:sp>
      <p:sp>
        <p:nvSpPr>
          <p:cNvPr id="4" name="Akış Çizelgesi: Bağlayıcı 3">
            <a:extLst>
              <a:ext uri="{FF2B5EF4-FFF2-40B4-BE49-F238E27FC236}">
                <a16:creationId xmlns="" xmlns:a16="http://schemas.microsoft.com/office/drawing/2014/main" id="{159EDCF0-7298-4BA3-9C86-3A134AB9C292}"/>
              </a:ext>
            </a:extLst>
          </p:cNvPr>
          <p:cNvSpPr/>
          <p:nvPr/>
        </p:nvSpPr>
        <p:spPr>
          <a:xfrm>
            <a:off x="948266" y="3002843"/>
            <a:ext cx="2223912" cy="1507067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/>
              <a:t>Korkaklık</a:t>
            </a:r>
          </a:p>
        </p:txBody>
      </p:sp>
      <p:sp>
        <p:nvSpPr>
          <p:cNvPr id="6" name="Akış Çizelgesi: Bağlayıcı 5">
            <a:extLst>
              <a:ext uri="{FF2B5EF4-FFF2-40B4-BE49-F238E27FC236}">
                <a16:creationId xmlns="" xmlns:a16="http://schemas.microsoft.com/office/drawing/2014/main" id="{25D660EB-B195-4DEB-87EF-CCFD52A49EDF}"/>
              </a:ext>
            </a:extLst>
          </p:cNvPr>
          <p:cNvSpPr/>
          <p:nvPr/>
        </p:nvSpPr>
        <p:spPr>
          <a:xfrm>
            <a:off x="6994700" y="2980265"/>
            <a:ext cx="2223912" cy="1507067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/>
              <a:t>Delice Atılganlık</a:t>
            </a:r>
          </a:p>
        </p:txBody>
      </p:sp>
      <p:sp>
        <p:nvSpPr>
          <p:cNvPr id="7" name="Akış Çizelgesi: Bağlayıcı 6">
            <a:extLst>
              <a:ext uri="{FF2B5EF4-FFF2-40B4-BE49-F238E27FC236}">
                <a16:creationId xmlns="" xmlns:a16="http://schemas.microsoft.com/office/drawing/2014/main" id="{FC70DE37-548E-423A-B793-EB6BE44DD1D2}"/>
              </a:ext>
            </a:extLst>
          </p:cNvPr>
          <p:cNvSpPr/>
          <p:nvPr/>
        </p:nvSpPr>
        <p:spPr>
          <a:xfrm>
            <a:off x="3872088" y="2980264"/>
            <a:ext cx="2223912" cy="1507067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/>
              <a:t>CESARET</a:t>
            </a:r>
          </a:p>
        </p:txBody>
      </p:sp>
      <p:sp>
        <p:nvSpPr>
          <p:cNvPr id="8" name="Dikdörtgen 7">
            <a:extLst>
              <a:ext uri="{FF2B5EF4-FFF2-40B4-BE49-F238E27FC236}">
                <a16:creationId xmlns="" xmlns:a16="http://schemas.microsoft.com/office/drawing/2014/main" id="{E337B49E-95B6-4014-AE97-5195D354D88C}"/>
              </a:ext>
            </a:extLst>
          </p:cNvPr>
          <p:cNvSpPr/>
          <p:nvPr/>
        </p:nvSpPr>
        <p:spPr>
          <a:xfrm>
            <a:off x="1298222" y="4865511"/>
            <a:ext cx="1490134" cy="3273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/>
              <a:t>Eksiklik</a:t>
            </a:r>
          </a:p>
        </p:txBody>
      </p:sp>
      <p:sp>
        <p:nvSpPr>
          <p:cNvPr id="10" name="Dikdörtgen 9">
            <a:extLst>
              <a:ext uri="{FF2B5EF4-FFF2-40B4-BE49-F238E27FC236}">
                <a16:creationId xmlns="" xmlns:a16="http://schemas.microsoft.com/office/drawing/2014/main" id="{BAD5259B-54DB-4045-BEC7-7ED29E0C79C4}"/>
              </a:ext>
            </a:extLst>
          </p:cNvPr>
          <p:cNvSpPr/>
          <p:nvPr/>
        </p:nvSpPr>
        <p:spPr>
          <a:xfrm>
            <a:off x="7361589" y="4848578"/>
            <a:ext cx="1490134" cy="3273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/>
              <a:t>Aşırılık</a:t>
            </a:r>
          </a:p>
        </p:txBody>
      </p:sp>
      <p:sp>
        <p:nvSpPr>
          <p:cNvPr id="11" name="Dikdörtgen 10">
            <a:extLst>
              <a:ext uri="{FF2B5EF4-FFF2-40B4-BE49-F238E27FC236}">
                <a16:creationId xmlns="" xmlns:a16="http://schemas.microsoft.com/office/drawing/2014/main" id="{5C6691CC-D383-4B85-94F2-87183661EE82}"/>
              </a:ext>
            </a:extLst>
          </p:cNvPr>
          <p:cNvSpPr/>
          <p:nvPr/>
        </p:nvSpPr>
        <p:spPr>
          <a:xfrm>
            <a:off x="4360950" y="4893733"/>
            <a:ext cx="1490134" cy="3273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/>
              <a:t>ALTIN ORTA</a:t>
            </a:r>
          </a:p>
        </p:txBody>
      </p:sp>
    </p:spTree>
    <p:extLst>
      <p:ext uri="{BB962C8B-B14F-4D97-AF65-F5344CB8AC3E}">
        <p14:creationId xmlns="" xmlns:p14="http://schemas.microsoft.com/office/powerpoint/2010/main" val="330788765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D6456169-19AB-499B-9EB9-77E850A9B7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2" y="685800"/>
            <a:ext cx="10823576" cy="5861756"/>
          </a:xfrm>
        </p:spPr>
        <p:txBody>
          <a:bodyPr>
            <a:normAutofit/>
          </a:bodyPr>
          <a:lstStyle/>
          <a:p>
            <a:r>
              <a:rPr lang="tr-T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Aristoteles sosyal olmayan insanların mutlu olmadığını belirtir. Bu görüşünü şu sözüyle destekler.</a:t>
            </a:r>
          </a:p>
          <a:p>
            <a:endParaRPr lang="tr-TR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tr-TR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İNSAN SİYASİ BİR </a:t>
            </a:r>
            <a:r>
              <a:rPr lang="tr-TR" sz="2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HAYVANDIR.</a:t>
            </a:r>
            <a:endParaRPr lang="tr-TR" sz="28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tr-TR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Yani;</a:t>
            </a:r>
          </a:p>
          <a:p>
            <a:pPr marL="0" indent="0">
              <a:buNone/>
            </a:pPr>
            <a:r>
              <a:rPr lang="tr-T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Sosyal olmayan insan </a:t>
            </a:r>
            <a:r>
              <a:rPr lang="tr-TR" sz="2800">
                <a:latin typeface="Times New Roman" panose="02020603050405020304" pitchFamily="18" charset="0"/>
                <a:cs typeface="Times New Roman" panose="02020603050405020304" pitchFamily="18" charset="0"/>
              </a:rPr>
              <a:t>mutlu </a:t>
            </a:r>
            <a:r>
              <a:rPr lang="tr-TR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olamaz.</a:t>
            </a:r>
            <a:endParaRPr lang="tr-TR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tr-T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Devlet, yapacağı düzenlemelerle insanların mutluluğunu sağlayabilir.</a:t>
            </a:r>
          </a:p>
          <a:p>
            <a:pPr marL="0" indent="0">
              <a:buNone/>
            </a:pPr>
            <a:endParaRPr lang="tr-TR" dirty="0">
              <a:solidFill>
                <a:schemeClr val="bg1"/>
              </a:solidFill>
            </a:endParaRPr>
          </a:p>
        </p:txBody>
      </p:sp>
      <p:cxnSp>
        <p:nvCxnSpPr>
          <p:cNvPr id="5" name="Düz Ok Bağlayıcısı 4">
            <a:extLst>
              <a:ext uri="{FF2B5EF4-FFF2-40B4-BE49-F238E27FC236}">
                <a16:creationId xmlns="" xmlns:a16="http://schemas.microsoft.com/office/drawing/2014/main" id="{B0D05FC3-AAFF-4BB1-A708-C5F088FF8FE2}"/>
              </a:ext>
            </a:extLst>
          </p:cNvPr>
          <p:cNvCxnSpPr>
            <a:cxnSpLocks/>
          </p:cNvCxnSpPr>
          <p:nvPr/>
        </p:nvCxnSpPr>
        <p:spPr>
          <a:xfrm>
            <a:off x="2788356" y="3429000"/>
            <a:ext cx="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1241354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3392DD66-E084-440D-9BEB-9038339519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2" y="685800"/>
            <a:ext cx="11180410" cy="6172200"/>
          </a:xfrm>
        </p:spPr>
        <p:txBody>
          <a:bodyPr>
            <a:noAutofit/>
          </a:bodyPr>
          <a:lstStyle/>
          <a:p>
            <a:r>
              <a:rPr lang="tr-T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MÖ 6. yy, felsefenin belirginleştiği dönemdir. Bu dönemde felsefenin ana problemi varlığın ilk nedeninin ne olduğudur.</a:t>
            </a:r>
          </a:p>
          <a:p>
            <a:r>
              <a:rPr lang="tr-T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İlk neden, </a:t>
            </a:r>
            <a:r>
              <a:rPr lang="tr-TR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ARKHE</a:t>
            </a:r>
            <a:r>
              <a:rPr lang="tr-T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olarak isimlendirilir. </a:t>
            </a:r>
            <a:r>
              <a:rPr lang="tr-TR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Arkhe</a:t>
            </a:r>
            <a:r>
              <a:rPr lang="tr-T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her şeyin temelini oluşturan , her şeyin ondan olduğuna inanılan şeydir.</a:t>
            </a:r>
          </a:p>
          <a:p>
            <a:r>
              <a:rPr lang="tr-T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İlk neden tartışmaları ile ön plana çıkan doğa filozoflarının görüşleri şöyledir. </a:t>
            </a:r>
          </a:p>
        </p:txBody>
      </p:sp>
    </p:spTree>
    <p:extLst>
      <p:ext uri="{BB962C8B-B14F-4D97-AF65-F5344CB8AC3E}">
        <p14:creationId xmlns="" xmlns:p14="http://schemas.microsoft.com/office/powerpoint/2010/main" val="33294531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0BDF0B69-86FC-4824-8C45-8992C8006A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 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05786EBF-D6A9-425E-A23F-2D609F36D7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2" y="928512"/>
            <a:ext cx="11428766" cy="5517443"/>
          </a:xfrm>
        </p:spPr>
        <p:txBody>
          <a:bodyPr>
            <a:normAutofit/>
          </a:bodyPr>
          <a:lstStyle/>
          <a:p>
            <a:r>
              <a:rPr lang="tr-TR" sz="2800" dirty="0">
                <a:solidFill>
                  <a:srgbClr val="FF0000"/>
                </a:solidFill>
              </a:rPr>
              <a:t>THALES</a:t>
            </a:r>
            <a:r>
              <a:rPr lang="tr-TR" sz="2800" dirty="0"/>
              <a:t> </a:t>
            </a:r>
            <a:r>
              <a:rPr lang="tr-TR" dirty="0"/>
              <a:t>:               </a:t>
            </a:r>
            <a:r>
              <a:rPr lang="tr-TR" sz="3200" dirty="0">
                <a:solidFill>
                  <a:schemeClr val="tx1"/>
                </a:solidFill>
              </a:rPr>
              <a:t>SU</a:t>
            </a:r>
          </a:p>
          <a:p>
            <a:endParaRPr lang="tr-TR" sz="3200" dirty="0"/>
          </a:p>
          <a:p>
            <a:r>
              <a:rPr lang="tr-TR" sz="3200" dirty="0">
                <a:solidFill>
                  <a:srgbClr val="FF0000"/>
                </a:solidFill>
              </a:rPr>
              <a:t>ANAKSİMANDROS</a:t>
            </a:r>
            <a:r>
              <a:rPr lang="tr-TR" sz="3200" dirty="0"/>
              <a:t>:          </a:t>
            </a:r>
            <a:r>
              <a:rPr lang="tr-TR" sz="3200" dirty="0">
                <a:solidFill>
                  <a:schemeClr val="tx1"/>
                </a:solidFill>
              </a:rPr>
              <a:t>APERİON</a:t>
            </a:r>
          </a:p>
          <a:p>
            <a:endParaRPr lang="tr-TR" sz="3200" dirty="0"/>
          </a:p>
          <a:p>
            <a:r>
              <a:rPr lang="tr-TR" sz="3200" dirty="0">
                <a:solidFill>
                  <a:srgbClr val="FF0000"/>
                </a:solidFill>
              </a:rPr>
              <a:t>ANAKSİMENES</a:t>
            </a:r>
            <a:r>
              <a:rPr lang="tr-TR" sz="3200" dirty="0"/>
              <a:t>:                  </a:t>
            </a:r>
            <a:r>
              <a:rPr lang="tr-TR" sz="3200" dirty="0">
                <a:solidFill>
                  <a:schemeClr val="tx1"/>
                </a:solidFill>
              </a:rPr>
              <a:t>HAVA</a:t>
            </a:r>
          </a:p>
          <a:p>
            <a:endParaRPr lang="tr-TR" sz="3200" dirty="0"/>
          </a:p>
          <a:p>
            <a:r>
              <a:rPr lang="tr-TR" sz="3200" dirty="0">
                <a:solidFill>
                  <a:srgbClr val="FF0000"/>
                </a:solidFill>
              </a:rPr>
              <a:t>EMPEDOKLES </a:t>
            </a:r>
            <a:r>
              <a:rPr lang="tr-TR" sz="3200" dirty="0"/>
              <a:t>:                    </a:t>
            </a:r>
            <a:r>
              <a:rPr lang="tr-TR" sz="3200" dirty="0">
                <a:solidFill>
                  <a:schemeClr val="tx1"/>
                </a:solidFill>
              </a:rPr>
              <a:t>HAVA- SU- TOPRAK – ATEŞ</a:t>
            </a:r>
          </a:p>
          <a:p>
            <a:endParaRPr lang="tr-TR" sz="3200" dirty="0"/>
          </a:p>
          <a:p>
            <a:r>
              <a:rPr lang="tr-TR" sz="3200" dirty="0">
                <a:solidFill>
                  <a:srgbClr val="FF0000"/>
                </a:solidFill>
              </a:rPr>
              <a:t>DEMOKRİTOS</a:t>
            </a:r>
            <a:r>
              <a:rPr lang="tr-TR" sz="3200" dirty="0"/>
              <a:t> :             </a:t>
            </a:r>
            <a:r>
              <a:rPr lang="tr-TR" sz="3200" dirty="0">
                <a:solidFill>
                  <a:schemeClr val="tx1"/>
                </a:solidFill>
              </a:rPr>
              <a:t>ATOM</a:t>
            </a:r>
          </a:p>
          <a:p>
            <a:endParaRPr lang="tr-TR" sz="3200" dirty="0"/>
          </a:p>
          <a:p>
            <a:endParaRPr lang="tr-TR" dirty="0"/>
          </a:p>
        </p:txBody>
      </p:sp>
      <p:pic>
        <p:nvPicPr>
          <p:cNvPr id="10" name="Grafik 9" descr="İşaret parmağıyla sağı gösteren elin tersi">
            <a:extLst>
              <a:ext uri="{FF2B5EF4-FFF2-40B4-BE49-F238E27FC236}">
                <a16:creationId xmlns="" xmlns:a16="http://schemas.microsoft.com/office/drawing/2014/main" id="{1CB727F9-19BB-42A2-A2AD-138B56549A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913396" y="795223"/>
            <a:ext cx="914400" cy="914400"/>
          </a:xfrm>
          <a:prstGeom prst="rect">
            <a:avLst/>
          </a:prstGeom>
        </p:spPr>
      </p:pic>
      <p:pic>
        <p:nvPicPr>
          <p:cNvPr id="11" name="Grafik 10" descr="İşaret parmağıyla sağı gösteren elin tersi">
            <a:extLst>
              <a:ext uri="{FF2B5EF4-FFF2-40B4-BE49-F238E27FC236}">
                <a16:creationId xmlns="" xmlns:a16="http://schemas.microsoft.com/office/drawing/2014/main" id="{CC3ED58E-6A15-491F-A96F-715718B8A9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95723" y="1965796"/>
            <a:ext cx="914400" cy="914400"/>
          </a:xfrm>
          <a:prstGeom prst="rect">
            <a:avLst/>
          </a:prstGeom>
        </p:spPr>
      </p:pic>
      <p:pic>
        <p:nvPicPr>
          <p:cNvPr id="13" name="Grafik 12" descr="İşaret parmağıyla sağı gösteren elin tersi">
            <a:extLst>
              <a:ext uri="{FF2B5EF4-FFF2-40B4-BE49-F238E27FC236}">
                <a16:creationId xmlns="" xmlns:a16="http://schemas.microsoft.com/office/drawing/2014/main" id="{9C1824AE-4BE6-492A-A5CC-80A0B29BF1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94212" y="3042269"/>
            <a:ext cx="914400" cy="914400"/>
          </a:xfrm>
          <a:prstGeom prst="rect">
            <a:avLst/>
          </a:prstGeom>
        </p:spPr>
      </p:pic>
      <p:pic>
        <p:nvPicPr>
          <p:cNvPr id="14" name="Grafik 13" descr="İşaret parmağıyla sağı gösteren elin tersi">
            <a:extLst>
              <a:ext uri="{FF2B5EF4-FFF2-40B4-BE49-F238E27FC236}">
                <a16:creationId xmlns="" xmlns:a16="http://schemas.microsoft.com/office/drawing/2014/main" id="{3C5BE838-773F-4EBF-A2DF-A020B0B5B2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648279" y="4259784"/>
            <a:ext cx="914400" cy="914400"/>
          </a:xfrm>
          <a:prstGeom prst="rect">
            <a:avLst/>
          </a:prstGeom>
        </p:spPr>
      </p:pic>
      <p:pic>
        <p:nvPicPr>
          <p:cNvPr id="15" name="Grafik 14" descr="İşaret parmağıyla sağı gösteren elin tersi">
            <a:extLst>
              <a:ext uri="{FF2B5EF4-FFF2-40B4-BE49-F238E27FC236}">
                <a16:creationId xmlns="" xmlns:a16="http://schemas.microsoft.com/office/drawing/2014/main" id="{C92E4B67-CFB8-45AE-840F-D606808C54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324395" y="5420036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678822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="" xmlns:a16="http://schemas.microsoft.com/office/drawing/2014/main" id="{12D8CD66-6E34-4232-868C-F61EC84AFC0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11" name="Straight Connector 10">
              <a:extLst>
                <a:ext uri="{FF2B5EF4-FFF2-40B4-BE49-F238E27FC236}">
                  <a16:creationId xmlns="" xmlns:a16="http://schemas.microsoft.com/office/drawing/2014/main" id="{BA1EDB24-D25E-4498-9742-07355DA2B19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="" xmlns:a16="http://schemas.microsoft.com/office/drawing/2014/main" id="{0E5C3020-0F81-4919-9D1F-B6ED9A83536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="" xmlns:a16="http://schemas.microsoft.com/office/drawing/2014/main" id="{83ECD783-8E88-4D10-99BD-C579F0CA2AD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="" xmlns:a16="http://schemas.microsoft.com/office/drawing/2014/main" id="{29EDE005-2618-4634-B693-DAB7F601385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="" xmlns:a16="http://schemas.microsoft.com/office/drawing/2014/main" id="{C4252634-CD2F-416D-80D4-1C184472B07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İçerik Yer Tutucusu 4" descr="metin içeren bir resim&#10;&#10;Açıklama otomatik olarak oluşturuldu">
            <a:extLst>
              <a:ext uri="{FF2B5EF4-FFF2-40B4-BE49-F238E27FC236}">
                <a16:creationId xmlns="" xmlns:a16="http://schemas.microsoft.com/office/drawing/2014/main" id="{E18F3523-A30B-4CB1-8E8B-9FBC8ADFB5E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tretch/>
        </p:blipFill>
        <p:spPr>
          <a:xfrm>
            <a:off x="0" y="12562"/>
            <a:ext cx="12192000" cy="684543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210007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="" xmlns:a16="http://schemas.microsoft.com/office/drawing/2014/main" id="{12D8CD66-6E34-4232-868C-F61EC84AFC0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11" name="Straight Connector 10">
              <a:extLst>
                <a:ext uri="{FF2B5EF4-FFF2-40B4-BE49-F238E27FC236}">
                  <a16:creationId xmlns="" xmlns:a16="http://schemas.microsoft.com/office/drawing/2014/main" id="{BA1EDB24-D25E-4498-9742-07355DA2B19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="" xmlns:a16="http://schemas.microsoft.com/office/drawing/2014/main" id="{0E5C3020-0F81-4919-9D1F-B6ED9A83536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="" xmlns:a16="http://schemas.microsoft.com/office/drawing/2014/main" id="{83ECD783-8E88-4D10-99BD-C579F0CA2AD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="" xmlns:a16="http://schemas.microsoft.com/office/drawing/2014/main" id="{29EDE005-2618-4634-B693-DAB7F601385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="" xmlns:a16="http://schemas.microsoft.com/office/drawing/2014/main" id="{C4252634-CD2F-416D-80D4-1C184472B07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İçerik Yer Tutucusu 4" descr="metin, ekran görüntüsü içeren bir resim&#10;&#10;Açıklama otomatik olarak oluşturuldu">
            <a:extLst>
              <a:ext uri="{FF2B5EF4-FFF2-40B4-BE49-F238E27FC236}">
                <a16:creationId xmlns="" xmlns:a16="http://schemas.microsoft.com/office/drawing/2014/main" id="{BF56DB26-7BFD-45F2-9C4E-67DB016E17B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6955587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="" xmlns:a16="http://schemas.microsoft.com/office/drawing/2014/main" id="{12D8CD66-6E34-4232-868C-F61EC84AFC0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11" name="Straight Connector 10">
              <a:extLst>
                <a:ext uri="{FF2B5EF4-FFF2-40B4-BE49-F238E27FC236}">
                  <a16:creationId xmlns="" xmlns:a16="http://schemas.microsoft.com/office/drawing/2014/main" id="{BA1EDB24-D25E-4498-9742-07355DA2B19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="" xmlns:a16="http://schemas.microsoft.com/office/drawing/2014/main" id="{0E5C3020-0F81-4919-9D1F-B6ED9A83536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="" xmlns:a16="http://schemas.microsoft.com/office/drawing/2014/main" id="{83ECD783-8E88-4D10-99BD-C579F0CA2AD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="" xmlns:a16="http://schemas.microsoft.com/office/drawing/2014/main" id="{29EDE005-2618-4634-B693-DAB7F601385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="" xmlns:a16="http://schemas.microsoft.com/office/drawing/2014/main" id="{C4252634-CD2F-416D-80D4-1C184472B07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İçerik Yer Tutucusu 4" descr="metin içeren bir resim&#10;&#10;Açıklama otomatik olarak oluşturuldu">
            <a:extLst>
              <a:ext uri="{FF2B5EF4-FFF2-40B4-BE49-F238E27FC236}">
                <a16:creationId xmlns="" xmlns:a16="http://schemas.microsoft.com/office/drawing/2014/main" id="{EAB68192-ACE8-4B56-87C9-D985CB333BB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10631055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anlı">
  <a:themeElements>
    <a:clrScheme name="Canlı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Canlı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Canlı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48</TotalTime>
  <Words>864</Words>
  <PresentationFormat>Özel</PresentationFormat>
  <Paragraphs>90</Paragraphs>
  <Slides>42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42</vt:i4>
      </vt:variant>
    </vt:vector>
  </HeadingPairs>
  <TitlesOfParts>
    <vt:vector size="43" baseType="lpstr">
      <vt:lpstr>Canlı</vt:lpstr>
      <vt:lpstr>Slayt 1</vt:lpstr>
      <vt:lpstr>Slayt 2</vt:lpstr>
      <vt:lpstr>Slayt 3</vt:lpstr>
      <vt:lpstr>Slayt 4</vt:lpstr>
      <vt:lpstr>Slayt 5</vt:lpstr>
      <vt:lpstr> 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PLATON’UN VARLIK ANLAYIŞI</vt:lpstr>
      <vt:lpstr>Slayt 27</vt:lpstr>
      <vt:lpstr>PLATON’UN BİLGİ ANLAYIŞI</vt:lpstr>
      <vt:lpstr>Slayt 29</vt:lpstr>
      <vt:lpstr>PLATON’UN DEĞER ANLAYIŞI (ETİK)</vt:lpstr>
      <vt:lpstr>Slayt 31</vt:lpstr>
      <vt:lpstr>ARİSTOTELES’İN VARLIK ANLAYIŞI</vt:lpstr>
      <vt:lpstr>Slayt 33</vt:lpstr>
      <vt:lpstr>Slayt 34</vt:lpstr>
      <vt:lpstr>Slayt 35</vt:lpstr>
      <vt:lpstr>Slayt 36</vt:lpstr>
      <vt:lpstr>ARİSTOTELES’İN BİLGİ ANLAYIŞI</vt:lpstr>
      <vt:lpstr>Slayt 38</vt:lpstr>
      <vt:lpstr>ARİSTOTELES’İN DEĞER (ETİK) ANLAYIŞI</vt:lpstr>
      <vt:lpstr>Slayt 40</vt:lpstr>
      <vt:lpstr>Slayt 41</vt:lpstr>
      <vt:lpstr>Slayt 42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2019-10-01T14:49:10Z</dcterms:created>
  <dcterms:modified xsi:type="dcterms:W3CDTF">2019-12-06T10:06:34Z</dcterms:modified>
  <cp:category>https://www.sorubak.com</cp:category>
</cp:coreProperties>
</file>