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Override PartName="/ppt/media/audio11.wav" ContentType="audio/x-wav"/>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sldIdLst>
    <p:sldId id="256" r:id="rId2"/>
    <p:sldId id="258" r:id="rId3"/>
    <p:sldId id="257" r:id="rId4"/>
    <p:sldId id="259" r:id="rId5"/>
    <p:sldId id="260" r:id="rId6"/>
    <p:sldId id="261" r:id="rId7"/>
    <p:sldId id="263" r:id="rId8"/>
    <p:sldId id="26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25" autoAdjust="0"/>
    <p:restoredTop sz="94660"/>
  </p:normalViewPr>
  <p:slideViewPr>
    <p:cSldViewPr snapToGrid="0">
      <p:cViewPr varScale="1">
        <p:scale>
          <a:sx n="68" d="100"/>
          <a:sy n="68" d="100"/>
        </p:scale>
        <p:origin x="-522"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Office_Excel__al__ma_Sayfas_1.xlsx"/><Relationship Id="rId4"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tr-TR" dirty="0"/>
              <a:t>Nüfuslar</a:t>
            </a:r>
          </a:p>
          <a:p>
            <a:pPr>
              <a:defRPr sz="1862" b="0" i="0" u="none" strike="noStrike" kern="1200" spc="0" baseline="0">
                <a:solidFill>
                  <a:schemeClr val="tx1">
                    <a:lumMod val="65000"/>
                    <a:lumOff val="35000"/>
                  </a:schemeClr>
                </a:solidFill>
                <a:latin typeface="+mn-lt"/>
                <a:ea typeface="+mn-ea"/>
                <a:cs typeface="+mn-cs"/>
              </a:defRPr>
            </a:pPr>
            <a:endParaRPr lang="en-US" dirty="0"/>
          </a:p>
        </c:rich>
      </c:tx>
      <c:layout/>
      <c:spPr>
        <a:noFill/>
        <a:ln>
          <a:noFill/>
        </a:ln>
        <a:effectLst/>
      </c:spPr>
    </c:title>
    <c:plotArea>
      <c:layout/>
      <c:pieChart>
        <c:varyColors val="1"/>
        <c:ser>
          <c:idx val="0"/>
          <c:order val="0"/>
          <c:tx>
            <c:strRef>
              <c:f>Sayfa1!$B$1</c:f>
              <c:strCache>
                <c:ptCount val="1"/>
                <c:pt idx="0">
                  <c:v>Satışlar</c:v>
                </c:pt>
              </c:strCache>
            </c:strRef>
          </c:tx>
          <c:dPt>
            <c:idx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A6D2-4C07-A7D4-50CB2A5E3F64}"/>
              </c:ext>
            </c:extLst>
          </c:dPt>
          <c:dPt>
            <c:idx val="1"/>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80FE-4598-9F9F-CFFFBF5DE623}"/>
              </c:ext>
            </c:extLst>
          </c:dPt>
          <c:dPt>
            <c:idx val="2"/>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80FE-4598-9F9F-CFFFBF5DE623}"/>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80FE-4598-9F9F-CFFFBF5DE623}"/>
              </c:ext>
            </c:extLst>
          </c:dPt>
          <c:cat>
            <c:strRef>
              <c:f>Sayfa1!$A$2:$A$5</c:f>
              <c:strCache>
                <c:ptCount val="4"/>
                <c:pt idx="0">
                  <c:v>Kırgızlar</c:v>
                </c:pt>
                <c:pt idx="1">
                  <c:v>Özbekler</c:v>
                </c:pt>
                <c:pt idx="2">
                  <c:v>Ruslar</c:v>
                </c:pt>
                <c:pt idx="3">
                  <c:v>Diğer</c:v>
                </c:pt>
              </c:strCache>
            </c:strRef>
          </c:cat>
          <c:val>
            <c:numRef>
              <c:f>Sayfa1!$B$2:$B$5</c:f>
              <c:numCache>
                <c:formatCode>dd/mmm</c:formatCode>
                <c:ptCount val="4"/>
                <c:pt idx="0" formatCode="General">
                  <c:v>72.400000000000006</c:v>
                </c:pt>
                <c:pt idx="1">
                  <c:v>14</c:v>
                </c:pt>
                <c:pt idx="2" formatCode="General">
                  <c:v>6.4</c:v>
                </c:pt>
                <c:pt idx="3" formatCode="General">
                  <c:v>5.4</c:v>
                </c:pt>
              </c:numCache>
            </c:numRef>
          </c:val>
          <c:extLst xmlns:c16r2="http://schemas.microsoft.com/office/drawing/2015/06/chart">
            <c:ext xmlns:c16="http://schemas.microsoft.com/office/drawing/2014/chart" uri="{C3380CC4-5D6E-409C-BE32-E72D297353CC}">
              <c16:uniqueId val="{00000000-A6D2-4C07-A7D4-50CB2A5E3F64}"/>
            </c:ext>
          </c:extLst>
        </c:ser>
        <c:firstSliceAng val="0"/>
      </c:pieChart>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tr-TR"/>
        </a:p>
      </c:txPr>
    </c:legend>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tr-TR"/>
    </a:p>
  </c:txPr>
  <c:externalData r:id="rId1"/>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0.47091</cdr:x>
      <cdr:y>0.66985</cdr:y>
    </cdr:from>
    <cdr:to>
      <cdr:x>0.57948</cdr:x>
      <cdr:y>0.81151</cdr:y>
    </cdr:to>
    <cdr:sp macro="" textlink="">
      <cdr:nvSpPr>
        <cdr:cNvPr id="2" name="Metin kutusu 1">
          <a:extLst xmlns:a="http://schemas.openxmlformats.org/drawingml/2006/main">
            <a:ext uri="{FF2B5EF4-FFF2-40B4-BE49-F238E27FC236}">
              <a16:creationId xmlns="" xmlns:a16="http://schemas.microsoft.com/office/drawing/2014/main" id="{E7F2C1CA-F945-4013-B692-83086B9E124B}"/>
            </a:ext>
          </a:extLst>
        </cdr:cNvPr>
        <cdr:cNvSpPr txBox="1"/>
      </cdr:nvSpPr>
      <cdr:spPr>
        <a:xfrm xmlns:a="http://schemas.openxmlformats.org/drawingml/2006/main">
          <a:off x="4428809" y="2810537"/>
          <a:ext cx="1021080" cy="59436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tr-TR" sz="1100" dirty="0"/>
        </a:p>
      </cdr:txBody>
    </cdr:sp>
  </cdr:relSizeAnchor>
  <cdr:relSizeAnchor xmlns:cdr="http://schemas.openxmlformats.org/drawingml/2006/chartDrawing">
    <cdr:from>
      <cdr:x>0.50397</cdr:x>
      <cdr:y>0.52166</cdr:y>
    </cdr:from>
    <cdr:to>
      <cdr:x>0.60217</cdr:x>
      <cdr:y>0.72216</cdr:y>
    </cdr:to>
    <cdr:sp macro="" textlink="">
      <cdr:nvSpPr>
        <cdr:cNvPr id="3" name="Metin kutusu 2">
          <a:extLst xmlns:a="http://schemas.openxmlformats.org/drawingml/2006/main">
            <a:ext uri="{FF2B5EF4-FFF2-40B4-BE49-F238E27FC236}">
              <a16:creationId xmlns="" xmlns:a16="http://schemas.microsoft.com/office/drawing/2014/main" id="{412A4113-8E39-4D1E-B48C-3465238BF940}"/>
            </a:ext>
          </a:extLst>
        </cdr:cNvPr>
        <cdr:cNvSpPr txBox="1"/>
      </cdr:nvSpPr>
      <cdr:spPr>
        <a:xfrm xmlns:a="http://schemas.openxmlformats.org/drawingml/2006/main">
          <a:off x="4739705" y="2188745"/>
          <a:ext cx="923544" cy="8412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tr-TR" sz="2000" dirty="0"/>
            <a:t>%72.4</a:t>
          </a:r>
        </a:p>
      </cdr:txBody>
    </cdr:sp>
  </cdr:relSizeAnchor>
  <cdr:relSizeAnchor xmlns:cdr="http://schemas.openxmlformats.org/drawingml/2006/chartDrawing">
    <cdr:from>
      <cdr:x>0.3572</cdr:x>
      <cdr:y>0.41051</cdr:y>
    </cdr:from>
    <cdr:to>
      <cdr:x>0.45735</cdr:x>
      <cdr:y>0.53691</cdr:y>
    </cdr:to>
    <cdr:sp macro="" textlink="">
      <cdr:nvSpPr>
        <cdr:cNvPr id="4" name="Metin kutusu 3">
          <a:extLst xmlns:a="http://schemas.openxmlformats.org/drawingml/2006/main">
            <a:ext uri="{FF2B5EF4-FFF2-40B4-BE49-F238E27FC236}">
              <a16:creationId xmlns="" xmlns:a16="http://schemas.microsoft.com/office/drawing/2014/main" id="{9204A380-310B-4096-B629-21DE46251C7D}"/>
            </a:ext>
          </a:extLst>
        </cdr:cNvPr>
        <cdr:cNvSpPr txBox="1"/>
      </cdr:nvSpPr>
      <cdr:spPr>
        <a:xfrm xmlns:a="http://schemas.openxmlformats.org/drawingml/2006/main">
          <a:off x="3359408" y="1722401"/>
          <a:ext cx="941832" cy="53035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tr-TR" sz="1800" dirty="0"/>
            <a:t>%14.4</a:t>
          </a:r>
        </a:p>
      </cdr:txBody>
    </cdr:sp>
  </cdr:relSizeAnchor>
  <cdr:relSizeAnchor xmlns:cdr="http://schemas.openxmlformats.org/drawingml/2006/chartDrawing">
    <cdr:from>
      <cdr:x>0.40869</cdr:x>
      <cdr:y>0.29283</cdr:y>
    </cdr:from>
    <cdr:to>
      <cdr:x>0.47286</cdr:x>
      <cdr:y>0.34949</cdr:y>
    </cdr:to>
    <cdr:sp macro="" textlink="">
      <cdr:nvSpPr>
        <cdr:cNvPr id="5" name="Metin kutusu 4">
          <a:extLst xmlns:a="http://schemas.openxmlformats.org/drawingml/2006/main">
            <a:ext uri="{FF2B5EF4-FFF2-40B4-BE49-F238E27FC236}">
              <a16:creationId xmlns="" xmlns:a16="http://schemas.microsoft.com/office/drawing/2014/main" id="{89265DEA-D477-4641-B3B6-E1BFD7DBC238}"/>
            </a:ext>
          </a:extLst>
        </cdr:cNvPr>
        <cdr:cNvSpPr txBox="1"/>
      </cdr:nvSpPr>
      <cdr:spPr>
        <a:xfrm xmlns:a="http://schemas.openxmlformats.org/drawingml/2006/main">
          <a:off x="3843593" y="1228625"/>
          <a:ext cx="603504" cy="23774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tr-TR" sz="1400" dirty="0"/>
            <a:t>%6.4</a:t>
          </a:r>
        </a:p>
      </cdr:txBody>
    </cdr:sp>
  </cdr:relSizeAnchor>
</c:userShape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a:t>Asıl başlık stilini düzenlemek için tıklayın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133660282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ED291B17-9318-49DB-B28B-6E5994AE9581}" type="datetime1">
              <a:rPr lang="en-US" smtClean="0"/>
              <a:pPr/>
              <a:t>12/16/2019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362542416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a:t>Asıl başlık stilini düzenlemek için tıklayın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44726532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a:t>Asıl başlık stilini düzenlemek için tıklayın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a:t>Asıl metin stillerini düzenlemek için tıklayın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 xmlns:p14="http://schemas.microsoft.com/office/powerpoint/2010/main" val="312150690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6367869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409766503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341853573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128366919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92102028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345896611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40588895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ED291B17-9318-49DB-B28B-6E5994AE9581}" type="datetime1">
              <a:rPr lang="en-US" smtClean="0"/>
              <a:pPr/>
              <a:t>12/16/2019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13133404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ED291B17-9318-49DB-B28B-6E5994AE9581}" type="datetime1">
              <a:rPr lang="en-US" smtClean="0"/>
              <a:pPr/>
              <a:t>12/16/2019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188409092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7" name="Date Placeholder 2"/>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289149611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17137907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7" name="Date Placeholder 4"/>
          <p:cNvSpPr>
            <a:spLocks noGrp="1"/>
          </p:cNvSpPr>
          <p:nvPr>
            <p:ph type="dt" sz="half" idx="10"/>
          </p:nvPr>
        </p:nvSpPr>
        <p:spPr/>
        <p:txBody>
          <a:bodyPr/>
          <a:lstStyle/>
          <a:p>
            <a:fld id="{ED291B17-9318-49DB-B28B-6E5994AE9581}" type="datetime1">
              <a:rPr lang="en-US" smtClean="0"/>
              <a:pPr/>
              <a:t>12/16/2019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195004538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ED291B17-9318-49DB-B28B-6E5994AE9581}" type="datetime1">
              <a:rPr lang="en-US" smtClean="0"/>
              <a:pPr/>
              <a:t>12/16/2019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30779152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1" name="cashreg.wav"/>
          </p:stSnd>
        </p:sndAc>
      </p:transition>
    </mc:Fallback>
  </mc:AlternateContent>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audio" Target="../media/audio11.wav"/><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audio" Target="../media/audio1.wav"/><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cstate="print">
            <a:extLst>
              <a:ext uri="{28A0092B-C50C-407E-A947-70E740481C1C}">
                <a14:useLocalDpi xmlns=""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cstate="print">
            <a:extLst>
              <a:ext uri="{28A0092B-C50C-407E-A947-70E740481C1C}">
                <a14:useLocalDpi xmlns=""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cstate="print">
            <a:extLst>
              <a:ext uri="{28A0092B-C50C-407E-A947-70E740481C1C}">
                <a14:useLocalDpi xmlns=""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3" cstate="print">
            <a:extLst>
              <a:ext uri="{28A0092B-C50C-407E-A947-70E740481C1C}">
                <a14:useLocalDpi xmlns=""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D291B17-9318-49DB-B28B-6E5994AE9581}" type="datetime1">
              <a:rPr lang="en-US" smtClean="0"/>
              <a:pPr/>
              <a:t>12/16/2019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A98EE3D-8CD1-4C3F-BD1C-C98C9596463C}" type="slidenum">
              <a:rPr lang="en-US" smtClean="0"/>
              <a:pPr/>
              <a:t>‹#›</a:t>
            </a:fld>
            <a:endParaRPr lang="en-US" dirty="0"/>
          </a:p>
        </p:txBody>
      </p:sp>
    </p:spTree>
    <p:extLst>
      <p:ext uri="{BB962C8B-B14F-4D97-AF65-F5344CB8AC3E}">
        <p14:creationId xmlns="" xmlns:p14="http://schemas.microsoft.com/office/powerpoint/2010/main" val="846243537"/>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Lst>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24" name="cashreg.wav"/>
          </p:stSnd>
        </p:sndAc>
      </p:transition>
    </mc:Choice>
    <mc:Fallback>
      <p:transition spd="slow">
        <p:fade/>
        <p:sndAc>
          <p:stSnd>
            <p:snd r:embed="rId19" name="cashreg.wav"/>
          </p:stSnd>
        </p:sndAc>
      </p:transition>
    </mc:Fallback>
  </mc:AlternateConten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D42AD7E-A2ED-42EB-9373-3164180AA30D}"/>
              </a:ext>
            </a:extLst>
          </p:cNvPr>
          <p:cNvSpPr>
            <a:spLocks noGrp="1"/>
          </p:cNvSpPr>
          <p:nvPr>
            <p:ph type="ctrTitle"/>
          </p:nvPr>
        </p:nvSpPr>
        <p:spPr/>
        <p:txBody>
          <a:bodyPr/>
          <a:lstStyle/>
          <a:p>
            <a:r>
              <a:rPr lang="tr-TR" dirty="0"/>
              <a:t>KIRGIZ TÜRKLERİ</a:t>
            </a:r>
          </a:p>
        </p:txBody>
      </p:sp>
      <p:sp>
        <p:nvSpPr>
          <p:cNvPr id="3" name="Alt Başlık 2">
            <a:extLst>
              <a:ext uri="{FF2B5EF4-FFF2-40B4-BE49-F238E27FC236}">
                <a16:creationId xmlns="" xmlns:a16="http://schemas.microsoft.com/office/drawing/2014/main" id="{A0754C89-1D9B-40A0-A292-F12694B806AC}"/>
              </a:ext>
            </a:extLst>
          </p:cNvPr>
          <p:cNvSpPr>
            <a:spLocks noGrp="1"/>
          </p:cNvSpPr>
          <p:nvPr>
            <p:ph type="subTitle" idx="1"/>
          </p:nvPr>
        </p:nvSpPr>
        <p:spPr/>
        <p:txBody>
          <a:bodyPr/>
          <a:lstStyle/>
          <a:p>
            <a:r>
              <a:rPr lang="tr-TR" dirty="0"/>
              <a:t>ALİ HAYDAR ATAM </a:t>
            </a:r>
          </a:p>
          <a:p>
            <a:r>
              <a:rPr lang="tr-TR" dirty="0"/>
              <a:t>7/E 1018</a:t>
            </a:r>
          </a:p>
          <a:p>
            <a:endParaRPr lang="tr-TR" dirty="0"/>
          </a:p>
        </p:txBody>
      </p:sp>
      <p:sp>
        <p:nvSpPr>
          <p:cNvPr id="4" name="3 Metin kutusu"/>
          <p:cNvSpPr txBox="1"/>
          <p:nvPr/>
        </p:nvSpPr>
        <p:spPr>
          <a:xfrm>
            <a:off x="8742556" y="-1070517"/>
            <a:ext cx="2690160" cy="369332"/>
          </a:xfrm>
          <a:prstGeom prst="rect">
            <a:avLst/>
          </a:prstGeom>
          <a:noFill/>
        </p:spPr>
        <p:txBody>
          <a:bodyPr wrap="none" rtlCol="0">
            <a:spAutoFit/>
          </a:bodyPr>
          <a:lstStyle/>
          <a:p>
            <a:r>
              <a:rPr lang="tr-TR" dirty="0" smtClean="0"/>
              <a:t>www.</a:t>
            </a:r>
            <a:r>
              <a:rPr lang="tr-TR" dirty="0" err="1" smtClean="0"/>
              <a:t>egitimhane</a:t>
            </a:r>
            <a:r>
              <a:rPr lang="tr-TR" dirty="0" smtClean="0"/>
              <a:t>.com</a:t>
            </a:r>
            <a:endParaRPr lang="tr-TR" dirty="0"/>
          </a:p>
        </p:txBody>
      </p:sp>
    </p:spTree>
    <p:extLst>
      <p:ext uri="{BB962C8B-B14F-4D97-AF65-F5344CB8AC3E}">
        <p14:creationId xmlns="" xmlns:p14="http://schemas.microsoft.com/office/powerpoint/2010/main" val="66805324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2" name="cashreg.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4658599-9339-4BE4-BB64-F7C1AE9AC708}"/>
              </a:ext>
            </a:extLst>
          </p:cNvPr>
          <p:cNvSpPr>
            <a:spLocks noGrp="1"/>
          </p:cNvSpPr>
          <p:nvPr>
            <p:ph type="title"/>
          </p:nvPr>
        </p:nvSpPr>
        <p:spPr/>
        <p:txBody>
          <a:bodyPr/>
          <a:lstStyle/>
          <a:p>
            <a:r>
              <a:rPr lang="tr-TR" dirty="0"/>
              <a:t>KIRGIZİSTAN</a:t>
            </a:r>
          </a:p>
        </p:txBody>
      </p:sp>
      <p:pic>
        <p:nvPicPr>
          <p:cNvPr id="6" name="İçerik Yer Tutucusu 5">
            <a:extLst>
              <a:ext uri="{FF2B5EF4-FFF2-40B4-BE49-F238E27FC236}">
                <a16:creationId xmlns="" xmlns:a16="http://schemas.microsoft.com/office/drawing/2014/main" id="{229FFD7B-E453-4A13-BDCC-0C9749B14142}"/>
              </a:ext>
            </a:extLst>
          </p:cNvPr>
          <p:cNvPicPr>
            <a:picLocks noGrp="1" noChangeAspect="1"/>
          </p:cNvPicPr>
          <p:nvPr>
            <p:ph sz="half" idx="2"/>
          </p:nvPr>
        </p:nvPicPr>
        <p:blipFill>
          <a:blip r:embed="rId3" cstate="print">
            <a:extLst>
              <a:ext uri="{28A0092B-C50C-407E-A947-70E740481C1C}">
                <a14:useLocalDpi xmlns="" xmlns:a14="http://schemas.microsoft.com/office/drawing/2010/main" val="0"/>
              </a:ext>
            </a:extLst>
          </a:blip>
          <a:stretch>
            <a:fillRect/>
          </a:stretch>
        </p:blipFill>
        <p:spPr>
          <a:xfrm>
            <a:off x="6708648" y="1766560"/>
            <a:ext cx="4090416" cy="3877056"/>
          </a:xfrm>
          <a:prstGeom prst="rect">
            <a:avLst/>
          </a:prstGeom>
          <a:ln>
            <a:noFill/>
          </a:ln>
          <a:effectLst>
            <a:innerShdw blurRad="63500" dist="50800" dir="10800000">
              <a:prstClr val="black">
                <a:alpha val="50000"/>
              </a:prstClr>
            </a:innerShdw>
          </a:effectLst>
        </p:spPr>
      </p:pic>
      <p:sp>
        <p:nvSpPr>
          <p:cNvPr id="7" name="Rectangle 1">
            <a:extLst>
              <a:ext uri="{FF2B5EF4-FFF2-40B4-BE49-F238E27FC236}">
                <a16:creationId xmlns="" xmlns:a16="http://schemas.microsoft.com/office/drawing/2014/main" id="{10DE9055-60CC-49D1-9AF2-860143D0D57E}"/>
              </a:ext>
            </a:extLst>
          </p:cNvPr>
          <p:cNvSpPr>
            <a:spLocks noGrp="1" noChangeArrowheads="1"/>
          </p:cNvSpPr>
          <p:nvPr>
            <p:ph sz="half" idx="1"/>
          </p:nvPr>
        </p:nvSpPr>
        <p:spPr bwMode="auto">
          <a:xfrm>
            <a:off x="115761" y="1996928"/>
            <a:ext cx="6888543" cy="3416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800100" lvl="2" indent="0" defTabSz="914400" eaLnBrk="0" fontAlgn="base" hangingPunct="0">
              <a:spcBef>
                <a:spcPct val="0"/>
              </a:spcBef>
              <a:spcAft>
                <a:spcPct val="0"/>
              </a:spcAft>
              <a:buClrTx/>
              <a:buSzTx/>
              <a:buFontTx/>
              <a:buChar char="•"/>
            </a:pPr>
            <a:r>
              <a:rPr kumimoji="0" lang="tr-TR" altLang="tr-TR" sz="1800" b="0" i="0" u="none" strike="noStrike" cap="none" normalizeH="0" baseline="0" dirty="0">
                <a:ln>
                  <a:noFill/>
                </a:ln>
                <a:solidFill>
                  <a:schemeClr val="tx1"/>
                </a:solidFill>
                <a:effectLst/>
                <a:latin typeface="Verdana" panose="020B0604030504040204" pitchFamily="34" charset="0"/>
              </a:rPr>
              <a:t>Kırgızistan Orta Asya'da yer alan bir ülkedir.</a:t>
            </a:r>
            <a:endParaRPr kumimoji="0" lang="tr-TR" altLang="tr-TR" sz="1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Başkenti Bişkek ve kullandığı para birimi Kırgızistan </a:t>
            </a:r>
            <a:r>
              <a:rPr kumimoji="0" lang="tr-TR" altLang="tr-TR" b="0" i="0" u="none" strike="noStrike" cap="none" normalizeH="0" baseline="0" dirty="0" err="1">
                <a:ln>
                  <a:noFill/>
                </a:ln>
                <a:solidFill>
                  <a:schemeClr val="tx1"/>
                </a:solidFill>
                <a:effectLst/>
                <a:latin typeface="Verdana" panose="020B0604030504040204" pitchFamily="34" charset="0"/>
              </a:rPr>
              <a:t>Somu'dur</a:t>
            </a:r>
            <a:r>
              <a:rPr kumimoji="0" lang="tr-TR" altLang="tr-TR" b="0" i="0" u="none" strike="noStrike" cap="none" normalizeH="0" baseline="0" dirty="0">
                <a:ln>
                  <a:noFill/>
                </a:ln>
                <a:solidFill>
                  <a:schemeClr val="tx1"/>
                </a:solidFill>
                <a:effectLst/>
                <a:latin typeface="Verdana" panose="020B0604030504040204" pitchFamily="34" charset="0"/>
              </a:rPr>
              <a:t>.</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Bağımsızlığını 1991 yılında kazanmıştır.</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Kırgızlar geçimlerini genellikle hayvancılıkla sağlar. Ülkenin fiziki koşulları tarım çok elverişli değildir.</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Kırgızlar örf adet, gelenek ve göreneklerine sıkı sıkıya bağlıdır.</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Devleti her şeyden üstün görürler.</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Çok misafirperverdirler.</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Aile bağları, büyüklere saygı çok önemlidir.</a:t>
            </a:r>
            <a:endParaRPr kumimoji="0" lang="tr-TR" altLang="tr-T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altLang="tr-TR" b="0" i="0" u="none" strike="noStrike" cap="none" normalizeH="0" baseline="0" dirty="0">
                <a:ln>
                  <a:noFill/>
                </a:ln>
                <a:solidFill>
                  <a:schemeClr val="tx1"/>
                </a:solidFill>
                <a:effectLst/>
                <a:latin typeface="Verdana" panose="020B0604030504040204" pitchFamily="34" charset="0"/>
              </a:rPr>
              <a:t>Yemeklerinin çoğu et, süt gibi hayvan mamullerinden </a:t>
            </a:r>
            <a:endParaRPr kumimoji="0" lang="tr-TR" altLang="tr-TR" b="0" i="0" u="none" strike="noStrike" cap="none" normalizeH="0" baseline="0" dirty="0">
              <a:ln>
                <a:noFill/>
              </a:ln>
              <a:solidFill>
                <a:schemeClr val="tx1"/>
              </a:solidFill>
              <a:effectLst/>
            </a:endParaRPr>
          </a:p>
        </p:txBody>
      </p:sp>
    </p:spTree>
    <p:extLst>
      <p:ext uri="{BB962C8B-B14F-4D97-AF65-F5344CB8AC3E}">
        <p14:creationId xmlns="" xmlns:p14="http://schemas.microsoft.com/office/powerpoint/2010/main" val="208877450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4" name="cashreg.wav"/>
          </p:stSnd>
        </p:sndAc>
      </p:transition>
    </mc:Choice>
    <mc:Fallback>
      <p:transition spd="slow">
        <p:fade/>
        <p:sndAc>
          <p:stSnd>
            <p:snd r:embed="rId2" name="cashreg.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B8492BE-76B0-4CF0-9B52-1E4A4236BA7C}"/>
              </a:ext>
            </a:extLst>
          </p:cNvPr>
          <p:cNvSpPr>
            <a:spLocks noGrp="1"/>
          </p:cNvSpPr>
          <p:nvPr>
            <p:ph type="title"/>
          </p:nvPr>
        </p:nvSpPr>
        <p:spPr/>
        <p:txBody>
          <a:bodyPr/>
          <a:lstStyle/>
          <a:p>
            <a:r>
              <a:rPr lang="tr-TR" dirty="0"/>
              <a:t>KIRGIZLAR KİMDİR?</a:t>
            </a:r>
          </a:p>
        </p:txBody>
      </p:sp>
      <p:sp>
        <p:nvSpPr>
          <p:cNvPr id="3" name="İçerik Yer Tutucusu 2">
            <a:extLst>
              <a:ext uri="{FF2B5EF4-FFF2-40B4-BE49-F238E27FC236}">
                <a16:creationId xmlns="" xmlns:a16="http://schemas.microsoft.com/office/drawing/2014/main" id="{BABDCCBE-4F54-4920-9FF2-8D3AAE1C45FC}"/>
              </a:ext>
            </a:extLst>
          </p:cNvPr>
          <p:cNvSpPr>
            <a:spLocks noGrp="1"/>
          </p:cNvSpPr>
          <p:nvPr>
            <p:ph sz="half" idx="1"/>
          </p:nvPr>
        </p:nvSpPr>
        <p:spPr>
          <a:xfrm>
            <a:off x="646111" y="2060575"/>
            <a:ext cx="9404723" cy="4195763"/>
          </a:xfrm>
        </p:spPr>
        <p:txBody>
          <a:bodyPr/>
          <a:lstStyle/>
          <a:p>
            <a:r>
              <a:rPr lang="tr-TR" dirty="0"/>
              <a:t>Kırgızlar, Asya’nın en kalabalık, en köklü boylarından biri olarak tarih boyunca kendisinden sık sık söz ettirmiş bir toplum olarak karşımıza çıkar. Köklü boy yapısı ve kalabalık nüfusu ile kimi zaman kendi idarelerinde, kimi zaman Türk Devletlerinin bünyelerinde varlıklarını sürdürmüş, özgün halleriyle günümüze kadar ulaşmışlardır. </a:t>
            </a:r>
            <a:br>
              <a:rPr lang="tr-TR" dirty="0"/>
            </a:br>
            <a:r>
              <a:rPr lang="tr-TR" dirty="0"/>
              <a:t/>
            </a:r>
            <a:br>
              <a:rPr lang="tr-TR" dirty="0"/>
            </a:br>
            <a:r>
              <a:rPr lang="tr-TR" dirty="0"/>
              <a:t>Kırgızlar, tarih kaynaklarında ilk olarak Hun döneminde karşımıza çıkarlar. Bozkır Türklerinin Mete Han dönemindeki federatif birlikleri döneminde Altay dağları eteklerinde yaşayan "Kırgızlar", Mete Han’ın tüm Türk Boylarını bir araya getirerek kendi otoritesi altında toplamasıyla Hun Birliğine dahil olmuşlardı. </a:t>
            </a:r>
            <a:r>
              <a:rPr lang="tr-TR" u="sng" dirty="0"/>
              <a:t>Kırgızlar</a:t>
            </a:r>
            <a:r>
              <a:rPr lang="tr-TR" dirty="0"/>
              <a:t>ın Hun Federatif Birliğine katılmaları şüphesiz kendi rızalarıyla değil Mete Han’ın otoritesi ve askeri gücüyle gerçekleşti. </a:t>
            </a:r>
          </a:p>
        </p:txBody>
      </p:sp>
    </p:spTree>
    <p:extLst>
      <p:ext uri="{BB962C8B-B14F-4D97-AF65-F5344CB8AC3E}">
        <p14:creationId xmlns="" xmlns:p14="http://schemas.microsoft.com/office/powerpoint/2010/main" val="43589504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2" name="cashreg.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D0302B1-ADF7-4D7B-A030-ACF2D6A29E0E}"/>
              </a:ext>
            </a:extLst>
          </p:cNvPr>
          <p:cNvSpPr>
            <a:spLocks noGrp="1"/>
          </p:cNvSpPr>
          <p:nvPr>
            <p:ph type="ctrTitle"/>
          </p:nvPr>
        </p:nvSpPr>
        <p:spPr/>
        <p:txBody>
          <a:bodyPr/>
          <a:lstStyle/>
          <a:p>
            <a:r>
              <a:rPr lang="tr-TR" dirty="0"/>
              <a:t>KIRGIZİSTAN’DA YAŞAM &amp; KIRGIZ GELENEKLERİ</a:t>
            </a:r>
          </a:p>
        </p:txBody>
      </p:sp>
      <p:sp>
        <p:nvSpPr>
          <p:cNvPr id="3" name="Alt Başlık 2">
            <a:extLst>
              <a:ext uri="{FF2B5EF4-FFF2-40B4-BE49-F238E27FC236}">
                <a16:creationId xmlns="" xmlns:a16="http://schemas.microsoft.com/office/drawing/2014/main" id="{E63817B9-8B02-4EBB-8835-F0DF6A3F8796}"/>
              </a:ext>
            </a:extLst>
          </p:cNvPr>
          <p:cNvSpPr>
            <a:spLocks noGrp="1"/>
          </p:cNvSpPr>
          <p:nvPr>
            <p:ph type="subTitle" idx="1"/>
          </p:nvPr>
        </p:nvSpPr>
        <p:spPr/>
        <p:txBody>
          <a:bodyPr/>
          <a:lstStyle/>
          <a:p>
            <a:r>
              <a:rPr lang="tr-TR" dirty="0"/>
              <a:t>2.bölüm</a:t>
            </a:r>
          </a:p>
        </p:txBody>
      </p:sp>
    </p:spTree>
    <p:extLst>
      <p:ext uri="{BB962C8B-B14F-4D97-AF65-F5344CB8AC3E}">
        <p14:creationId xmlns="" xmlns:p14="http://schemas.microsoft.com/office/powerpoint/2010/main" val="11293057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2" name="cashreg.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AFE9A1E-EA3E-4E94-9B5E-BD83EB2204CC}"/>
              </a:ext>
            </a:extLst>
          </p:cNvPr>
          <p:cNvSpPr>
            <a:spLocks noGrp="1"/>
          </p:cNvSpPr>
          <p:nvPr>
            <p:ph type="title"/>
          </p:nvPr>
        </p:nvSpPr>
        <p:spPr>
          <a:xfrm>
            <a:off x="646111" y="310896"/>
            <a:ext cx="9404723" cy="1154714"/>
          </a:xfrm>
        </p:spPr>
        <p:txBody>
          <a:bodyPr/>
          <a:lstStyle/>
          <a:p>
            <a:r>
              <a:rPr lang="tr-TR" b="1" dirty="0"/>
              <a:t/>
            </a:r>
            <a:br>
              <a:rPr lang="tr-TR" b="1" dirty="0"/>
            </a:br>
            <a:r>
              <a:rPr lang="tr-TR" dirty="0"/>
              <a:t>ÇOCUKLARA DÜŞEN GÖREVLER</a:t>
            </a:r>
          </a:p>
        </p:txBody>
      </p:sp>
      <p:sp>
        <p:nvSpPr>
          <p:cNvPr id="3" name="İçerik Yer Tutucusu 2">
            <a:extLst>
              <a:ext uri="{FF2B5EF4-FFF2-40B4-BE49-F238E27FC236}">
                <a16:creationId xmlns="" xmlns:a16="http://schemas.microsoft.com/office/drawing/2014/main" id="{6F98F44C-77C3-43BB-BF02-29BEFCE734C6}"/>
              </a:ext>
            </a:extLst>
          </p:cNvPr>
          <p:cNvSpPr>
            <a:spLocks noGrp="1"/>
          </p:cNvSpPr>
          <p:nvPr>
            <p:ph sz="half" idx="1"/>
          </p:nvPr>
        </p:nvSpPr>
        <p:spPr/>
        <p:txBody>
          <a:bodyPr/>
          <a:lstStyle/>
          <a:p>
            <a:r>
              <a:rPr lang="tr-TR" dirty="0"/>
              <a:t>“Yurt” diye geçen obalarda en küçükten en büyüğe, at üstünde sürü gütmekten, hayvanlara yem vermeye tüm aile fertlerine bir görev düşüyor. Haliyle de buradaki 4 yaşındaki bir çocuk şehirli akranlarına göre çok daha sorumluluk sahibi ve olgun oluyor. Mesela sabah 5’te kendi kendilerine kalkıp koyunlarla </a:t>
            </a:r>
            <a:r>
              <a:rPr lang="tr-TR" dirty="0" err="1"/>
              <a:t>ilgilileniyor</a:t>
            </a:r>
            <a:r>
              <a:rPr lang="tr-TR" dirty="0"/>
              <a:t>, kimse söylemeden işlere yardım ediyorlar.</a:t>
            </a:r>
          </a:p>
        </p:txBody>
      </p:sp>
      <p:pic>
        <p:nvPicPr>
          <p:cNvPr id="6" name="İçerik Yer Tutucusu 5">
            <a:extLst>
              <a:ext uri="{FF2B5EF4-FFF2-40B4-BE49-F238E27FC236}">
                <a16:creationId xmlns="" xmlns:a16="http://schemas.microsoft.com/office/drawing/2014/main" id="{C4494F89-4740-4E37-96BA-BB6E7390E95D}"/>
              </a:ext>
            </a:extLst>
          </p:cNvPr>
          <p:cNvPicPr>
            <a:picLocks noGrp="1" noChangeAspect="1"/>
          </p:cNvPicPr>
          <p:nvPr>
            <p:ph sz="half" idx="2"/>
          </p:nvPr>
        </p:nvPicPr>
        <p:blipFill>
          <a:blip r:embed="rId3" cstate="print">
            <a:extLst>
              <a:ext uri="{28A0092B-C50C-407E-A947-70E740481C1C}">
                <a14:useLocalDpi xmlns="" xmlns:a14="http://schemas.microsoft.com/office/drawing/2010/main" val="0"/>
              </a:ext>
            </a:extLst>
          </a:blip>
          <a:stretch>
            <a:fillRect/>
          </a:stretch>
        </p:blipFill>
        <p:spPr>
          <a:xfrm>
            <a:off x="5654675" y="2060575"/>
            <a:ext cx="4395788" cy="33318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77314368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4" name="cashreg.wav"/>
          </p:stSnd>
        </p:sndAc>
      </p:transition>
    </mc:Choice>
    <mc:Fallback>
      <p:transition spd="slow">
        <p:fade/>
        <p:sndAc>
          <p:stSnd>
            <p:snd r:embed="rId2" name="cashreg.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94A00D1-CB83-4731-AF42-AE41CDFDC13F}"/>
              </a:ext>
            </a:extLst>
          </p:cNvPr>
          <p:cNvSpPr>
            <a:spLocks noGrp="1"/>
          </p:cNvSpPr>
          <p:nvPr>
            <p:ph type="title"/>
          </p:nvPr>
        </p:nvSpPr>
        <p:spPr/>
        <p:txBody>
          <a:bodyPr/>
          <a:lstStyle/>
          <a:p>
            <a:r>
              <a:rPr lang="tr-TR" dirty="0"/>
              <a:t>ATIN ALTIN DEĞERİNDE OLMASI</a:t>
            </a:r>
          </a:p>
        </p:txBody>
      </p:sp>
      <p:sp>
        <p:nvSpPr>
          <p:cNvPr id="3" name="İçerik Yer Tutucusu 2">
            <a:extLst>
              <a:ext uri="{FF2B5EF4-FFF2-40B4-BE49-F238E27FC236}">
                <a16:creationId xmlns="" xmlns:a16="http://schemas.microsoft.com/office/drawing/2014/main" id="{CBFEDB31-7C78-4DEC-8E73-A69BBCA12CFB}"/>
              </a:ext>
            </a:extLst>
          </p:cNvPr>
          <p:cNvSpPr>
            <a:spLocks noGrp="1"/>
          </p:cNvSpPr>
          <p:nvPr>
            <p:ph sz="half" idx="1"/>
          </p:nvPr>
        </p:nvSpPr>
        <p:spPr>
          <a:xfrm>
            <a:off x="1103312" y="2060575"/>
            <a:ext cx="4396339" cy="4257929"/>
          </a:xfrm>
        </p:spPr>
        <p:txBody>
          <a:bodyPr>
            <a:normAutofit/>
          </a:bodyPr>
          <a:lstStyle/>
          <a:p>
            <a:r>
              <a:rPr lang="tr-TR" dirty="0"/>
              <a:t>Kırgız kültüründe at çok büyük yer taşıyor. Sırf at tasvir etmek için kullanılan kelimeler var. Mesela atların renklerini anlatmak için günlük hayatta kullanılan kelimeler yerine atlara özel renk isimleri kullanılıyor. Atın her yaşının bir 		isimi var: 0 – 1 yaş arası at kulun,  1 – 2 arası tay,  2 – 3 arası </a:t>
            </a:r>
            <a:r>
              <a:rPr lang="tr-TR" dirty="0" err="1"/>
              <a:t>kunan</a:t>
            </a:r>
            <a:r>
              <a:rPr lang="tr-TR" dirty="0"/>
              <a:t>, 3 – 4 arası </a:t>
            </a:r>
            <a:r>
              <a:rPr lang="tr-TR" dirty="0" err="1"/>
              <a:t>bıştı</a:t>
            </a:r>
            <a:r>
              <a:rPr lang="tr-TR" dirty="0"/>
              <a:t> (yani “pişti”, yetişkinliğe erdi). Onlar için bir buzağının, tayın veya kuzunun doğumu en az bir çocuğun doğumu kadar büyük bir önem taşıyor.</a:t>
            </a:r>
          </a:p>
        </p:txBody>
      </p:sp>
      <p:pic>
        <p:nvPicPr>
          <p:cNvPr id="9" name="İçerik Yer Tutucusu 8">
            <a:extLst>
              <a:ext uri="{FF2B5EF4-FFF2-40B4-BE49-F238E27FC236}">
                <a16:creationId xmlns="" xmlns:a16="http://schemas.microsoft.com/office/drawing/2014/main" id="{DAC37315-0B18-485D-B959-C3255597082B}"/>
              </a:ext>
            </a:extLst>
          </p:cNvPr>
          <p:cNvPicPr>
            <a:picLocks noGrp="1" noChangeAspect="1"/>
          </p:cNvPicPr>
          <p:nvPr>
            <p:ph sz="half" idx="2"/>
          </p:nvPr>
        </p:nvPicPr>
        <p:blipFill>
          <a:blip r:embed="rId3" cstate="print">
            <a:extLst>
              <a:ext uri="{28A0092B-C50C-407E-A947-70E740481C1C}">
                <a14:useLocalDpi xmlns="" xmlns:a14="http://schemas.microsoft.com/office/drawing/2010/main" val="0"/>
              </a:ext>
            </a:extLst>
          </a:blip>
          <a:stretch>
            <a:fillRect/>
          </a:stretch>
        </p:blipFill>
        <p:spPr>
          <a:xfrm>
            <a:off x="5655046" y="2203704"/>
            <a:ext cx="4395788" cy="3730752"/>
          </a:xfrm>
        </p:spPr>
      </p:pic>
    </p:spTree>
    <p:extLst>
      <p:ext uri="{BB962C8B-B14F-4D97-AF65-F5344CB8AC3E}">
        <p14:creationId xmlns="" xmlns:p14="http://schemas.microsoft.com/office/powerpoint/2010/main" val="25923051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4" name="cashreg.wav"/>
          </p:stSnd>
        </p:sndAc>
      </p:transition>
    </mc:Choice>
    <mc:Fallback>
      <p:transition spd="slow">
        <p:fade/>
        <p:sndAc>
          <p:stSnd>
            <p:snd r:embed="rId2" name="cashreg.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044774E-E6F3-4467-8AD5-F3116D1B26E8}"/>
              </a:ext>
            </a:extLst>
          </p:cNvPr>
          <p:cNvSpPr>
            <a:spLocks noGrp="1"/>
          </p:cNvSpPr>
          <p:nvPr>
            <p:ph type="title"/>
          </p:nvPr>
        </p:nvSpPr>
        <p:spPr/>
        <p:txBody>
          <a:bodyPr/>
          <a:lstStyle/>
          <a:p>
            <a:r>
              <a:rPr lang="tr-TR" sz="7200" dirty="0"/>
              <a:t>KIRGIZİSTAN ETNİK GRUPLARI</a:t>
            </a:r>
          </a:p>
        </p:txBody>
      </p:sp>
      <p:sp>
        <p:nvSpPr>
          <p:cNvPr id="3" name="Metin Yer Tutucusu 2">
            <a:extLst>
              <a:ext uri="{FF2B5EF4-FFF2-40B4-BE49-F238E27FC236}">
                <a16:creationId xmlns="" xmlns:a16="http://schemas.microsoft.com/office/drawing/2014/main" id="{EF08A219-0D8A-4EF9-B227-080EA139F9A1}"/>
              </a:ext>
            </a:extLst>
          </p:cNvPr>
          <p:cNvSpPr>
            <a:spLocks noGrp="1"/>
          </p:cNvSpPr>
          <p:nvPr>
            <p:ph type="body" idx="1"/>
          </p:nvPr>
        </p:nvSpPr>
        <p:spPr/>
        <p:txBody>
          <a:bodyPr/>
          <a:lstStyle/>
          <a:p>
            <a:r>
              <a:rPr lang="tr-TR" dirty="0"/>
              <a:t>3.BÖLÜM</a:t>
            </a:r>
          </a:p>
        </p:txBody>
      </p:sp>
    </p:spTree>
    <p:extLst>
      <p:ext uri="{BB962C8B-B14F-4D97-AF65-F5344CB8AC3E}">
        <p14:creationId xmlns="" xmlns:p14="http://schemas.microsoft.com/office/powerpoint/2010/main" val="2186427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3" name="cashreg.wav"/>
          </p:stSnd>
        </p:sndAc>
      </p:transition>
    </mc:Choice>
    <mc:Fallback>
      <p:transition spd="slow">
        <p:fade/>
        <p:sndAc>
          <p:stSnd>
            <p:snd r:embed="rId2" name="cashreg.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A86C585-6E7C-409C-9C3E-E7DFF0EFA0E7}"/>
              </a:ext>
            </a:extLst>
          </p:cNvPr>
          <p:cNvSpPr>
            <a:spLocks noGrp="1"/>
          </p:cNvSpPr>
          <p:nvPr>
            <p:ph type="title"/>
          </p:nvPr>
        </p:nvSpPr>
        <p:spPr/>
        <p:txBody>
          <a:bodyPr/>
          <a:lstStyle/>
          <a:p>
            <a:r>
              <a:rPr lang="tr-TR" dirty="0"/>
              <a:t>KIRGİZTAN ETNİK GRUPLARI</a:t>
            </a:r>
          </a:p>
        </p:txBody>
      </p:sp>
      <p:graphicFrame>
        <p:nvGraphicFramePr>
          <p:cNvPr id="16" name="İçerik Yer Tutucusu 15">
            <a:extLst>
              <a:ext uri="{FF2B5EF4-FFF2-40B4-BE49-F238E27FC236}">
                <a16:creationId xmlns="" xmlns:a16="http://schemas.microsoft.com/office/drawing/2014/main" id="{938A426C-996E-4462-9B37-EB8940689C72}"/>
              </a:ext>
            </a:extLst>
          </p:cNvPr>
          <p:cNvGraphicFramePr>
            <a:graphicFrameLocks noGrp="1"/>
          </p:cNvGraphicFramePr>
          <p:nvPr>
            <p:ph sz="half" idx="1"/>
            <p:extLst>
              <p:ext uri="{D42A27DB-BD31-4B8C-83A1-F6EECF244321}">
                <p14:modId xmlns="" xmlns:p14="http://schemas.microsoft.com/office/powerpoint/2010/main" val="3069852731"/>
              </p:ext>
            </p:extLst>
          </p:nvPr>
        </p:nvGraphicFramePr>
        <p:xfrm>
          <a:off x="646111" y="1853248"/>
          <a:ext cx="9704897" cy="4195763"/>
        </p:xfrm>
        <a:graphic>
          <a:graphicData uri="http://schemas.openxmlformats.org/drawingml/2006/chart">
            <c:chart xmlns:c="http://schemas.openxmlformats.org/drawingml/2006/chart" xmlns:r="http://schemas.openxmlformats.org/officeDocument/2006/relationships" r:id="rId3"/>
          </a:graphicData>
        </a:graphic>
      </p:graphicFrame>
      <p:sp>
        <p:nvSpPr>
          <p:cNvPr id="17" name="Metin kutusu 16">
            <a:extLst>
              <a:ext uri="{FF2B5EF4-FFF2-40B4-BE49-F238E27FC236}">
                <a16:creationId xmlns="" xmlns:a16="http://schemas.microsoft.com/office/drawing/2014/main" id="{1683AFAB-2B10-43FD-956B-F5B642907B0C}"/>
              </a:ext>
            </a:extLst>
          </p:cNvPr>
          <p:cNvSpPr txBox="1"/>
          <p:nvPr/>
        </p:nvSpPr>
        <p:spPr>
          <a:xfrm>
            <a:off x="5005754" y="2752344"/>
            <a:ext cx="864694" cy="307777"/>
          </a:xfrm>
          <a:prstGeom prst="rect">
            <a:avLst/>
          </a:prstGeom>
          <a:noFill/>
        </p:spPr>
        <p:txBody>
          <a:bodyPr wrap="square" rtlCol="0">
            <a:spAutoFit/>
          </a:bodyPr>
          <a:lstStyle/>
          <a:p>
            <a:r>
              <a:rPr lang="tr-TR" sz="1400" dirty="0">
                <a:solidFill>
                  <a:schemeClr val="bg1"/>
                </a:solidFill>
              </a:rPr>
              <a:t>%5.4</a:t>
            </a:r>
          </a:p>
        </p:txBody>
      </p:sp>
    </p:spTree>
    <p:extLst>
      <p:ext uri="{BB962C8B-B14F-4D97-AF65-F5344CB8AC3E}">
        <p14:creationId xmlns="" xmlns:p14="http://schemas.microsoft.com/office/powerpoint/2010/main" val="88012491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sndAc>
          <p:stSnd>
            <p:snd r:embed="rId4" name="cashreg.wav"/>
          </p:stSnd>
        </p:sndAc>
      </p:transition>
    </mc:Choice>
    <mc:Fallback>
      <p:transition spd="slow">
        <p:fade/>
        <p:sndAc>
          <p:stSnd>
            <p:snd r:embed="rId2" name="cashreg.wav"/>
          </p:stSnd>
        </p:sndAc>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77</TotalTime>
  <Words>256</Words>
  <PresentationFormat>Özel</PresentationFormat>
  <Paragraphs>30</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İyon</vt:lpstr>
      <vt:lpstr>KIRGIZ TÜRKLERİ</vt:lpstr>
      <vt:lpstr>KIRGIZİSTAN</vt:lpstr>
      <vt:lpstr>KIRGIZLAR KİMDİR?</vt:lpstr>
      <vt:lpstr>KIRGIZİSTAN’DA YAŞAM &amp; KIRGIZ GELENEKLERİ</vt:lpstr>
      <vt:lpstr> ÇOCUKLARA DÜŞEN GÖREVLER</vt:lpstr>
      <vt:lpstr>ATIN ALTIN DEĞERİNDE OLMASI</vt:lpstr>
      <vt:lpstr>KIRGIZİSTAN ETNİK GRUPLARI</vt:lpstr>
      <vt:lpstr>KIRGİZTAN ETNİK GRUPLARI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2019-09-25T16:02:53Z</dcterms:created>
  <dcterms:modified xsi:type="dcterms:W3CDTF">2019-12-16T07:41:44Z</dcterms:modified>
  <cp:category>https://www.sorubak.com</cp:category>
</cp:coreProperties>
</file>