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08" autoAdjust="0"/>
    <p:restoredTop sz="94660"/>
  </p:normalViewPr>
  <p:slideViewPr>
    <p:cSldViewPr>
      <p:cViewPr varScale="1">
        <p:scale>
          <a:sx n="63" d="100"/>
          <a:sy n="63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B8386-E92C-4C49-B288-8253E76502AE}" type="datetimeFigureOut">
              <a:rPr lang="tr-TR" smtClean="0"/>
              <a:pPr/>
              <a:t>06.12.2019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72DE9-D5A5-4B00-BDA2-7BE3CD256CF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06.12.2019</a:t>
            </a:fld>
            <a:endParaRPr lang="tr-TR" dirty="0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642910" y="1071546"/>
            <a:ext cx="77283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1.ÜNİTE </a:t>
            </a:r>
          </a:p>
          <a:p>
            <a:pPr algn="ctr"/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FELSEFEYİ TANIMA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Picture 2" descr="felsef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786190"/>
            <a:ext cx="828680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142976" y="357166"/>
            <a:ext cx="664373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FF"/>
                </a:solidFill>
              </a:rPr>
              <a:t>FİLOZOFLARIN FELSEFE TANIMLARI</a:t>
            </a:r>
            <a:endParaRPr lang="tr-TR" b="1" dirty="0">
              <a:solidFill>
                <a:srgbClr val="FF00FF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00034" y="928670"/>
            <a:ext cx="76438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Augustinus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(354-430)</a:t>
            </a:r>
          </a:p>
          <a:p>
            <a:pPr fontAlgn="base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Felsefe tanrıyı bilmektir ve gerçek felsefeyle, gerçek din özdeştir.</a:t>
            </a:r>
          </a:p>
          <a:p>
            <a:pPr fontAlgn="base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Anselmus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(1033-1109) </a:t>
            </a:r>
          </a:p>
          <a:p>
            <a:pPr algn="just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İnanılanı anlamaya çalışmaktır.</a:t>
            </a:r>
          </a:p>
          <a:p>
            <a:pPr fontAlgn="base"/>
            <a:endParaRPr lang="tr-TR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Thomas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Hobbes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(1588-1679)</a:t>
            </a:r>
          </a:p>
          <a:p>
            <a:pPr algn="just" fontAlgn="base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Felsefe yapmak doğru düşünmektir. </a:t>
            </a:r>
          </a:p>
          <a:p>
            <a:pPr algn="just" fontAlgn="base"/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/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Francis Bacon (1561-1626)</a:t>
            </a:r>
          </a:p>
          <a:p>
            <a:pPr algn="just" fontAlgn="base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Deney ve gözleme dayanan bilimsel veriler üzerinde düşünmektir.</a:t>
            </a:r>
            <a:r>
              <a:rPr lang="tr-TR" b="1" dirty="0" smtClean="0"/>
              <a:t> </a:t>
            </a:r>
          </a:p>
          <a:p>
            <a:pPr algn="just" fontAlgn="base"/>
            <a:endParaRPr lang="tr-TR" b="1" dirty="0" smtClean="0"/>
          </a:p>
          <a:p>
            <a:pPr algn="just" fontAlgn="base"/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Epikuros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(M.Ö 341-270)</a:t>
            </a:r>
          </a:p>
          <a:p>
            <a:pPr algn="just" fontAlgn="base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Mutlu bir yaşam sağlamak için, tutarlı eylemsel bir sistemdir.</a:t>
            </a:r>
            <a:r>
              <a:rPr lang="tr-TR" b="1" dirty="0" smtClean="0"/>
              <a:t> </a:t>
            </a:r>
          </a:p>
          <a:p>
            <a:pPr algn="just" fontAlgn="base"/>
            <a:endParaRPr lang="tr-TR" b="1" dirty="0" smtClean="0"/>
          </a:p>
          <a:p>
            <a:pPr algn="just" fontAlgn="base"/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Gottfried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Leibniz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(1646-1716)</a:t>
            </a:r>
          </a:p>
          <a:p>
            <a:pPr algn="just" fontAlgn="base"/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Gerçekte doğru olanı algılamaktır. Felsefe göklerden yere inerek, beş duyuyla kavranan konularla ilgilenmelidir.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285984" y="500042"/>
            <a:ext cx="450059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PEKİ FELSEFENİN NEDEN BU KADAR FARKLI TANIMLARI VAR?</a:t>
            </a:r>
            <a:endParaRPr lang="tr-TR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3 Düz Bağlayıcı"/>
          <p:cNvCxnSpPr/>
          <p:nvPr/>
        </p:nvCxnSpPr>
        <p:spPr>
          <a:xfrm rot="5400000">
            <a:off x="-1392279" y="3463925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 rot="5400000">
            <a:off x="-1311317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5400000">
            <a:off x="-1387914" y="3102370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4394199" y="3392487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>
            <a:off x="5260979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5970200" y="3316684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11 Metin kutusu"/>
          <p:cNvSpPr txBox="1"/>
          <p:nvPr/>
        </p:nvSpPr>
        <p:spPr>
          <a:xfrm>
            <a:off x="2071670" y="1643050"/>
            <a:ext cx="4786346" cy="286232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 Her çağın kendine has özellikleri </a:t>
            </a:r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Felsefenin konu alanın çok geniş olması (Felsefenin evrene dair her şeyi sorgulaması)</a:t>
            </a:r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Filozofların kişisel bakış açıları</a:t>
            </a:r>
          </a:p>
          <a:p>
            <a:pPr>
              <a:buFont typeface="Wingdings" pitchFamily="2" charset="2"/>
              <a:buChar char="v"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Filozofların farklı kültürel çevrelerde yaşaması</a:t>
            </a:r>
            <a:endParaRPr lang="tr-TR" dirty="0"/>
          </a:p>
        </p:txBody>
      </p:sp>
      <p:sp>
        <p:nvSpPr>
          <p:cNvPr id="24580" name="AutoShape 4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4" name="Picture 8" descr="soru işareti emojis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429132"/>
            <a:ext cx="1262055" cy="1442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143108" y="785794"/>
            <a:ext cx="4286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O HALDE FELSEFE NEDİR ?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571604" y="1714488"/>
            <a:ext cx="5500726" cy="923330"/>
          </a:xfrm>
          <a:prstGeom prst="rect">
            <a:avLst/>
          </a:prstGeom>
          <a:noFill/>
          <a:ln w="9525">
            <a:solidFill>
              <a:schemeClr val="bg1"/>
            </a:solidFill>
            <a:prstDash val="dash"/>
            <a:round/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latin typeface="Times New Roman" pitchFamily="18" charset="0"/>
                <a:cs typeface="Times New Roman" pitchFamily="18" charset="0"/>
              </a:rPr>
              <a:t>Felsefe genel anlamda evreni, özelde ise insanın kendini ve tüm yaşamı akıl-mantık süzgecinden geçirerek anlama çabasıdır.</a:t>
            </a:r>
            <a:endParaRPr lang="tr-TR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1857356" y="2857496"/>
            <a:ext cx="5072098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>
            <a:off x="2143108" y="3143248"/>
            <a:ext cx="4572032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2428860" y="3429000"/>
            <a:ext cx="3857652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>
            <a:off x="2714612" y="3786190"/>
            <a:ext cx="3214710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3143240" y="4143380"/>
            <a:ext cx="2214578" cy="158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3 Düz Bağlayıcı"/>
          <p:cNvCxnSpPr/>
          <p:nvPr/>
        </p:nvCxnSpPr>
        <p:spPr>
          <a:xfrm rot="5400000">
            <a:off x="-1392279" y="3463925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 rot="5400000">
            <a:off x="-1311317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5400000">
            <a:off x="-1387914" y="3102370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4394199" y="3392487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>
            <a:off x="5260979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5970200" y="3316684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0" name="AutoShape 4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4" name="Picture 8" descr="soru işareti emojis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429132"/>
            <a:ext cx="1262055" cy="1442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12 Metin kutusu"/>
          <p:cNvSpPr txBox="1"/>
          <p:nvPr/>
        </p:nvSpPr>
        <p:spPr>
          <a:xfrm>
            <a:off x="2143108" y="428604"/>
            <a:ext cx="4286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O HALDE FELSEFE NEDİR ?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643042" y="1071546"/>
            <a:ext cx="55721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buFont typeface="Wingdings" pitchFamily="2" charset="2"/>
              <a:buChar char="ü"/>
            </a:pPr>
            <a:r>
              <a:rPr lang="tr-TR" sz="1500" b="1" dirty="0" smtClean="0">
                <a:latin typeface="Times New Roman" pitchFamily="18" charset="0"/>
                <a:cs typeface="Times New Roman" pitchFamily="18" charset="0"/>
              </a:rPr>
              <a:t> Etik(ahlak), metafizik, epistemoloji(bilgi) ve mantık ile ilgili sorulara cevap arayan bir disiplindir.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dirty="0" smtClean="0">
                <a:latin typeface="Times New Roman" pitchFamily="18" charset="0"/>
                <a:cs typeface="Times New Roman" pitchFamily="18" charset="0"/>
              </a:rPr>
              <a:t>Doğa üzerine düşünsel bir araştırma ve inceleme alanıdır.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b="1" dirty="0" smtClean="0">
                <a:latin typeface="Times New Roman" pitchFamily="18" charset="0"/>
                <a:cs typeface="Times New Roman" pitchFamily="18" charset="0"/>
              </a:rPr>
              <a:t>Gerçeklik, bilgi ve değerlerin esasları üzerine ampirik-deneysel bir çalışmadan ziyade mantıksal nedenler üzerine bir incelemedir.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dirty="0" smtClean="0">
                <a:latin typeface="Times New Roman" pitchFamily="18" charset="0"/>
                <a:cs typeface="Times New Roman" pitchFamily="18" charset="0"/>
              </a:rPr>
              <a:t>Varoluş, gerçeklik ve bilginin varlığı ve yapısı üzerine düşünmektir.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b="1" dirty="0" smtClean="0">
                <a:latin typeface="Times New Roman" pitchFamily="18" charset="0"/>
                <a:cs typeface="Times New Roman" pitchFamily="18" charset="0"/>
              </a:rPr>
              <a:t>Temel esaslar üzerine rasyonel-mantıksal ve eleştirel bir düşünme tarzıdır.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dirty="0" smtClean="0">
                <a:latin typeface="Times New Roman" pitchFamily="18" charset="0"/>
                <a:cs typeface="Times New Roman" pitchFamily="18" charset="0"/>
              </a:rPr>
              <a:t>Bilimlerdeki soruların aksine felsefenin uğraştığı sorular temel esaslarla ilgili soyut sorulardır.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b="1" dirty="0" smtClean="0">
                <a:latin typeface="Times New Roman" pitchFamily="18" charset="0"/>
                <a:cs typeface="Times New Roman" pitchFamily="18" charset="0"/>
              </a:rPr>
              <a:t>İnsanın temel iki duygusu olan merak ve hayrete dayanan bir alandır.</a:t>
            </a:r>
          </a:p>
          <a:p>
            <a:pPr algn="just" fontAlgn="base">
              <a:buFont typeface="Wingdings" pitchFamily="2" charset="2"/>
              <a:buChar char="ü"/>
            </a:pPr>
            <a:endParaRPr lang="tr-TR" sz="1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Font typeface="Wingdings" pitchFamily="2" charset="2"/>
              <a:buChar char="ü"/>
            </a:pPr>
            <a:r>
              <a:rPr lang="tr-TR" sz="1500" dirty="0" smtClean="0">
                <a:latin typeface="Times New Roman" pitchFamily="18" charset="0"/>
                <a:cs typeface="Times New Roman" pitchFamily="18" charset="0"/>
              </a:rPr>
              <a:t>Felsefe düşünme üzerine düşünen bir sanattır.</a:t>
            </a:r>
            <a:endParaRPr lang="tr-TR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ilozof kimdi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3357586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676" name="Picture 4" descr="dedektif emojis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857628"/>
            <a:ext cx="890567" cy="890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0" name="AutoShape 4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2214546" y="500042"/>
            <a:ext cx="4286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FİLOZOF KİMDİR ?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4071934" y="1428736"/>
            <a:ext cx="44291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Güncel sözlükte: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 Felsefeyle uğraşan ve felsefenin gelişmesine katkıda bulunan kimse, felsefeci, feylesof. </a:t>
            </a:r>
          </a:p>
          <a:p>
            <a:pPr algn="just"/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2. Felsefe yapmaya meraklı olan (kimse) </a:t>
            </a:r>
          </a:p>
          <a:p>
            <a:pPr algn="just"/>
            <a:endParaRPr lang="tr-TR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Kökenbilimsel sözlükte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: Arapçadan-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faylasūf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fīlasūf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felsefe ile uğraşan Aslında- </a:t>
            </a:r>
            <a:r>
              <a:rPr lang="tr-TR" sz="1600" i="1" dirty="0" smtClean="0">
                <a:latin typeface="Times New Roman" pitchFamily="18" charset="0"/>
                <a:cs typeface="Times New Roman" pitchFamily="18" charset="0"/>
              </a:rPr>
              <a:t>Eski Yunanca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filósofosbilgelik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 seven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filéō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sevmek + </a:t>
            </a:r>
            <a:r>
              <a:rPr lang="tr-TR" sz="1600" dirty="0" err="1" smtClean="0">
                <a:latin typeface="Times New Roman" pitchFamily="18" charset="0"/>
                <a:cs typeface="Times New Roman" pitchFamily="18" charset="0"/>
              </a:rPr>
              <a:t>sofós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 bilge, bilgin, usta  anlamına gelir. </a:t>
            </a:r>
          </a:p>
          <a:p>
            <a:pPr algn="just"/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Edebiyatımızda 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feylesof, </a:t>
            </a:r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rind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, bilge, mutasavvıf, alim</a:t>
            </a:r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 diye bilinen bir ismin tüm dünyadaki biçimidir.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642910" y="4643446"/>
            <a:ext cx="2928958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785786" y="4714884"/>
            <a:ext cx="26432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DİKKAT</a:t>
            </a:r>
          </a:p>
          <a:p>
            <a:pPr algn="just"/>
            <a:endParaRPr lang="tr-TR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algn="just"/>
            <a:r>
              <a:rPr lang="tr-TR" sz="1600" b="1" i="1" dirty="0" smtClean="0">
                <a:solidFill>
                  <a:srgbClr val="FF3300"/>
                </a:solidFill>
                <a:latin typeface="+mj-lt"/>
              </a:rPr>
              <a:t>Tarihte filozof olarak </a:t>
            </a:r>
            <a:r>
              <a:rPr lang="tr-TR" sz="1600" b="1" i="1" dirty="0" smtClean="0">
                <a:solidFill>
                  <a:srgbClr val="FF3300"/>
                </a:solidFill>
                <a:latin typeface="+mj-lt"/>
                <a:cs typeface="Times New Roman" pitchFamily="18" charset="0"/>
              </a:rPr>
              <a:t>bilinen-nitelendirilen</a:t>
            </a:r>
            <a:r>
              <a:rPr lang="tr-TR" sz="1600" b="1" i="1" dirty="0" smtClean="0">
                <a:solidFill>
                  <a:srgbClr val="FF3300"/>
                </a:solidFill>
                <a:latin typeface="+mj-lt"/>
              </a:rPr>
              <a:t> ilk kişi THALES’tir</a:t>
            </a:r>
            <a:endParaRPr lang="tr-TR" sz="1600" b="1" i="1" dirty="0">
              <a:solidFill>
                <a:srgbClr val="FF3300"/>
              </a:solidFill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2214546" y="500042"/>
            <a:ext cx="4286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FİLOZOF KİMDİR ?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25602" name="Picture 2" descr="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2867020" cy="2226516"/>
          </a:xfrm>
          <a:prstGeom prst="rect">
            <a:avLst/>
          </a:prstGeom>
          <a:noFill/>
        </p:spPr>
      </p:pic>
      <p:pic>
        <p:nvPicPr>
          <p:cNvPr id="25604" name="Picture 4" descr="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4214842" cy="371475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4000496" y="142873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600" b="1" i="1" dirty="0" smtClean="0">
                <a:solidFill>
                  <a:srgbClr val="FF3300"/>
                </a:solidFill>
              </a:rPr>
              <a:t>Filozof, bilgeliğe karşı duyulan sevgi ya da dostluk anlamlarına da gelir. </a:t>
            </a:r>
          </a:p>
          <a:p>
            <a:endParaRPr lang="tr-TR" sz="1600" b="1" i="1" dirty="0" smtClean="0">
              <a:solidFill>
                <a:srgbClr val="FF3300"/>
              </a:solidFill>
            </a:endParaRPr>
          </a:p>
          <a:p>
            <a:r>
              <a:rPr lang="tr-TR" sz="1600" b="1" i="1" dirty="0" smtClean="0">
                <a:solidFill>
                  <a:srgbClr val="FF3300"/>
                </a:solidFill>
              </a:rPr>
              <a:t>Filozof kesin bilgilere ya da mutlak hakikatlere sahip olduğunu sanan kimse değildir. Filozof, hayatın anlamını bulmaya çalışan, bilgeliği ve bilgiyi seven, arayan, ele geçirmek için çaba harcayan kimsedir. </a:t>
            </a:r>
            <a:endParaRPr lang="tr-TR" sz="1600" b="1" dirty="0">
              <a:solidFill>
                <a:srgbClr val="FF3300"/>
              </a:solidFill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28596" y="4429132"/>
            <a:ext cx="83582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b="1" i="1" dirty="0" smtClean="0">
                <a:solidFill>
                  <a:schemeClr val="bg2">
                    <a:lumMod val="10000"/>
                  </a:schemeClr>
                </a:solidFill>
              </a:rPr>
              <a:t>İnançların, törelerin ve alışılagelmiş düşünce biçimlerinin dışına çıkamayan, bunlara körü körüne yani bilinçsizce bağlı olan kimse doğrunun ve bilginin ne olduğunu kesinlikle bildiğine inanır; bunlardan kuşku duymaz. </a:t>
            </a:r>
          </a:p>
          <a:p>
            <a:endParaRPr lang="tr-TR" sz="1400" b="1" i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tr-TR" sz="1400" b="1" i="1" dirty="0" smtClean="0">
                <a:solidFill>
                  <a:schemeClr val="bg2">
                    <a:lumMod val="10000"/>
                  </a:schemeClr>
                </a:solidFill>
              </a:rPr>
              <a:t>Filozof ise, kendisine şu ya da bu biçimde sunulan inançları, görüşleri, bilgileri irdeler ve eleştirir; doğru olanı, gerçek bilgiyi, bilgeliği arar. Bu ilkeleri ve kuralları iyice araştırıp, akılla bulunmuş temeller üzerinde kurmaya yönelir.</a:t>
            </a:r>
            <a:r>
              <a:rPr lang="tr-TR" sz="1400" b="1" dirty="0" smtClean="0">
                <a:solidFill>
                  <a:schemeClr val="bg2">
                    <a:lumMod val="10000"/>
                  </a:schemeClr>
                </a:solidFill>
              </a:rPr>
              <a:t>     </a:t>
            </a:r>
            <a:endParaRPr lang="tr-TR" sz="1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3 Düz Bağlayıcı"/>
          <p:cNvCxnSpPr/>
          <p:nvPr/>
        </p:nvCxnSpPr>
        <p:spPr>
          <a:xfrm rot="5400000">
            <a:off x="-1392279" y="3463925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4 Düz Bağlayıcı"/>
          <p:cNvCxnSpPr/>
          <p:nvPr/>
        </p:nvCxnSpPr>
        <p:spPr>
          <a:xfrm rot="5400000">
            <a:off x="-1311317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5400000">
            <a:off x="-1387914" y="3102370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4394199" y="3392487"/>
            <a:ext cx="57864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>
            <a:off x="5260979" y="3311525"/>
            <a:ext cx="4776028" cy="1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 rot="5400000">
            <a:off x="5970200" y="3316684"/>
            <a:ext cx="4214842" cy="10318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0" name="AutoShape 4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soru işareti emoj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4" name="Picture 8" descr="soru işareti emojis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4429132"/>
            <a:ext cx="1262055" cy="1442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12 Metin kutusu"/>
          <p:cNvSpPr txBox="1"/>
          <p:nvPr/>
        </p:nvSpPr>
        <p:spPr>
          <a:xfrm>
            <a:off x="2143108" y="428604"/>
            <a:ext cx="428628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FİLOZOFLARIN GENEL ÖZELLİKLERİ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000232" y="1571612"/>
            <a:ext cx="48577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tr-TR" dirty="0" smtClean="0"/>
              <a:t> En temel özellikleri merak ve şüphe duygusu ile hareket ederler.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Eleştirel ve sorgulayıcıdırlar.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Sabırlıdırlar.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Akla ve mantığa göre hareket ederler.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Gerçekleri dile getirmede cesurlardır.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Farklı bakış açılarına sahiptirler.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Akıl yürütme becerileri yüksektir.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  <a:p>
            <a:pPr algn="just">
              <a:buFont typeface="Wingdings" pitchFamily="2" charset="2"/>
              <a:buChar char="§"/>
            </a:pPr>
            <a:r>
              <a:rPr lang="tr-TR" dirty="0" smtClean="0"/>
              <a:t> Toplumsal sorunlara karşı duyarlıdırlar.</a:t>
            </a:r>
          </a:p>
          <a:p>
            <a:pPr algn="just">
              <a:buFont typeface="Wingdings" pitchFamily="2" charset="2"/>
              <a:buChar char="§"/>
            </a:pPr>
            <a:endParaRPr lang="tr-TR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70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Metin kutusu"/>
          <p:cNvSpPr txBox="1"/>
          <p:nvPr/>
        </p:nvSpPr>
        <p:spPr>
          <a:xfrm>
            <a:off x="2357422" y="571480"/>
            <a:ext cx="428628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FELSEFENİN KELİME ANLAMI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42910" y="1571612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00B050"/>
                </a:solidFill>
              </a:rPr>
              <a:t>                          Philo</a:t>
            </a:r>
            <a:r>
              <a:rPr lang="tr-TR" b="1" dirty="0" smtClean="0"/>
              <a:t>           +          </a:t>
            </a:r>
            <a:r>
              <a:rPr lang="tr-TR" b="1" dirty="0" smtClean="0">
                <a:solidFill>
                  <a:srgbClr val="00B0F0"/>
                </a:solidFill>
              </a:rPr>
              <a:t>Sophia (Sophos)</a:t>
            </a:r>
          </a:p>
          <a:p>
            <a:endParaRPr lang="tr-TR" b="1" dirty="0" smtClean="0"/>
          </a:p>
          <a:p>
            <a:endParaRPr lang="tr-TR" b="1" dirty="0"/>
          </a:p>
        </p:txBody>
      </p:sp>
      <p:sp>
        <p:nvSpPr>
          <p:cNvPr id="18" name="17 Çift Köşeli Ayraç"/>
          <p:cNvSpPr/>
          <p:nvPr/>
        </p:nvSpPr>
        <p:spPr>
          <a:xfrm>
            <a:off x="2357422" y="2143116"/>
            <a:ext cx="1357322" cy="1643074"/>
          </a:xfrm>
          <a:prstGeom prst="bracketPair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Çift Köşeli Ayraç"/>
          <p:cNvSpPr/>
          <p:nvPr/>
        </p:nvSpPr>
        <p:spPr>
          <a:xfrm>
            <a:off x="5429256" y="2071678"/>
            <a:ext cx="1357322" cy="1643074"/>
          </a:xfrm>
          <a:prstGeom prst="bracketPair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2500298" y="2357430"/>
            <a:ext cx="1143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SEVGİ</a:t>
            </a:r>
          </a:p>
          <a:p>
            <a:endParaRPr lang="tr-TR" sz="1600" dirty="0" smtClean="0"/>
          </a:p>
          <a:p>
            <a:r>
              <a:rPr lang="tr-TR" sz="1600" dirty="0" smtClean="0"/>
              <a:t>ARAMAK</a:t>
            </a:r>
            <a:endParaRPr lang="tr-TR" sz="1600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5643570" y="2214554"/>
            <a:ext cx="12144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BİLGİ</a:t>
            </a:r>
          </a:p>
          <a:p>
            <a:endParaRPr lang="tr-TR" sz="1600" dirty="0" smtClean="0"/>
          </a:p>
          <a:p>
            <a:r>
              <a:rPr lang="tr-TR" sz="1600" dirty="0" smtClean="0"/>
              <a:t>BİLGELİK</a:t>
            </a:r>
            <a:endParaRPr lang="tr-TR" sz="1600" dirty="0"/>
          </a:p>
        </p:txBody>
      </p:sp>
      <p:sp>
        <p:nvSpPr>
          <p:cNvPr id="22" name="21 Sol Ayraç"/>
          <p:cNvSpPr/>
          <p:nvPr/>
        </p:nvSpPr>
        <p:spPr>
          <a:xfrm rot="16200000">
            <a:off x="4214810" y="2643182"/>
            <a:ext cx="500066" cy="3214710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>
            <a:off x="2357422" y="4714884"/>
            <a:ext cx="4286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BİLGİ-BİLGELİK SEVGİSİ, ARAYIŞI</a:t>
            </a:r>
            <a:endParaRPr lang="tr-TR" dirty="0"/>
          </a:p>
        </p:txBody>
      </p:sp>
      <p:sp>
        <p:nvSpPr>
          <p:cNvPr id="24" name="23 Dikdörtgen"/>
          <p:cNvSpPr/>
          <p:nvPr/>
        </p:nvSpPr>
        <p:spPr>
          <a:xfrm>
            <a:off x="428596" y="2071678"/>
            <a:ext cx="1726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(</a:t>
            </a:r>
            <a:r>
              <a:rPr lang="tr-TR" sz="1600" b="1" dirty="0" smtClean="0"/>
              <a:t>philosophia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25" name="24 Dikdörtgen"/>
          <p:cNvSpPr/>
          <p:nvPr/>
        </p:nvSpPr>
        <p:spPr>
          <a:xfrm>
            <a:off x="571472" y="1571612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>FELSEFE</a:t>
            </a:r>
            <a:r>
              <a:rPr lang="tr-TR" b="1" dirty="0" smtClean="0"/>
              <a:t> :</a:t>
            </a:r>
            <a:endParaRPr lang="tr-TR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Felsefenin Hikmet ve Hakikat Kavramları ile İlişkisi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HAKİKAT ise iki anlamda kullanılır:</a:t>
            </a:r>
          </a:p>
          <a:p>
            <a:endParaRPr lang="tr-TR" dirty="0" smtClean="0"/>
          </a:p>
          <a:p>
            <a:r>
              <a:rPr lang="tr-TR" dirty="0" smtClean="0"/>
              <a:t>Gerçeklik Anlamında Hakikat : Varlıkların ya da olayların var olmasıdır.</a:t>
            </a:r>
          </a:p>
          <a:p>
            <a:endParaRPr lang="tr-TR" dirty="0" smtClean="0"/>
          </a:p>
          <a:p>
            <a:r>
              <a:rPr lang="tr-TR" dirty="0" smtClean="0"/>
              <a:t>Doğruluk Anlamında Hakikat: Ortaya atılan iddia ve önermelerin gerçekliğe uygunluğudur.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500034" y="642919"/>
            <a:ext cx="5715040" cy="17235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HİKMET </a:t>
            </a:r>
          </a:p>
          <a:p>
            <a:endParaRPr lang="tr-TR" dirty="0" smtClean="0"/>
          </a:p>
          <a:p>
            <a:r>
              <a:rPr lang="tr-TR" sz="1600" dirty="0" smtClean="0"/>
              <a:t>Varlık, bilgi ve değer üzerine tam ve bütün bir bilgiye ulaşılmasına hikmet denir.</a:t>
            </a:r>
            <a:r>
              <a:rPr lang="tr-TR" dirty="0" smtClean="0"/>
              <a:t>  </a:t>
            </a:r>
          </a:p>
          <a:p>
            <a:r>
              <a:rPr lang="tr-TR" dirty="0" smtClean="0"/>
              <a:t>Hikmet bütün olup bitenlerin esasını bilmektir. </a:t>
            </a:r>
          </a:p>
          <a:p>
            <a:r>
              <a:rPr lang="tr-TR" dirty="0" smtClean="0"/>
              <a:t>Hikmette tamamlanmışlık vardır.               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1071538" y="2571744"/>
            <a:ext cx="5072098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002060"/>
                </a:solidFill>
              </a:rPr>
              <a:t>FELSEFE</a:t>
            </a:r>
          </a:p>
          <a:p>
            <a:endParaRPr lang="tr-TR" dirty="0" smtClean="0"/>
          </a:p>
          <a:p>
            <a:r>
              <a:rPr lang="tr-TR" dirty="0" smtClean="0"/>
              <a:t>İse hikmetin aksine sürekli bir bilgi  ve hakikat arayışıdır.</a:t>
            </a:r>
          </a:p>
          <a:p>
            <a:r>
              <a:rPr lang="tr-TR" dirty="0" smtClean="0"/>
              <a:t>Felsefede tamamlanmışlık yoktur. Sürekli bir arayıştır.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4357686" y="71435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/>
              <a:t>Konuyla İlgili Bazı Temel Kavramlar</a:t>
            </a:r>
            <a:endParaRPr lang="tr-TR" b="1" i="1" dirty="0"/>
          </a:p>
        </p:txBody>
      </p:sp>
      <p:sp>
        <p:nvSpPr>
          <p:cNvPr id="8" name="7 Sol Köşeli Ayraç"/>
          <p:cNvSpPr/>
          <p:nvPr/>
        </p:nvSpPr>
        <p:spPr>
          <a:xfrm>
            <a:off x="4143372" y="714356"/>
            <a:ext cx="214314" cy="64294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Köşeli Ayraç"/>
          <p:cNvSpPr/>
          <p:nvPr/>
        </p:nvSpPr>
        <p:spPr>
          <a:xfrm>
            <a:off x="7715272" y="714356"/>
            <a:ext cx="214314" cy="64294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86" name="Picture 2" descr="Felsef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025551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10 Metin kutusu"/>
          <p:cNvSpPr txBox="1"/>
          <p:nvPr/>
        </p:nvSpPr>
        <p:spPr>
          <a:xfrm>
            <a:off x="3714744" y="1500174"/>
            <a:ext cx="4929222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Düşünme :</a:t>
            </a:r>
            <a:r>
              <a:rPr lang="tr-TR" sz="1600" dirty="0" smtClean="0"/>
              <a:t> Zihinsel bir etkinlik olarak duyu verilerinin içeriğinin algılanması hem de çeşitli türden kavramların anlamlandırılmasıdır.</a:t>
            </a:r>
            <a:endParaRPr lang="tr-TR" sz="16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428596" y="3643314"/>
            <a:ext cx="5000660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Bilgi:</a:t>
            </a:r>
            <a:r>
              <a:rPr lang="tr-TR" sz="1600" dirty="0" smtClean="0"/>
              <a:t> Düşünme sonucunda ortaya çıkan üründür. Diğer bir ifadeyle bilen (insan) ile bilinen (insan dahil her şey) arasındaki etkileşimden ortaya çıkan üründür.</a:t>
            </a:r>
            <a:endParaRPr lang="tr-TR" sz="1600" dirty="0"/>
          </a:p>
        </p:txBody>
      </p:sp>
      <p:cxnSp>
        <p:nvCxnSpPr>
          <p:cNvPr id="14" name="13 Dirsek Bağlayıcısı"/>
          <p:cNvCxnSpPr/>
          <p:nvPr/>
        </p:nvCxnSpPr>
        <p:spPr>
          <a:xfrm rot="5400000">
            <a:off x="3821901" y="2607463"/>
            <a:ext cx="1071570" cy="71438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357686" y="71435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/>
              <a:t>Konuyla İlgili Bazı Temel Kavramlar</a:t>
            </a:r>
            <a:endParaRPr lang="tr-TR" b="1" i="1" dirty="0"/>
          </a:p>
        </p:txBody>
      </p:sp>
      <p:sp>
        <p:nvSpPr>
          <p:cNvPr id="5" name="4 Sol Köşeli Ayraç"/>
          <p:cNvSpPr/>
          <p:nvPr/>
        </p:nvSpPr>
        <p:spPr>
          <a:xfrm>
            <a:off x="4143372" y="714356"/>
            <a:ext cx="214314" cy="64294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Köşeli Ayraç"/>
          <p:cNvSpPr/>
          <p:nvPr/>
        </p:nvSpPr>
        <p:spPr>
          <a:xfrm>
            <a:off x="7715272" y="714356"/>
            <a:ext cx="214314" cy="64294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2" descr="Felsef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025551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Metin kutusu"/>
          <p:cNvSpPr txBox="1"/>
          <p:nvPr/>
        </p:nvSpPr>
        <p:spPr>
          <a:xfrm>
            <a:off x="4000496" y="1643050"/>
            <a:ext cx="457203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Bilinç :</a:t>
            </a:r>
            <a:r>
              <a:rPr lang="tr-TR" sz="1600" dirty="0" smtClean="0"/>
              <a:t> Kişinin kendinin ve dış çevrenin farkında olmasıdır.</a:t>
            </a:r>
            <a:endParaRPr lang="tr-TR" sz="16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4000496" y="2928934"/>
            <a:ext cx="4572032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Özbilinç :</a:t>
            </a:r>
            <a:r>
              <a:rPr lang="tr-TR" sz="1600" dirty="0" smtClean="0"/>
              <a:t> Kişinin kendi bilinci üzerine düşünmesi ve düşüncelerinde nelerin etkili olduğunu fark etmesidir.</a:t>
            </a:r>
            <a:endParaRPr lang="tr-TR" sz="1600" dirty="0"/>
          </a:p>
        </p:txBody>
      </p:sp>
      <p:sp>
        <p:nvSpPr>
          <p:cNvPr id="10" name="9 Aşağı Ok"/>
          <p:cNvSpPr/>
          <p:nvPr/>
        </p:nvSpPr>
        <p:spPr>
          <a:xfrm>
            <a:off x="5786446" y="2357430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elsef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4681534" cy="2317908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357686" y="714356"/>
            <a:ext cx="4286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i="1" dirty="0" smtClean="0"/>
              <a:t>Konuyla İlgili Bazı Temel Kavramlar</a:t>
            </a:r>
            <a:endParaRPr lang="tr-TR" b="1" i="1" dirty="0"/>
          </a:p>
        </p:txBody>
      </p:sp>
      <p:sp>
        <p:nvSpPr>
          <p:cNvPr id="5" name="4 Sol Köşeli Ayraç"/>
          <p:cNvSpPr/>
          <p:nvPr/>
        </p:nvSpPr>
        <p:spPr>
          <a:xfrm>
            <a:off x="4143372" y="714356"/>
            <a:ext cx="214314" cy="64294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Köşeli Ayraç"/>
          <p:cNvSpPr/>
          <p:nvPr/>
        </p:nvSpPr>
        <p:spPr>
          <a:xfrm>
            <a:off x="7715272" y="714356"/>
            <a:ext cx="214314" cy="642942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4071934" y="4357694"/>
            <a:ext cx="3929090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</a:rPr>
              <a:t>Filozof :</a:t>
            </a:r>
            <a:r>
              <a:rPr lang="tr-TR" sz="1600" dirty="0" smtClean="0"/>
              <a:t> Felsefik düşünce üreten, felsefeyle uğraşan düşünür.</a:t>
            </a:r>
            <a:endParaRPr lang="tr-TR" sz="1600" dirty="0"/>
          </a:p>
        </p:txBody>
      </p:sp>
      <p:cxnSp>
        <p:nvCxnSpPr>
          <p:cNvPr id="10" name="9 Dirsek Bağlayıcısı"/>
          <p:cNvCxnSpPr/>
          <p:nvPr/>
        </p:nvCxnSpPr>
        <p:spPr>
          <a:xfrm rot="16200000" flipV="1">
            <a:off x="4393405" y="3107529"/>
            <a:ext cx="1000132" cy="92869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5 Düz Bağlayıcı"/>
          <p:cNvCxnSpPr/>
          <p:nvPr/>
        </p:nvCxnSpPr>
        <p:spPr>
          <a:xfrm rot="10800000" flipV="1">
            <a:off x="428596" y="428604"/>
            <a:ext cx="8358246" cy="600079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Metin kutusu"/>
          <p:cNvSpPr txBox="1"/>
          <p:nvPr/>
        </p:nvSpPr>
        <p:spPr>
          <a:xfrm>
            <a:off x="1142976" y="357166"/>
            <a:ext cx="664373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FF"/>
                </a:solidFill>
              </a:rPr>
              <a:t>FİLOZOFLARIN FELSEFE TANIMLARI</a:t>
            </a:r>
            <a:endParaRPr lang="tr-TR" b="1" dirty="0">
              <a:solidFill>
                <a:srgbClr val="FF00FF"/>
              </a:solidFill>
            </a:endParaRPr>
          </a:p>
        </p:txBody>
      </p:sp>
      <p:pic>
        <p:nvPicPr>
          <p:cNvPr id="2050" name="Picture 2" descr="platon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857232"/>
            <a:ext cx="1743958" cy="18573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3 Dikdörtgen"/>
          <p:cNvSpPr/>
          <p:nvPr/>
        </p:nvSpPr>
        <p:spPr>
          <a:xfrm>
            <a:off x="2285984" y="1000108"/>
            <a:ext cx="3929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v-SE" sz="1600" b="1" dirty="0" smtClean="0">
                <a:latin typeface="Times New Roman" pitchFamily="18" charset="0"/>
                <a:cs typeface="Times New Roman" pitchFamily="18" charset="0"/>
              </a:rPr>
              <a:t>Platon, </a:t>
            </a:r>
            <a:r>
              <a:rPr lang="sv-SE" sz="1600" b="1" i="1" dirty="0" smtClean="0">
                <a:latin typeface="Times New Roman" pitchFamily="18" charset="0"/>
                <a:cs typeface="Times New Roman" pitchFamily="18" charset="0"/>
              </a:rPr>
              <a:t>Devlet [Platon (MÖ 427-347)]</a:t>
            </a: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diyalektik düşünme yoluyla ideaların (formların) bilgisini kavramadır</a:t>
            </a:r>
            <a:r>
              <a:rPr lang="tr-TR" sz="1600" dirty="0" smtClean="0"/>
              <a:t>.</a:t>
            </a:r>
          </a:p>
          <a:p>
            <a:pPr algn="just"/>
            <a:endParaRPr lang="tr-T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 doğruyu bulma yolunda, düşünsel (idealist) bir çalışmadır.</a:t>
            </a:r>
          </a:p>
          <a:p>
            <a:pPr algn="just"/>
            <a:endParaRPr lang="tr-TR" sz="1600" dirty="0"/>
          </a:p>
        </p:txBody>
      </p:sp>
      <p:pic>
        <p:nvPicPr>
          <p:cNvPr id="2052" name="Picture 4" descr="sokrates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214554"/>
            <a:ext cx="1599680" cy="1709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Dikdörtgen"/>
          <p:cNvSpPr/>
          <p:nvPr/>
        </p:nvSpPr>
        <p:spPr>
          <a:xfrm>
            <a:off x="4643438" y="3929066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Sokrates (Ölüm: M.Ö 399)</a:t>
            </a:r>
          </a:p>
          <a:p>
            <a:pPr fontAlgn="base"/>
            <a:endParaRPr lang="tr-TR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neleri bilmediğini bilmektir.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5 Düz Bağlayıcı"/>
          <p:cNvCxnSpPr/>
          <p:nvPr/>
        </p:nvCxnSpPr>
        <p:spPr>
          <a:xfrm rot="10800000" flipV="1">
            <a:off x="428596" y="428604"/>
            <a:ext cx="8358246" cy="600079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Metin kutusu"/>
          <p:cNvSpPr txBox="1"/>
          <p:nvPr/>
        </p:nvSpPr>
        <p:spPr>
          <a:xfrm>
            <a:off x="1142976" y="357166"/>
            <a:ext cx="664373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FF"/>
                </a:solidFill>
              </a:rPr>
              <a:t>FİLOZOFLARIN FELSEFE TANIMLARI</a:t>
            </a:r>
            <a:endParaRPr lang="tr-TR" b="1" dirty="0">
              <a:solidFill>
                <a:srgbClr val="FF00FF"/>
              </a:solidFill>
            </a:endParaRPr>
          </a:p>
        </p:txBody>
      </p:sp>
      <p:pic>
        <p:nvPicPr>
          <p:cNvPr id="23556" name="Picture 4" descr="farab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2000264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9 Dikdörtgen"/>
          <p:cNvSpPr/>
          <p:nvPr/>
        </p:nvSpPr>
        <p:spPr>
          <a:xfrm>
            <a:off x="2571736" y="1142984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Fârâbî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b="1" i="1" dirty="0" err="1" smtClean="0">
                <a:latin typeface="Times New Roman" pitchFamily="18" charset="0"/>
                <a:cs typeface="Times New Roman" pitchFamily="18" charset="0"/>
              </a:rPr>
              <a:t>Kitâbu’l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1600" b="1" i="1" dirty="0" err="1" smtClean="0">
                <a:latin typeface="Times New Roman" pitchFamily="18" charset="0"/>
                <a:cs typeface="Times New Roman" pitchFamily="18" charset="0"/>
              </a:rPr>
              <a:t>Hurûf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 (870-950)</a:t>
            </a: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var olmaları bakımından varlıkların bilinmesidir.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8" name="Picture 6" descr="ibni sin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1928802"/>
            <a:ext cx="1905000" cy="2571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11 Dikdörtgen"/>
          <p:cNvSpPr/>
          <p:nvPr/>
        </p:nvSpPr>
        <p:spPr>
          <a:xfrm>
            <a:off x="3428992" y="464344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İbn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Sînâ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b="1" i="1" dirty="0" err="1" smtClean="0">
                <a:latin typeface="Times New Roman" pitchFamily="18" charset="0"/>
                <a:cs typeface="Times New Roman" pitchFamily="18" charset="0"/>
              </a:rPr>
              <a:t>Kitâbu’ş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-Şifa Metafizik (980-1037)</a:t>
            </a: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hem kuramsal (bilgi) hem de pratik olarak yetkinleşmedir.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5 Düz Bağlayıcı"/>
          <p:cNvCxnSpPr/>
          <p:nvPr/>
        </p:nvCxnSpPr>
        <p:spPr>
          <a:xfrm rot="10800000" flipV="1">
            <a:off x="428596" y="428604"/>
            <a:ext cx="8358246" cy="6000792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1 Metin kutusu"/>
          <p:cNvSpPr txBox="1"/>
          <p:nvPr/>
        </p:nvSpPr>
        <p:spPr>
          <a:xfrm>
            <a:off x="1142976" y="357166"/>
            <a:ext cx="6643734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solidFill>
                  <a:srgbClr val="FF00FF"/>
                </a:solidFill>
              </a:rPr>
              <a:t>FİLOZOFLARIN FELSEFE TANIMLARI</a:t>
            </a:r>
            <a:endParaRPr lang="tr-TR" b="1" dirty="0">
              <a:solidFill>
                <a:srgbClr val="FF00FF"/>
              </a:solidFill>
            </a:endParaRPr>
          </a:p>
        </p:txBody>
      </p:sp>
      <p:pic>
        <p:nvPicPr>
          <p:cNvPr id="22530" name="Picture 2" descr="karl jaspers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285992"/>
            <a:ext cx="1785926" cy="2381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Dikdörtgen"/>
          <p:cNvSpPr/>
          <p:nvPr/>
        </p:nvSpPr>
        <p:spPr>
          <a:xfrm>
            <a:off x="2928926" y="4714884"/>
            <a:ext cx="5572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Karl </a:t>
            </a:r>
            <a:r>
              <a:rPr lang="tr-TR" sz="1600" b="1" dirty="0" err="1" smtClean="0">
                <a:latin typeface="Times New Roman" pitchFamily="18" charset="0"/>
                <a:cs typeface="Times New Roman" pitchFamily="18" charset="0"/>
              </a:rPr>
              <a:t>Jaspers</a:t>
            </a:r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Felsefeye Giriş [Karl </a:t>
            </a:r>
            <a:r>
              <a:rPr lang="tr-TR" sz="1600" b="1" i="1" dirty="0" err="1" smtClean="0">
                <a:latin typeface="Times New Roman" pitchFamily="18" charset="0"/>
                <a:cs typeface="Times New Roman" pitchFamily="18" charset="0"/>
              </a:rPr>
              <a:t>Yaspers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 (1883-1969)]</a:t>
            </a: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yolda olmak demektir. Felsefede sorular cevaplardan daha önemlidir, her cevap yeni sorulara çevrilir.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571736" y="857232"/>
            <a:ext cx="4214842" cy="107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600" b="1" dirty="0" smtClean="0">
                <a:latin typeface="Times New Roman" pitchFamily="18" charset="0"/>
                <a:cs typeface="Times New Roman" pitchFamily="18" charset="0"/>
              </a:rPr>
              <a:t>Hilmi Ziya Ülken, </a:t>
            </a:r>
            <a:r>
              <a:rPr lang="tr-TR" sz="1600" b="1" i="1" dirty="0" smtClean="0">
                <a:latin typeface="Times New Roman" pitchFamily="18" charset="0"/>
                <a:cs typeface="Times New Roman" pitchFamily="18" charset="0"/>
              </a:rPr>
              <a:t>Felsefeye Giriş (1901-1974) </a:t>
            </a:r>
          </a:p>
          <a:p>
            <a:pPr algn="just"/>
            <a:r>
              <a:rPr lang="tr-TR" sz="1600" dirty="0" smtClean="0">
                <a:latin typeface="Times New Roman" pitchFamily="18" charset="0"/>
                <a:cs typeface="Times New Roman" pitchFamily="18" charset="0"/>
              </a:rPr>
              <a:t>Felsefe, insanın varlık hakkındaki düşüncesi ve bu düşünce üzerindeki düşüncesidir. Başka deyişle felsefe varlık ilmidir.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ilmi ziya ülke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1547808" cy="201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4859</TotalTime>
  <Words>793</Words>
  <PresentationFormat>Ekran Gösterisi (4:3)</PresentationFormat>
  <Paragraphs>132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Görünüş</vt:lpstr>
      <vt:lpstr>Slayt 1</vt:lpstr>
      <vt:lpstr>Slayt 2</vt:lpstr>
      <vt:lpstr>Felsefenin Hikmet ve Hakikat Kavramları ile İlişkisi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2019-03-05T11:22:31Z</dcterms:created>
  <dcterms:modified xsi:type="dcterms:W3CDTF">2019-12-06T10:07:00Z</dcterms:modified>
  <cp:category>https://www.sorubak.com</cp:category>
</cp:coreProperties>
</file>