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4" r:id="rId9"/>
    <p:sldId id="263" r:id="rId10"/>
    <p:sldId id="265" r:id="rId11"/>
    <p:sldId id="266" r:id="rId12"/>
    <p:sldId id="268" r:id="rId13"/>
    <p:sldId id="269" r:id="rId14"/>
    <p:sldId id="267" r:id="rId15"/>
    <p:sldId id="270" r:id="rId16"/>
    <p:sldId id="271" r:id="rId17"/>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87" d="100"/>
          <a:sy n="87" d="100"/>
        </p:scale>
        <p:origin x="-654" y="-24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tr-TR" smtClean="0"/>
              <a:t>Asıl başlık stili için tıklatın</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59D64501-180E-4305-9DC8-36403E8745A1}" type="datetimeFigureOut">
              <a:rPr lang="tr-TR" smtClean="0"/>
              <a:pPr/>
              <a:t>12/05/2020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C4714C0-44F6-4447-BCED-A1DE9EAFBC77}"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59D64501-180E-4305-9DC8-36403E8745A1}" type="datetimeFigureOut">
              <a:rPr lang="tr-TR" smtClean="0"/>
              <a:pPr/>
              <a:t>12/05/2020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C4714C0-44F6-4447-BCED-A1DE9EAFBC77}"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59D64501-180E-4305-9DC8-36403E8745A1}" type="datetimeFigureOut">
              <a:rPr lang="tr-TR" smtClean="0"/>
              <a:pPr/>
              <a:t>12/05/2020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C4714C0-44F6-4447-BCED-A1DE9EAFBC77}"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59D64501-180E-4305-9DC8-36403E8745A1}" type="datetimeFigureOut">
              <a:rPr lang="tr-TR" smtClean="0"/>
              <a:pPr/>
              <a:t>12/05/2020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C4714C0-44F6-4447-BCED-A1DE9EAFBC77}"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tr-TR" smtClean="0"/>
              <a:t>Asıl başlık stili için tıklatın</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tr-TR" smtClean="0"/>
              <a:t>Asıl metin stillerini düzenlemek için tıklatın</a:t>
            </a:r>
          </a:p>
        </p:txBody>
      </p:sp>
      <p:sp>
        <p:nvSpPr>
          <p:cNvPr id="4" name="Date Placeholder 3"/>
          <p:cNvSpPr>
            <a:spLocks noGrp="1"/>
          </p:cNvSpPr>
          <p:nvPr>
            <p:ph type="dt" sz="half" idx="10"/>
          </p:nvPr>
        </p:nvSpPr>
        <p:spPr/>
        <p:txBody>
          <a:bodyPr/>
          <a:lstStyle/>
          <a:p>
            <a:fld id="{59D64501-180E-4305-9DC8-36403E8745A1}" type="datetimeFigureOut">
              <a:rPr lang="tr-TR" smtClean="0"/>
              <a:pPr/>
              <a:t>12/05/2020</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AC4714C0-44F6-4447-BCED-A1DE9EAFBC77}"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59D64501-180E-4305-9DC8-36403E8745A1}" type="datetimeFigureOut">
              <a:rPr lang="tr-TR" smtClean="0"/>
              <a:pPr/>
              <a:t>12/05/2020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C4714C0-44F6-4447-BCED-A1DE9EAFBC77}" type="slidenum">
              <a:rPr lang="tr-TR" smtClean="0"/>
              <a:pPr/>
              <a:t>‹#›</a:t>
            </a:fld>
            <a:endParaRPr lang="tr-TR"/>
          </a:p>
        </p:txBody>
      </p:sp>
      <p:sp>
        <p:nvSpPr>
          <p:cNvPr id="8" name="Title 7"/>
          <p:cNvSpPr>
            <a:spLocks noGrp="1"/>
          </p:cNvSpPr>
          <p:nvPr>
            <p:ph type="title"/>
          </p:nvPr>
        </p:nvSpPr>
        <p:spPr/>
        <p:txBody>
          <a:bodyPr/>
          <a:lstStyle/>
          <a:p>
            <a:r>
              <a:rPr lang="tr-TR" smtClean="0"/>
              <a:t>Asıl başlık stili için tıklatın</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tr-TR" smtClean="0"/>
              <a:t>Asıl metin stillerini düzenlemek için tıklatın</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tr-TR" smtClean="0"/>
              <a:t>Asıl metin stillerini düzenlemek için tıklatın</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59D64501-180E-4305-9DC8-36403E8745A1}" type="datetimeFigureOut">
              <a:rPr lang="tr-TR" smtClean="0"/>
              <a:pPr/>
              <a:t>12/05/2020</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AC4714C0-44F6-4447-BCED-A1DE9EAFBC77}"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59D64501-180E-4305-9DC8-36403E8745A1}" type="datetimeFigureOut">
              <a:rPr lang="tr-TR" smtClean="0"/>
              <a:pPr/>
              <a:t>12/05/2020</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AC4714C0-44F6-4447-BCED-A1DE9EAFBC77}"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D64501-180E-4305-9DC8-36403E8745A1}" type="datetimeFigureOut">
              <a:rPr lang="tr-TR" smtClean="0"/>
              <a:pPr/>
              <a:t>12/05/2020</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AC4714C0-44F6-4447-BCED-A1DE9EAFBC77}"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tr-TR" smtClean="0"/>
              <a:t>Asıl başlık stili için tıklatın</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tr-TR" smtClean="0"/>
              <a:t>Asıl metin stillerini düzenlemek için tıklatın</a:t>
            </a:r>
          </a:p>
        </p:txBody>
      </p:sp>
      <p:sp>
        <p:nvSpPr>
          <p:cNvPr id="5" name="Date Placeholder 4"/>
          <p:cNvSpPr>
            <a:spLocks noGrp="1"/>
          </p:cNvSpPr>
          <p:nvPr>
            <p:ph type="dt" sz="half" idx="10"/>
          </p:nvPr>
        </p:nvSpPr>
        <p:spPr/>
        <p:txBody>
          <a:bodyPr/>
          <a:lstStyle/>
          <a:p>
            <a:fld id="{59D64501-180E-4305-9DC8-36403E8745A1}" type="datetimeFigureOut">
              <a:rPr lang="tr-TR" smtClean="0"/>
              <a:pPr/>
              <a:t>12/05/2020</a:t>
            </a:fld>
            <a:endParaRPr lang="tr-TR"/>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tr-TR"/>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AC4714C0-44F6-4447-BCED-A1DE9EAFBC77}"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tr-TR" smtClean="0"/>
              <a:t>Resim eklemek için simgeyi tıklatın</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59D64501-180E-4305-9DC8-36403E8745A1}" type="datetimeFigureOut">
              <a:rPr lang="tr-TR" smtClean="0"/>
              <a:pPr/>
              <a:t>12/05/2020</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AC4714C0-44F6-4447-BCED-A1DE9EAFBC77}"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59D64501-180E-4305-9DC8-36403E8745A1}" type="datetimeFigureOut">
              <a:rPr lang="tr-TR" smtClean="0"/>
              <a:pPr/>
              <a:t>12/05/2020</a:t>
            </a:fld>
            <a:endParaRPr lang="tr-TR"/>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tr-TR"/>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AC4714C0-44F6-4447-BCED-A1DE9EAFBC77}"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dirty="0" smtClean="0"/>
              <a:t>4. Sınıf fen bilimleri bilinçli tüketici</a:t>
            </a:r>
            <a:endParaRPr lang="tr-TR" dirty="0"/>
          </a:p>
        </p:txBody>
      </p:sp>
      <p:sp>
        <p:nvSpPr>
          <p:cNvPr id="3" name="Alt Başlık 2"/>
          <p:cNvSpPr>
            <a:spLocks noGrp="1"/>
          </p:cNvSpPr>
          <p:nvPr>
            <p:ph type="subTitle" idx="1"/>
          </p:nvPr>
        </p:nvSpPr>
        <p:spPr/>
        <p:txBody>
          <a:bodyPr/>
          <a:lstStyle/>
          <a:p>
            <a:pPr algn="ctr"/>
            <a:r>
              <a:rPr lang="tr-TR" dirty="0" smtClean="0"/>
              <a:t>Esenli ilkokulu</a:t>
            </a:r>
            <a:endParaRPr lang="tr-TR" dirty="0"/>
          </a:p>
        </p:txBody>
      </p:sp>
    </p:spTree>
    <p:extLst>
      <p:ext uri="{BB962C8B-B14F-4D97-AF65-F5344CB8AC3E}">
        <p14:creationId xmlns:p14="http://schemas.microsoft.com/office/powerpoint/2010/main" xmlns="" val="313931386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Bunları </a:t>
            </a:r>
            <a:r>
              <a:rPr lang="tr-TR" dirty="0" err="1" smtClean="0"/>
              <a:t>bİlİyor</a:t>
            </a:r>
            <a:r>
              <a:rPr lang="tr-TR" dirty="0" smtClean="0"/>
              <a:t> MUSUNUZ?</a:t>
            </a:r>
            <a:endParaRPr lang="tr-TR" dirty="0"/>
          </a:p>
        </p:txBody>
      </p:sp>
      <p:sp>
        <p:nvSpPr>
          <p:cNvPr id="3" name="İçerik Yer Tutucusu 2"/>
          <p:cNvSpPr>
            <a:spLocks noGrp="1"/>
          </p:cNvSpPr>
          <p:nvPr>
            <p:ph idx="1"/>
          </p:nvPr>
        </p:nvSpPr>
        <p:spPr/>
        <p:txBody>
          <a:bodyPr/>
          <a:lstStyle/>
          <a:p>
            <a:r>
              <a:rPr lang="tr-TR" dirty="0" smtClean="0"/>
              <a:t>*</a:t>
            </a:r>
            <a:r>
              <a:rPr lang="tr-TR" sz="2400" b="0" dirty="0" smtClean="0">
                <a:latin typeface="Comic Sans MS" pitchFamily="66" charset="0"/>
              </a:rPr>
              <a:t>Boşa harcanan elektrik enerjisine ödenen paralarla 1 yılda bir elektrik barajı yapılabilir. </a:t>
            </a:r>
            <a:r>
              <a:rPr lang="tr-TR" dirty="0" smtClean="0"/>
              <a:t> </a:t>
            </a:r>
          </a:p>
          <a:p>
            <a:r>
              <a:rPr lang="tr-TR" sz="2400" b="0" dirty="0" smtClean="0">
                <a:latin typeface="Comic Sans MS" pitchFamily="66" charset="0"/>
              </a:rPr>
              <a:t>* Elektrik tasarruflu kullanılmadığında hem aile bütçesine hem de ülke ekonomisine zarar verir.</a:t>
            </a:r>
          </a:p>
          <a:p>
            <a:endParaRPr lang="tr-TR" dirty="0"/>
          </a:p>
        </p:txBody>
      </p:sp>
      <p:pic>
        <p:nvPicPr>
          <p:cNvPr id="2050" name="Picture 2" descr="C:\Users\MESUT\Desktop\SUNUM RESİMLERİ\dikkat.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364064" y="3212976"/>
            <a:ext cx="4352925" cy="3238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50852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2000"/>
                                        <p:tgtEl>
                                          <p:spTgt spid="3">
                                            <p:txEl>
                                              <p:pRg st="1" end="1"/>
                                            </p:txEl>
                                          </p:spTgt>
                                        </p:tgtEl>
                                      </p:cBhvr>
                                    </p:animEffect>
                                    <p:anim calcmode="lin" valueType="num">
                                      <p:cBhvr>
                                        <p:cTn id="15"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6"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latin typeface="Comic Sans MS" pitchFamily="66" charset="0"/>
              </a:rPr>
              <a:t>bİlİnçlİ</a:t>
            </a:r>
            <a:r>
              <a:rPr lang="tr-TR" dirty="0">
                <a:latin typeface="Comic Sans MS" pitchFamily="66" charset="0"/>
              </a:rPr>
              <a:t> </a:t>
            </a:r>
            <a:r>
              <a:rPr lang="tr-TR" dirty="0" err="1">
                <a:latin typeface="Comic Sans MS" pitchFamily="66" charset="0"/>
              </a:rPr>
              <a:t>tüketİcİ</a:t>
            </a:r>
            <a:r>
              <a:rPr lang="tr-TR" dirty="0">
                <a:latin typeface="Comic Sans MS" pitchFamily="66" charset="0"/>
              </a:rPr>
              <a:t> </a:t>
            </a:r>
            <a:r>
              <a:rPr lang="tr-TR" dirty="0" smtClean="0">
                <a:latin typeface="Comic Sans MS" pitchFamily="66" charset="0"/>
              </a:rPr>
              <a:t>besin </a:t>
            </a:r>
            <a:r>
              <a:rPr lang="tr-TR" dirty="0" err="1" smtClean="0">
                <a:latin typeface="Comic Sans MS" pitchFamily="66" charset="0"/>
              </a:rPr>
              <a:t>tüketİrken</a:t>
            </a:r>
            <a:r>
              <a:rPr lang="tr-TR" dirty="0" smtClean="0">
                <a:latin typeface="Comic Sans MS" pitchFamily="66" charset="0"/>
              </a:rPr>
              <a:t> nelere </a:t>
            </a:r>
            <a:r>
              <a:rPr lang="tr-TR" dirty="0" err="1">
                <a:latin typeface="Comic Sans MS" pitchFamily="66" charset="0"/>
              </a:rPr>
              <a:t>dİkkat</a:t>
            </a:r>
            <a:r>
              <a:rPr lang="tr-TR" dirty="0">
                <a:latin typeface="Comic Sans MS" pitchFamily="66" charset="0"/>
              </a:rPr>
              <a:t> eder?</a:t>
            </a:r>
            <a:endParaRPr lang="tr-TR" dirty="0"/>
          </a:p>
        </p:txBody>
      </p:sp>
      <p:sp>
        <p:nvSpPr>
          <p:cNvPr id="3" name="İçerik Yer Tutucusu 2"/>
          <p:cNvSpPr>
            <a:spLocks noGrp="1"/>
          </p:cNvSpPr>
          <p:nvPr>
            <p:ph idx="1"/>
          </p:nvPr>
        </p:nvSpPr>
        <p:spPr>
          <a:xfrm>
            <a:off x="665258" y="1952856"/>
            <a:ext cx="7520940" cy="3579849"/>
          </a:xfrm>
        </p:spPr>
        <p:txBody>
          <a:bodyPr>
            <a:normAutofit/>
          </a:bodyPr>
          <a:lstStyle/>
          <a:p>
            <a:pPr>
              <a:buFont typeface="Arial" charset="0"/>
              <a:buChar char="•"/>
            </a:pPr>
            <a:r>
              <a:rPr lang="tr-TR" sz="2400" b="0" dirty="0" smtClean="0">
                <a:latin typeface="Comic Sans MS" pitchFamily="66" charset="0"/>
              </a:rPr>
              <a:t>Tabağına yiyeceği kadar yemek alır.</a:t>
            </a:r>
          </a:p>
          <a:p>
            <a:pPr>
              <a:buFont typeface="Arial" charset="0"/>
              <a:buChar char="•"/>
            </a:pPr>
            <a:r>
              <a:rPr lang="tr-TR" sz="2400" b="0" dirty="0" smtClean="0">
                <a:latin typeface="Comic Sans MS" pitchFamily="66" charset="0"/>
              </a:rPr>
              <a:t>İhtiyaçtan fazla gıda alışverişi yapmaz.</a:t>
            </a:r>
          </a:p>
          <a:p>
            <a:pPr>
              <a:buFont typeface="Arial" charset="0"/>
              <a:buChar char="•"/>
            </a:pPr>
            <a:r>
              <a:rPr lang="tr-TR" sz="2400" b="0" dirty="0" smtClean="0">
                <a:latin typeface="Comic Sans MS" pitchFamily="66" charset="0"/>
              </a:rPr>
              <a:t>Artan yemekleri çöpe atmak yerine sokak hayvanları ile paylaşabilir. </a:t>
            </a:r>
          </a:p>
          <a:p>
            <a:pPr>
              <a:buFont typeface="Arial" charset="0"/>
              <a:buChar char="•"/>
            </a:pPr>
            <a:r>
              <a:rPr lang="tr-TR" sz="2400" b="0" dirty="0" smtClean="0">
                <a:latin typeface="Comic Sans MS" pitchFamily="66" charset="0"/>
              </a:rPr>
              <a:t>Fazla besinleri israf etmeden değerlendirebilir. </a:t>
            </a:r>
          </a:p>
          <a:p>
            <a:pPr>
              <a:buFont typeface="Arial" charset="0"/>
              <a:buChar char="•"/>
            </a:pPr>
            <a:r>
              <a:rPr lang="tr-TR" sz="2400" b="0" dirty="0" smtClean="0">
                <a:latin typeface="Comic Sans MS" pitchFamily="66" charset="0"/>
              </a:rPr>
              <a:t>Gıdaları saklamak için uygun koşullar oluşturur. </a:t>
            </a:r>
          </a:p>
          <a:p>
            <a:r>
              <a:rPr lang="tr-TR" sz="2400" dirty="0" smtClean="0">
                <a:latin typeface="Comic Sans MS" pitchFamily="66" charset="0"/>
              </a:rPr>
              <a:t> </a:t>
            </a:r>
            <a:endParaRPr lang="tr-TR" sz="2400" dirty="0">
              <a:latin typeface="Comic Sans MS" pitchFamily="66" charset="0"/>
            </a:endParaRPr>
          </a:p>
        </p:txBody>
      </p:sp>
      <p:pic>
        <p:nvPicPr>
          <p:cNvPr id="9218" name="Picture 2" descr="C:\Users\MESUT\Desktop\SUNUM RESİMLERİ\images.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254672" y="980728"/>
            <a:ext cx="1889328" cy="188932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684157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Bunları </a:t>
            </a:r>
            <a:r>
              <a:rPr lang="tr-TR" dirty="0" err="1" smtClean="0"/>
              <a:t>bİlİyor</a:t>
            </a:r>
            <a:r>
              <a:rPr lang="tr-TR" dirty="0" smtClean="0"/>
              <a:t> musunuz?</a:t>
            </a:r>
            <a:endParaRPr lang="tr-TR" dirty="0"/>
          </a:p>
        </p:txBody>
      </p:sp>
      <p:sp>
        <p:nvSpPr>
          <p:cNvPr id="3" name="İçerik Yer Tutucusu 2"/>
          <p:cNvSpPr>
            <a:spLocks noGrp="1"/>
          </p:cNvSpPr>
          <p:nvPr>
            <p:ph idx="1"/>
          </p:nvPr>
        </p:nvSpPr>
        <p:spPr/>
        <p:txBody>
          <a:bodyPr>
            <a:normAutofit/>
          </a:bodyPr>
          <a:lstStyle/>
          <a:p>
            <a:pPr>
              <a:buFont typeface="Arial" charset="0"/>
              <a:buChar char="•"/>
            </a:pPr>
            <a:r>
              <a:rPr lang="tr-TR" sz="2400" b="0" dirty="0" smtClean="0">
                <a:latin typeface="Comic Sans MS" pitchFamily="66" charset="0"/>
              </a:rPr>
              <a:t>Her yıl üretilen gıdaların 1/3 ‘ü israf edilmektedir. Yani yaklaşık 1.3 milyar ton gıda israf ediliyor.</a:t>
            </a:r>
          </a:p>
          <a:p>
            <a:pPr>
              <a:buFont typeface="Arial" charset="0"/>
              <a:buChar char="•"/>
            </a:pPr>
            <a:r>
              <a:rPr lang="tr-TR" sz="2400" b="0" dirty="0" smtClean="0">
                <a:latin typeface="Comic Sans MS" pitchFamily="66" charset="0"/>
              </a:rPr>
              <a:t>Her yıl yaklaşık 1 milyar 700 milyon ekmek israf edilmektedir. </a:t>
            </a:r>
            <a:endParaRPr lang="tr-TR" sz="2400" b="0" dirty="0">
              <a:latin typeface="Comic Sans MS" pitchFamily="66" charset="0"/>
            </a:endParaRPr>
          </a:p>
        </p:txBody>
      </p:sp>
      <p:pic>
        <p:nvPicPr>
          <p:cNvPr id="3075" name="Picture 3" descr="C:\Users\MESUT\Desktop\SUNUM RESİMLERİ\images (2).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331640" y="3212976"/>
            <a:ext cx="6411018" cy="3205509"/>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795490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2000"/>
                                        <p:tgtEl>
                                          <p:spTgt spid="3">
                                            <p:txEl>
                                              <p:pRg st="1" end="1"/>
                                            </p:txEl>
                                          </p:spTgt>
                                        </p:tgtEl>
                                      </p:cBhvr>
                                    </p:animEffect>
                                    <p:anim calcmode="lin" valueType="num">
                                      <p:cBhvr>
                                        <p:cTn id="15"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6"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latin typeface="Comic Sans MS" pitchFamily="66" charset="0"/>
              </a:rPr>
              <a:t>bİlİnçlİ</a:t>
            </a:r>
            <a:r>
              <a:rPr lang="tr-TR" dirty="0">
                <a:latin typeface="Comic Sans MS" pitchFamily="66" charset="0"/>
              </a:rPr>
              <a:t> </a:t>
            </a:r>
            <a:r>
              <a:rPr lang="tr-TR" dirty="0" err="1">
                <a:latin typeface="Comic Sans MS" pitchFamily="66" charset="0"/>
              </a:rPr>
              <a:t>tüketİcİ</a:t>
            </a:r>
            <a:r>
              <a:rPr lang="tr-TR" dirty="0">
                <a:latin typeface="Comic Sans MS" pitchFamily="66" charset="0"/>
              </a:rPr>
              <a:t> </a:t>
            </a:r>
            <a:r>
              <a:rPr lang="tr-TR" dirty="0" smtClean="0">
                <a:latin typeface="Comic Sans MS" pitchFamily="66" charset="0"/>
              </a:rPr>
              <a:t>başka hangi konularda dikkatli davranır?</a:t>
            </a:r>
            <a:endParaRPr lang="tr-TR" dirty="0"/>
          </a:p>
        </p:txBody>
      </p:sp>
      <p:sp>
        <p:nvSpPr>
          <p:cNvPr id="3" name="İçerik Yer Tutucusu 2"/>
          <p:cNvSpPr>
            <a:spLocks noGrp="1"/>
          </p:cNvSpPr>
          <p:nvPr>
            <p:ph idx="1"/>
          </p:nvPr>
        </p:nvSpPr>
        <p:spPr/>
        <p:txBody>
          <a:bodyPr>
            <a:normAutofit/>
          </a:bodyPr>
          <a:lstStyle/>
          <a:p>
            <a:pPr>
              <a:buFont typeface="Arial" charset="0"/>
              <a:buChar char="•"/>
            </a:pPr>
            <a:r>
              <a:rPr lang="tr-TR" sz="2400" b="0" dirty="0" smtClean="0">
                <a:latin typeface="Comic Sans MS" pitchFamily="66" charset="0"/>
              </a:rPr>
              <a:t>Yakacakları(odun, kömür, doğalgaz) kullanırken.</a:t>
            </a:r>
          </a:p>
          <a:p>
            <a:pPr>
              <a:buFont typeface="Arial" charset="0"/>
              <a:buChar char="•"/>
            </a:pPr>
            <a:r>
              <a:rPr lang="tr-TR" sz="2400" b="0" dirty="0" smtClean="0">
                <a:latin typeface="Comic Sans MS" pitchFamily="66" charset="0"/>
              </a:rPr>
              <a:t>Kıyafetlerini kullanırken.</a:t>
            </a:r>
          </a:p>
          <a:p>
            <a:pPr>
              <a:buFont typeface="Arial" charset="0"/>
              <a:buChar char="•"/>
            </a:pPr>
            <a:r>
              <a:rPr lang="tr-TR" sz="2400" b="0" dirty="0" smtClean="0">
                <a:latin typeface="Comic Sans MS" pitchFamily="66" charset="0"/>
              </a:rPr>
              <a:t>Zamanını  kullanırken. </a:t>
            </a:r>
          </a:p>
          <a:p>
            <a:pPr>
              <a:buFont typeface="Arial" charset="0"/>
              <a:buChar char="•"/>
            </a:pPr>
            <a:r>
              <a:rPr lang="tr-TR" sz="2400" b="0" dirty="0" smtClean="0">
                <a:latin typeface="Comic Sans MS" pitchFamily="66" charset="0"/>
              </a:rPr>
              <a:t>Eşyalarını kullanırken.</a:t>
            </a:r>
          </a:p>
          <a:p>
            <a:pPr marL="0" indent="0"/>
            <a:endParaRPr lang="tr-TR" sz="2400" dirty="0">
              <a:latin typeface="Comic Sans MS" pitchFamily="66" charset="0"/>
            </a:endParaRPr>
          </a:p>
        </p:txBody>
      </p:sp>
      <p:pic>
        <p:nvPicPr>
          <p:cNvPr id="10242" name="Picture 2" descr="C:\Users\MESUT\Desktop\SUNUM RESİMLERİ\images.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28875" y="3406407"/>
            <a:ext cx="2143125" cy="2143125"/>
          </a:xfrm>
          <a:prstGeom prst="rect">
            <a:avLst/>
          </a:prstGeom>
          <a:noFill/>
          <a:extLst>
            <a:ext uri="{909E8E84-426E-40DD-AFC4-6F175D3DCCD1}">
              <a14:hiddenFill xmlns:a14="http://schemas.microsoft.com/office/drawing/2010/main" xmlns="">
                <a:solidFill>
                  <a:srgbClr val="FFFFFF"/>
                </a:solidFill>
              </a14:hiddenFill>
            </a:ext>
          </a:extLst>
        </p:spPr>
      </p:pic>
      <p:pic>
        <p:nvPicPr>
          <p:cNvPr id="10243" name="Picture 3" descr="C:\Users\MESUT\Desktop\SUNUM RESİMLERİ\images.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635896" y="3406407"/>
            <a:ext cx="2143125" cy="2143125"/>
          </a:xfrm>
          <a:prstGeom prst="rect">
            <a:avLst/>
          </a:prstGeom>
          <a:noFill/>
          <a:extLst>
            <a:ext uri="{909E8E84-426E-40DD-AFC4-6F175D3DCCD1}">
              <a14:hiddenFill xmlns:a14="http://schemas.microsoft.com/office/drawing/2010/main" xmlns="">
                <a:solidFill>
                  <a:srgbClr val="FFFFFF"/>
                </a:solidFill>
              </a14:hiddenFill>
            </a:ext>
          </a:extLst>
        </p:spPr>
      </p:pic>
      <p:pic>
        <p:nvPicPr>
          <p:cNvPr id="10244" name="Picture 4" descr="C:\Users\MESUT\Desktop\SUNUM RESİMLERİ\images.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932040" y="3406406"/>
            <a:ext cx="2143125" cy="21431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28021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t>BİlİnçLİ</a:t>
            </a:r>
            <a:r>
              <a:rPr lang="tr-TR" dirty="0" smtClean="0"/>
              <a:t> </a:t>
            </a:r>
            <a:r>
              <a:rPr lang="tr-TR" dirty="0" err="1" smtClean="0"/>
              <a:t>tüketİCİ</a:t>
            </a:r>
            <a:r>
              <a:rPr lang="tr-TR" dirty="0" smtClean="0"/>
              <a:t> </a:t>
            </a:r>
            <a:r>
              <a:rPr lang="tr-TR" dirty="0" err="1" smtClean="0"/>
              <a:t>Mİyİm</a:t>
            </a:r>
            <a:r>
              <a:rPr lang="tr-TR" dirty="0" smtClean="0"/>
              <a:t>?</a:t>
            </a:r>
            <a:endParaRPr lang="tr-TR" dirty="0"/>
          </a:p>
        </p:txBody>
      </p:sp>
      <p:sp>
        <p:nvSpPr>
          <p:cNvPr id="3" name="İçerik Yer Tutucusu 2"/>
          <p:cNvSpPr>
            <a:spLocks noGrp="1"/>
          </p:cNvSpPr>
          <p:nvPr>
            <p:ph idx="1"/>
          </p:nvPr>
        </p:nvSpPr>
        <p:spPr/>
        <p:txBody>
          <a:bodyPr>
            <a:normAutofit/>
          </a:bodyPr>
          <a:lstStyle/>
          <a:p>
            <a:r>
              <a:rPr lang="tr-TR" sz="2400" dirty="0" smtClean="0">
                <a:latin typeface="Comic Sans MS" pitchFamily="66" charset="0"/>
              </a:rPr>
              <a:t>Her zaman:3      bazen:2         hiçbir zaman:1</a:t>
            </a:r>
          </a:p>
          <a:p>
            <a:endParaRPr lang="tr-TR" sz="2400" dirty="0">
              <a:latin typeface="Comic Sans MS" pitchFamily="66" charset="0"/>
            </a:endParaRPr>
          </a:p>
          <a:p>
            <a:pPr>
              <a:buFont typeface="Arial" charset="0"/>
              <a:buChar char="•"/>
            </a:pPr>
            <a:r>
              <a:rPr lang="tr-TR" sz="2400" b="0" dirty="0" smtClean="0">
                <a:latin typeface="Comic Sans MS" pitchFamily="66" charset="0"/>
              </a:rPr>
              <a:t>Tabağımdaki yemeği bitiririm.</a:t>
            </a:r>
          </a:p>
          <a:p>
            <a:pPr>
              <a:buFont typeface="Arial" charset="0"/>
              <a:buChar char="•"/>
            </a:pPr>
            <a:r>
              <a:rPr lang="tr-TR" sz="2400" b="0" dirty="0" smtClean="0">
                <a:latin typeface="Comic Sans MS" pitchFamily="66" charset="0"/>
              </a:rPr>
              <a:t>Boşa yanan ışıkları kapatırım.</a:t>
            </a:r>
          </a:p>
          <a:p>
            <a:pPr>
              <a:buFont typeface="Arial" charset="0"/>
              <a:buChar char="•"/>
            </a:pPr>
            <a:r>
              <a:rPr lang="tr-TR" sz="2400" b="0" dirty="0" smtClean="0">
                <a:latin typeface="Comic Sans MS" pitchFamily="66" charset="0"/>
              </a:rPr>
              <a:t>Okul araç gereçlerimi dikkatli kullanırım.</a:t>
            </a:r>
          </a:p>
          <a:p>
            <a:pPr>
              <a:buFont typeface="Arial" charset="0"/>
              <a:buChar char="•"/>
            </a:pPr>
            <a:r>
              <a:rPr lang="tr-TR" sz="2400" b="0" dirty="0" smtClean="0">
                <a:latin typeface="Comic Sans MS" pitchFamily="66" charset="0"/>
              </a:rPr>
              <a:t>Dişlerimi fırçalarken musluğu kapatırım.</a:t>
            </a:r>
          </a:p>
          <a:p>
            <a:pPr>
              <a:buFont typeface="Arial" charset="0"/>
              <a:buChar char="•"/>
            </a:pPr>
            <a:r>
              <a:rPr lang="tr-TR" sz="2400" b="0" dirty="0" smtClean="0">
                <a:latin typeface="Comic Sans MS" pitchFamily="66" charset="0"/>
              </a:rPr>
              <a:t>Kumbaramda para biriktiririm.</a:t>
            </a:r>
            <a:endParaRPr lang="tr-TR" sz="2800" b="0" dirty="0" smtClean="0">
              <a:latin typeface="Comic Sans MS" pitchFamily="66" charset="0"/>
            </a:endParaRPr>
          </a:p>
          <a:p>
            <a:pPr>
              <a:buFont typeface="Arial" charset="0"/>
              <a:buChar char="•"/>
            </a:pPr>
            <a:endParaRPr lang="tr-TR" sz="2400" dirty="0">
              <a:latin typeface="Comic Sans MS" pitchFamily="66" charset="0"/>
            </a:endParaRPr>
          </a:p>
        </p:txBody>
      </p:sp>
    </p:spTree>
    <p:extLst>
      <p:ext uri="{BB962C8B-B14F-4D97-AF65-F5344CB8AC3E}">
        <p14:creationId xmlns:p14="http://schemas.microsoft.com/office/powerpoint/2010/main" xmlns="" val="3082863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fade">
                                      <p:cBhvr>
                                        <p:cTn id="21" dur="1000"/>
                                        <p:tgtEl>
                                          <p:spTgt spid="3">
                                            <p:txEl>
                                              <p:pRg st="3" end="3"/>
                                            </p:txEl>
                                          </p:spTgt>
                                        </p:tgtEl>
                                      </p:cBhvr>
                                    </p:animEffect>
                                    <p:anim calcmode="lin" valueType="num">
                                      <p:cBhvr>
                                        <p:cTn id="2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4" end="4"/>
                                            </p:txEl>
                                          </p:spTgt>
                                        </p:tgtEl>
                                        <p:attrNameLst>
                                          <p:attrName>style.visibility</p:attrName>
                                        </p:attrNameLst>
                                      </p:cBhvr>
                                      <p:to>
                                        <p:strVal val="visible"/>
                                      </p:to>
                                    </p:set>
                                    <p:animEffect transition="in" filter="fade">
                                      <p:cBhvr>
                                        <p:cTn id="28" dur="1000"/>
                                        <p:tgtEl>
                                          <p:spTgt spid="3">
                                            <p:txEl>
                                              <p:pRg st="4" end="4"/>
                                            </p:txEl>
                                          </p:spTgt>
                                        </p:tgtEl>
                                      </p:cBhvr>
                                    </p:animEffect>
                                    <p:anim calcmode="lin" valueType="num">
                                      <p:cBhvr>
                                        <p:cTn id="29"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Effect transition="in" filter="fade">
                                      <p:cBhvr>
                                        <p:cTn id="35" dur="1000"/>
                                        <p:tgtEl>
                                          <p:spTgt spid="3">
                                            <p:txEl>
                                              <p:pRg st="5" end="5"/>
                                            </p:txEl>
                                          </p:spTgt>
                                        </p:tgtEl>
                                      </p:cBhvr>
                                    </p:animEffect>
                                    <p:anim calcmode="lin" valueType="num">
                                      <p:cBhvr>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fade">
                                      <p:cBhvr>
                                        <p:cTn id="42" dur="1000"/>
                                        <p:tgtEl>
                                          <p:spTgt spid="3">
                                            <p:txEl>
                                              <p:pRg st="6" end="6"/>
                                            </p:txEl>
                                          </p:spTgt>
                                        </p:tgtEl>
                                      </p:cBhvr>
                                    </p:animEffect>
                                    <p:anim calcmode="lin" valueType="num">
                                      <p:cBhvr>
                                        <p:cTn id="43"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r>
              <a:rPr lang="tr-TR" sz="2400" dirty="0">
                <a:latin typeface="Comic Sans MS" pitchFamily="66" charset="0"/>
              </a:rPr>
              <a:t>Her zaman:3      bazen:2         hiçbir </a:t>
            </a:r>
            <a:r>
              <a:rPr lang="tr-TR" sz="2400" dirty="0" smtClean="0">
                <a:latin typeface="Comic Sans MS" pitchFamily="66" charset="0"/>
              </a:rPr>
              <a:t>zaman:1</a:t>
            </a:r>
          </a:p>
          <a:p>
            <a:pPr>
              <a:buFont typeface="Arial" charset="0"/>
              <a:buChar char="•"/>
            </a:pPr>
            <a:r>
              <a:rPr lang="tr-TR" sz="2400" b="0" dirty="0" smtClean="0">
                <a:latin typeface="Comic Sans MS" pitchFamily="66" charset="0"/>
              </a:rPr>
              <a:t>Geri dönüşüm ve pil kutularını sıklıkla kullanırım. </a:t>
            </a:r>
          </a:p>
          <a:p>
            <a:pPr>
              <a:buFont typeface="Arial" charset="0"/>
              <a:buChar char="•"/>
            </a:pPr>
            <a:r>
              <a:rPr lang="tr-TR" sz="2400" b="0" dirty="0" smtClean="0">
                <a:latin typeface="Comic Sans MS" pitchFamily="66" charset="0"/>
              </a:rPr>
              <a:t>Kıyafetlerimi düzenli ve temiz kullanırım.</a:t>
            </a:r>
          </a:p>
          <a:p>
            <a:pPr>
              <a:buFont typeface="Arial" charset="0"/>
              <a:buChar char="•"/>
            </a:pPr>
            <a:r>
              <a:rPr lang="tr-TR" sz="2400" b="0" dirty="0" smtClean="0">
                <a:latin typeface="Comic Sans MS" pitchFamily="66" charset="0"/>
              </a:rPr>
              <a:t>Okul eşyalarına zarar vermem.</a:t>
            </a:r>
          </a:p>
          <a:p>
            <a:pPr>
              <a:buFont typeface="Arial" charset="0"/>
              <a:buChar char="•"/>
            </a:pPr>
            <a:r>
              <a:rPr lang="tr-TR" sz="2400" b="0" dirty="0" smtClean="0">
                <a:latin typeface="Comic Sans MS" pitchFamily="66" charset="0"/>
              </a:rPr>
              <a:t>Televizyonun izlemediğim zaman fişi çekerim.</a:t>
            </a:r>
          </a:p>
          <a:p>
            <a:pPr>
              <a:buFont typeface="Arial" charset="0"/>
              <a:buChar char="•"/>
            </a:pPr>
            <a:r>
              <a:rPr lang="tr-TR" sz="2400" b="0" dirty="0" smtClean="0">
                <a:latin typeface="Comic Sans MS" pitchFamily="66" charset="0"/>
              </a:rPr>
              <a:t>İhtiyacım olmayan bir şey alması için aileme ısrar etmem. </a:t>
            </a:r>
            <a:endParaRPr lang="tr-TR" sz="2400" dirty="0">
              <a:latin typeface="Comic Sans MS" pitchFamily="66" charset="0"/>
            </a:endParaRPr>
          </a:p>
          <a:p>
            <a:endParaRPr lang="tr-TR" dirty="0"/>
          </a:p>
        </p:txBody>
      </p:sp>
    </p:spTree>
    <p:extLst>
      <p:ext uri="{BB962C8B-B14F-4D97-AF65-F5344CB8AC3E}">
        <p14:creationId xmlns:p14="http://schemas.microsoft.com/office/powerpoint/2010/main" xmlns="" val="922838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sonuçlar</a:t>
            </a:r>
            <a:endParaRPr lang="tr-TR" dirty="0"/>
          </a:p>
        </p:txBody>
      </p:sp>
      <p:sp>
        <p:nvSpPr>
          <p:cNvPr id="3" name="İçerik Yer Tutucusu 2"/>
          <p:cNvSpPr>
            <a:spLocks noGrp="1"/>
          </p:cNvSpPr>
          <p:nvPr>
            <p:ph idx="1"/>
          </p:nvPr>
        </p:nvSpPr>
        <p:spPr/>
        <p:txBody>
          <a:bodyPr>
            <a:normAutofit fontScale="85000" lnSpcReduction="20000"/>
          </a:bodyPr>
          <a:lstStyle/>
          <a:p>
            <a:r>
              <a:rPr lang="tr-TR" sz="2800" dirty="0" smtClean="0">
                <a:latin typeface="Comic Sans MS" pitchFamily="66" charset="0"/>
              </a:rPr>
              <a:t>21-30     </a:t>
            </a:r>
          </a:p>
          <a:p>
            <a:r>
              <a:rPr lang="tr-TR" sz="2800" dirty="0" smtClean="0">
                <a:latin typeface="Comic Sans MS" pitchFamily="66" charset="0"/>
              </a:rPr>
              <a:t> Aferin, bilinçli bir tüketicisin. </a:t>
            </a:r>
          </a:p>
          <a:p>
            <a:endParaRPr lang="tr-TR" sz="2800" dirty="0">
              <a:latin typeface="Comic Sans MS" pitchFamily="66" charset="0"/>
            </a:endParaRPr>
          </a:p>
          <a:p>
            <a:r>
              <a:rPr lang="tr-TR" sz="2800" dirty="0" smtClean="0">
                <a:latin typeface="Comic Sans MS" pitchFamily="66" charset="0"/>
              </a:rPr>
              <a:t>12-20        </a:t>
            </a:r>
          </a:p>
          <a:p>
            <a:r>
              <a:rPr lang="tr-TR" sz="2800" dirty="0" smtClean="0">
                <a:latin typeface="Comic Sans MS" pitchFamily="66" charset="0"/>
              </a:rPr>
              <a:t>Biraz daha dikkatli olmasın.     Bilinçli bir tüketici olmak  üzeresin.</a:t>
            </a:r>
          </a:p>
          <a:p>
            <a:endParaRPr lang="tr-TR" sz="2800" dirty="0">
              <a:latin typeface="Comic Sans MS" pitchFamily="66" charset="0"/>
            </a:endParaRPr>
          </a:p>
          <a:p>
            <a:r>
              <a:rPr lang="tr-TR" sz="2800" dirty="0" smtClean="0">
                <a:latin typeface="Comic Sans MS" pitchFamily="66" charset="0"/>
              </a:rPr>
              <a:t>1-11         </a:t>
            </a:r>
          </a:p>
          <a:p>
            <a:r>
              <a:rPr lang="tr-TR" sz="2800" dirty="0" smtClean="0">
                <a:latin typeface="Comic Sans MS" pitchFamily="66" charset="0"/>
              </a:rPr>
              <a:t> Olamaz, kaynaklarımız tükenebilir, bunu unutma!</a:t>
            </a:r>
          </a:p>
        </p:txBody>
      </p:sp>
    </p:spTree>
    <p:extLst>
      <p:ext uri="{BB962C8B-B14F-4D97-AF65-F5344CB8AC3E}">
        <p14:creationId xmlns:p14="http://schemas.microsoft.com/office/powerpoint/2010/main" xmlns="" val="18722004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latin typeface="Calibri" pitchFamily="34" charset="0"/>
              <a:cs typeface="Calibri" pitchFamily="34" charset="0"/>
            </a:endParaRPr>
          </a:p>
        </p:txBody>
      </p:sp>
      <p:sp>
        <p:nvSpPr>
          <p:cNvPr id="3" name="İçerik Yer Tutucusu 2"/>
          <p:cNvSpPr>
            <a:spLocks noGrp="1"/>
          </p:cNvSpPr>
          <p:nvPr>
            <p:ph idx="1"/>
          </p:nvPr>
        </p:nvSpPr>
        <p:spPr>
          <a:xfrm>
            <a:off x="827584" y="836712"/>
            <a:ext cx="7520940" cy="4344596"/>
          </a:xfrm>
        </p:spPr>
        <p:txBody>
          <a:bodyPr>
            <a:normAutofit/>
          </a:bodyPr>
          <a:lstStyle/>
          <a:p>
            <a:endParaRPr lang="tr-TR" dirty="0" smtClean="0">
              <a:latin typeface="Calibri" pitchFamily="34" charset="0"/>
              <a:cs typeface="Calibri" pitchFamily="34" charset="0"/>
            </a:endParaRPr>
          </a:p>
          <a:p>
            <a:r>
              <a:rPr lang="tr-TR" sz="2000" dirty="0" smtClean="0">
                <a:latin typeface="Comic Sans MS" pitchFamily="66" charset="0"/>
                <a:ea typeface="Arial Unicode MS" pitchFamily="34" charset="-128"/>
                <a:cs typeface="Arial Unicode MS" pitchFamily="34" charset="-128"/>
              </a:rPr>
              <a:t>BABA: </a:t>
            </a:r>
            <a:r>
              <a:rPr lang="tr-TR" sz="2000" b="0" dirty="0" smtClean="0">
                <a:latin typeface="Comic Sans MS" pitchFamily="66" charset="0"/>
                <a:ea typeface="Arial Unicode MS" pitchFamily="34" charset="-128"/>
                <a:cs typeface="Arial Unicode MS" pitchFamily="34" charset="-128"/>
              </a:rPr>
              <a:t>Sevgili ailem, sizinle bir konuda konuşmak istiyorum. Bu ay </a:t>
            </a:r>
            <a:r>
              <a:rPr lang="tr-TR" sz="2000" b="0" dirty="0" err="1" smtClean="0">
                <a:latin typeface="Comic Sans MS" pitchFamily="66" charset="0"/>
                <a:ea typeface="Arial Unicode MS" pitchFamily="34" charset="-128"/>
                <a:cs typeface="Arial Unicode MS" pitchFamily="34" charset="-128"/>
              </a:rPr>
              <a:t>elektirik,su</a:t>
            </a:r>
            <a:r>
              <a:rPr lang="tr-TR" sz="2000" b="0" dirty="0" smtClean="0">
                <a:latin typeface="Comic Sans MS" pitchFamily="66" charset="0"/>
                <a:ea typeface="Arial Unicode MS" pitchFamily="34" charset="-128"/>
                <a:cs typeface="Arial Unicode MS" pitchFamily="34" charset="-128"/>
              </a:rPr>
              <a:t> ve doğalgaz faturalarımız fazla geldi. Bu durum aile bütçemizi de olumsuz etkiledi. Bu konuda siz ne düşünüyorsunuz?</a:t>
            </a:r>
          </a:p>
          <a:p>
            <a:r>
              <a:rPr lang="tr-TR" sz="2000" dirty="0" smtClean="0">
                <a:latin typeface="Comic Sans MS" pitchFamily="66" charset="0"/>
                <a:ea typeface="Arial Unicode MS" pitchFamily="34" charset="-128"/>
                <a:cs typeface="Arial Unicode MS" pitchFamily="34" charset="-128"/>
              </a:rPr>
              <a:t>ANNE: </a:t>
            </a:r>
            <a:r>
              <a:rPr lang="tr-TR" sz="2000" b="0" dirty="0" smtClean="0">
                <a:latin typeface="Comic Sans MS" pitchFamily="66" charset="0"/>
                <a:ea typeface="Arial Unicode MS" pitchFamily="34" charset="-128"/>
                <a:cs typeface="Arial Unicode MS" pitchFamily="34" charset="-128"/>
              </a:rPr>
              <a:t>Haklısın hem aile bütçemiz hem de çevremiz için kötü bir durum. Biraz daha dikkatli olursak ve bu kaynakları kullanırken tasarruflu davranırsak önümüzdeki ay aynı sorunu yaşamayız. Ayrıca son zamanlarda yemek israfımız olmaya başladı. </a:t>
            </a:r>
          </a:p>
          <a:p>
            <a:r>
              <a:rPr lang="tr-TR" sz="2000" dirty="0" smtClean="0">
                <a:latin typeface="Comic Sans MS" pitchFamily="66" charset="0"/>
                <a:ea typeface="Arial Unicode MS" pitchFamily="34" charset="-128"/>
                <a:cs typeface="Arial Unicode MS" pitchFamily="34" charset="-128"/>
              </a:rPr>
              <a:t>ÇOCUK</a:t>
            </a:r>
            <a:r>
              <a:rPr lang="tr-TR" sz="2000" b="0" dirty="0" smtClean="0">
                <a:latin typeface="Comic Sans MS" pitchFamily="66" charset="0"/>
                <a:ea typeface="Arial Unicode MS" pitchFamily="34" charset="-128"/>
                <a:cs typeface="Arial Unicode MS" pitchFamily="34" charset="-128"/>
              </a:rPr>
              <a:t>: Ona da dikkat edelim anneciğim. Yemek israfını önlemek için bundan sonra tabağıma yiyebileceğim kadar yemek alacağım söz veriyorum. </a:t>
            </a:r>
            <a:endParaRPr lang="tr-TR" sz="2000" dirty="0">
              <a:latin typeface="Comic Sans MS" pitchFamily="66" charset="0"/>
              <a:ea typeface="Arial Unicode MS" pitchFamily="34" charset="-128"/>
              <a:cs typeface="Arial Unicode MS" pitchFamily="34" charset="-128"/>
            </a:endParaRPr>
          </a:p>
        </p:txBody>
      </p:sp>
    </p:spTree>
    <p:extLst>
      <p:ext uri="{BB962C8B-B14F-4D97-AF65-F5344CB8AC3E}">
        <p14:creationId xmlns:p14="http://schemas.microsoft.com/office/powerpoint/2010/main" xmlns="" val="23497306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latin typeface="Comic Sans MS" pitchFamily="66" charset="0"/>
            </a:endParaRPr>
          </a:p>
        </p:txBody>
      </p:sp>
      <p:sp>
        <p:nvSpPr>
          <p:cNvPr id="3" name="İçerik Yer Tutucusu 2"/>
          <p:cNvSpPr>
            <a:spLocks noGrp="1"/>
          </p:cNvSpPr>
          <p:nvPr>
            <p:ph idx="1"/>
          </p:nvPr>
        </p:nvSpPr>
        <p:spPr/>
        <p:txBody>
          <a:bodyPr>
            <a:normAutofit/>
          </a:bodyPr>
          <a:lstStyle/>
          <a:p>
            <a:pPr>
              <a:buAutoNum type="arabicPeriod"/>
            </a:pPr>
            <a:r>
              <a:rPr lang="tr-TR" sz="2400" b="0" dirty="0" smtClean="0">
                <a:latin typeface="Comic Sans MS" pitchFamily="66" charset="0"/>
              </a:rPr>
              <a:t>Baba hangi durumlardan aile bütçesini olumsuz etkilendiğini düşünüyor?</a:t>
            </a:r>
          </a:p>
          <a:p>
            <a:pPr>
              <a:buAutoNum type="arabicPeriod"/>
            </a:pPr>
            <a:r>
              <a:rPr lang="tr-TR" sz="2400" b="0" dirty="0" smtClean="0">
                <a:latin typeface="Comic Sans MS" pitchFamily="66" charset="0"/>
              </a:rPr>
              <a:t>Anne hangi konuda israf yapıldığını söylüyor?</a:t>
            </a:r>
          </a:p>
          <a:p>
            <a:pPr>
              <a:buAutoNum type="arabicPeriod"/>
            </a:pPr>
            <a:r>
              <a:rPr lang="tr-TR" sz="2400" b="0" dirty="0" smtClean="0">
                <a:latin typeface="Comic Sans MS" pitchFamily="66" charset="0"/>
              </a:rPr>
              <a:t>Çocuk nasıl bir çözüm öneriyor?</a:t>
            </a:r>
          </a:p>
          <a:p>
            <a:pPr>
              <a:buAutoNum type="arabicPeriod"/>
            </a:pPr>
            <a:r>
              <a:rPr lang="tr-TR" sz="2400" b="0" dirty="0" smtClean="0">
                <a:latin typeface="Comic Sans MS" pitchFamily="66" charset="0"/>
              </a:rPr>
              <a:t>İnsanlar hangi kaynakları kullanır?</a:t>
            </a:r>
          </a:p>
          <a:p>
            <a:pPr>
              <a:buAutoNum type="arabicPeriod"/>
            </a:pPr>
            <a:r>
              <a:rPr lang="tr-TR" sz="2400" b="0" dirty="0" smtClean="0">
                <a:latin typeface="Comic Sans MS" pitchFamily="66" charset="0"/>
              </a:rPr>
              <a:t>Bu kaynaklar sınırsız mıdır?</a:t>
            </a:r>
          </a:p>
          <a:p>
            <a:pPr>
              <a:buAutoNum type="arabicPeriod"/>
            </a:pPr>
            <a:r>
              <a:rPr lang="tr-TR" sz="2400" b="0" dirty="0" smtClean="0">
                <a:latin typeface="Comic Sans MS" pitchFamily="66" charset="0"/>
              </a:rPr>
              <a:t>Tasarruf nedir?</a:t>
            </a:r>
          </a:p>
          <a:p>
            <a:pPr>
              <a:buAutoNum type="arabicPeriod"/>
            </a:pPr>
            <a:endParaRPr lang="tr-TR" sz="2000" b="0" dirty="0">
              <a:latin typeface="Comic Sans MS" pitchFamily="66" charset="0"/>
            </a:endParaRPr>
          </a:p>
        </p:txBody>
      </p:sp>
    </p:spTree>
    <p:extLst>
      <p:ext uri="{BB962C8B-B14F-4D97-AF65-F5344CB8AC3E}">
        <p14:creationId xmlns:p14="http://schemas.microsoft.com/office/powerpoint/2010/main" xmlns="" val="776117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sp>
        <p:nvSpPr>
          <p:cNvPr id="3" name="İçerik Yer Tutucusu 2"/>
          <p:cNvSpPr>
            <a:spLocks noGrp="1"/>
          </p:cNvSpPr>
          <p:nvPr>
            <p:ph idx="1"/>
          </p:nvPr>
        </p:nvSpPr>
        <p:spPr/>
        <p:txBody>
          <a:bodyPr>
            <a:normAutofit/>
          </a:bodyPr>
          <a:lstStyle/>
          <a:p>
            <a:r>
              <a:rPr lang="tr-TR" sz="2400" b="0" dirty="0" smtClean="0">
                <a:latin typeface="Comic Sans MS" pitchFamily="66" charset="0"/>
              </a:rPr>
              <a:t>Hayatımızın devam etmesi için bir takım ihtiyaçlarımız vardır. Yemek, giyinmek, ısınmak gibi… </a:t>
            </a:r>
            <a:r>
              <a:rPr lang="tr-TR" sz="2400" b="0" dirty="0">
                <a:latin typeface="Comic Sans MS" pitchFamily="66" charset="0"/>
              </a:rPr>
              <a:t>İ</a:t>
            </a:r>
            <a:r>
              <a:rPr lang="tr-TR" sz="2400" b="0" dirty="0" smtClean="0">
                <a:latin typeface="Comic Sans MS" pitchFamily="66" charset="0"/>
              </a:rPr>
              <a:t>htiyaçlarımızı karşılarken kaynaklardan yararlanırız. </a:t>
            </a:r>
            <a:endParaRPr lang="tr-TR" sz="2400" b="0" dirty="0">
              <a:latin typeface="Comic Sans MS" pitchFamily="66" charset="0"/>
            </a:endParaRPr>
          </a:p>
          <a:p>
            <a:r>
              <a:rPr lang="tr-TR" sz="2400" b="0" dirty="0" smtClean="0">
                <a:solidFill>
                  <a:srgbClr val="FF0000"/>
                </a:solidFill>
                <a:latin typeface="Comic Sans MS" pitchFamily="66" charset="0"/>
              </a:rPr>
              <a:t>Tasarruf, </a:t>
            </a:r>
            <a:r>
              <a:rPr lang="tr-TR" sz="2400" b="0" dirty="0" smtClean="0">
                <a:latin typeface="Comic Sans MS" pitchFamily="66" charset="0"/>
              </a:rPr>
              <a:t>bu kaynakları yerinde, zamanında ve gerektiği kadar kullanmaktır. Bilinçli tüketiciler her zaman tasarruflu davranırlar. </a:t>
            </a:r>
            <a:endParaRPr lang="tr-TR" sz="2400" b="0" dirty="0">
              <a:solidFill>
                <a:srgbClr val="FF0000"/>
              </a:solidFill>
              <a:latin typeface="Comic Sans MS" pitchFamily="66" charset="0"/>
            </a:endParaRPr>
          </a:p>
        </p:txBody>
      </p:sp>
      <p:pic>
        <p:nvPicPr>
          <p:cNvPr id="5122" name="Picture 2" descr="C:\Users\MESUT\Desktop\SUNUM RESİMLERİ\images (4).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547664" y="3909309"/>
            <a:ext cx="5904656" cy="276559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351854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611560" y="404664"/>
            <a:ext cx="7520940" cy="548640"/>
          </a:xfrm>
        </p:spPr>
        <p:txBody>
          <a:bodyPr/>
          <a:lstStyle/>
          <a:p>
            <a:r>
              <a:rPr lang="tr-TR" dirty="0" err="1" smtClean="0">
                <a:latin typeface="Comic Sans MS" pitchFamily="66" charset="0"/>
              </a:rPr>
              <a:t>bİlİnçlİ</a:t>
            </a:r>
            <a:r>
              <a:rPr lang="tr-TR" dirty="0" smtClean="0">
                <a:latin typeface="Comic Sans MS" pitchFamily="66" charset="0"/>
              </a:rPr>
              <a:t> </a:t>
            </a:r>
            <a:r>
              <a:rPr lang="tr-TR" dirty="0" err="1" smtClean="0">
                <a:latin typeface="Comic Sans MS" pitchFamily="66" charset="0"/>
              </a:rPr>
              <a:t>tüketİcİ</a:t>
            </a:r>
            <a:r>
              <a:rPr lang="tr-TR" dirty="0" smtClean="0">
                <a:latin typeface="Comic Sans MS" pitchFamily="66" charset="0"/>
              </a:rPr>
              <a:t> kaynakları kullanırken nelere </a:t>
            </a:r>
            <a:r>
              <a:rPr lang="tr-TR" dirty="0" err="1" smtClean="0">
                <a:latin typeface="Comic Sans MS" pitchFamily="66" charset="0"/>
              </a:rPr>
              <a:t>dİkkat</a:t>
            </a:r>
            <a:r>
              <a:rPr lang="tr-TR" dirty="0" smtClean="0">
                <a:latin typeface="Comic Sans MS" pitchFamily="66" charset="0"/>
              </a:rPr>
              <a:t> eder?</a:t>
            </a:r>
            <a:endParaRPr lang="tr-TR" dirty="0">
              <a:latin typeface="Comic Sans MS" pitchFamily="66" charset="0"/>
            </a:endParaRPr>
          </a:p>
        </p:txBody>
      </p:sp>
      <p:sp>
        <p:nvSpPr>
          <p:cNvPr id="3" name="İçerik Yer Tutucusu 2"/>
          <p:cNvSpPr>
            <a:spLocks noGrp="1"/>
          </p:cNvSpPr>
          <p:nvPr>
            <p:ph idx="1"/>
          </p:nvPr>
        </p:nvSpPr>
        <p:spPr>
          <a:xfrm>
            <a:off x="827584" y="1844824"/>
            <a:ext cx="7520940" cy="3579849"/>
          </a:xfrm>
        </p:spPr>
        <p:txBody>
          <a:bodyPr>
            <a:normAutofit/>
          </a:bodyPr>
          <a:lstStyle/>
          <a:p>
            <a:r>
              <a:rPr lang="tr-TR" sz="2400" b="0" dirty="0" smtClean="0">
                <a:latin typeface="Comic Sans MS" pitchFamily="66" charset="0"/>
              </a:rPr>
              <a:t>Bilinçli tüketici kaynakların sınırsız olmadığını bilir ve kaynakları nerede olursa olsun dikkatli ve tasarruflu kullanır. Okulda da olsa, evde de olsa veya herhangi bir yerde kaynakları asla israf etmez. </a:t>
            </a:r>
            <a:endParaRPr lang="tr-TR" sz="2400" b="0" dirty="0">
              <a:latin typeface="Comic Sans MS" pitchFamily="66" charset="0"/>
            </a:endParaRPr>
          </a:p>
        </p:txBody>
      </p:sp>
      <p:pic>
        <p:nvPicPr>
          <p:cNvPr id="6146" name="Picture 2" descr="C:\Users\MESUT\Desktop\SUNUM RESİMLERİ\Elektrik-ve-Su-Tasarrufu-Yapma.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04862" y="3861048"/>
            <a:ext cx="7534275" cy="21240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902585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2000"/>
                                        <p:tgtEl>
                                          <p:spTgt spid="3">
                                            <p:txEl>
                                              <p:pRg st="0" end="0"/>
                                            </p:txEl>
                                          </p:spTgt>
                                        </p:tgtEl>
                                      </p:cBhvr>
                                    </p:animEffect>
                                    <p:anim calcmode="lin" valueType="num">
                                      <p:cBhvr>
                                        <p:cTn id="15"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6"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latin typeface="Comic Sans MS" pitchFamily="66" charset="0"/>
              </a:rPr>
              <a:t>bİlİnçlİ</a:t>
            </a:r>
            <a:r>
              <a:rPr lang="tr-TR" dirty="0">
                <a:latin typeface="Comic Sans MS" pitchFamily="66" charset="0"/>
              </a:rPr>
              <a:t> </a:t>
            </a:r>
            <a:r>
              <a:rPr lang="tr-TR" dirty="0" err="1">
                <a:latin typeface="Comic Sans MS" pitchFamily="66" charset="0"/>
              </a:rPr>
              <a:t>tüketİcİ</a:t>
            </a:r>
            <a:r>
              <a:rPr lang="tr-TR" dirty="0">
                <a:latin typeface="Comic Sans MS" pitchFamily="66" charset="0"/>
              </a:rPr>
              <a:t> </a:t>
            </a:r>
            <a:r>
              <a:rPr lang="tr-TR" dirty="0" smtClean="0">
                <a:latin typeface="Comic Sans MS" pitchFamily="66" charset="0"/>
              </a:rPr>
              <a:t>parasını harcarken nelere </a:t>
            </a:r>
            <a:r>
              <a:rPr lang="tr-TR" dirty="0" err="1">
                <a:latin typeface="Comic Sans MS" pitchFamily="66" charset="0"/>
              </a:rPr>
              <a:t>dİkkat</a:t>
            </a:r>
            <a:r>
              <a:rPr lang="tr-TR" dirty="0">
                <a:latin typeface="Comic Sans MS" pitchFamily="66" charset="0"/>
              </a:rPr>
              <a:t> eder?</a:t>
            </a:r>
            <a:endParaRPr lang="tr-TR" dirty="0"/>
          </a:p>
        </p:txBody>
      </p:sp>
      <p:sp>
        <p:nvSpPr>
          <p:cNvPr id="3" name="İçerik Yer Tutucusu 2"/>
          <p:cNvSpPr>
            <a:spLocks noGrp="1"/>
          </p:cNvSpPr>
          <p:nvPr>
            <p:ph idx="1"/>
          </p:nvPr>
        </p:nvSpPr>
        <p:spPr>
          <a:xfrm>
            <a:off x="827584" y="1844824"/>
            <a:ext cx="7520940" cy="3579849"/>
          </a:xfrm>
        </p:spPr>
        <p:txBody>
          <a:bodyPr/>
          <a:lstStyle/>
          <a:p>
            <a:pPr lvl="1">
              <a:buFont typeface="Arial" charset="0"/>
              <a:buChar char="•"/>
            </a:pPr>
            <a:r>
              <a:rPr lang="tr-TR" sz="2400" b="0" dirty="0" smtClean="0">
                <a:latin typeface="Comic Sans MS" pitchFamily="66" charset="0"/>
              </a:rPr>
              <a:t>İhtiyaç listesi oluşturur ve alışverişini öyle yapar.</a:t>
            </a:r>
          </a:p>
          <a:p>
            <a:pPr>
              <a:buFont typeface="Arial" charset="0"/>
              <a:buChar char="•"/>
            </a:pPr>
            <a:r>
              <a:rPr lang="tr-TR" sz="2400" b="0" dirty="0" smtClean="0">
                <a:latin typeface="Comic Sans MS" pitchFamily="66" charset="0"/>
              </a:rPr>
              <a:t>Önceliği her zaman gerekli ihtiyaçlarına verir.</a:t>
            </a:r>
          </a:p>
          <a:p>
            <a:pPr>
              <a:buFont typeface="Arial" charset="0"/>
              <a:buChar char="•"/>
            </a:pPr>
            <a:r>
              <a:rPr lang="tr-TR" sz="2400" b="0" dirty="0" smtClean="0">
                <a:latin typeface="Comic Sans MS" pitchFamily="66" charset="0"/>
              </a:rPr>
              <a:t>Daha sonra kullanılmak üzere para biriktirir.</a:t>
            </a:r>
          </a:p>
          <a:p>
            <a:pPr>
              <a:buFont typeface="Arial" charset="0"/>
              <a:buChar char="•"/>
            </a:pPr>
            <a:r>
              <a:rPr lang="tr-TR" sz="2400" b="0" dirty="0" smtClean="0">
                <a:latin typeface="Comic Sans MS" pitchFamily="66" charset="0"/>
              </a:rPr>
              <a:t>Kaliteli ve bilinen ürünleri tercih eder.  </a:t>
            </a:r>
            <a:endParaRPr lang="tr-TR" dirty="0"/>
          </a:p>
        </p:txBody>
      </p:sp>
      <p:pic>
        <p:nvPicPr>
          <p:cNvPr id="7170" name="Picture 2" descr="C:\Users\MESUT\Desktop\SUNUM RESİMLERİ\indir.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00750" y="3789040"/>
            <a:ext cx="2857500" cy="16002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43857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latin typeface="Comic Sans MS" pitchFamily="66" charset="0"/>
              </a:rPr>
              <a:t>bİlİnçlİ</a:t>
            </a:r>
            <a:r>
              <a:rPr lang="tr-TR" dirty="0">
                <a:latin typeface="Comic Sans MS" pitchFamily="66" charset="0"/>
              </a:rPr>
              <a:t> </a:t>
            </a:r>
            <a:r>
              <a:rPr lang="tr-TR" dirty="0" err="1">
                <a:latin typeface="Comic Sans MS" pitchFamily="66" charset="0"/>
              </a:rPr>
              <a:t>tüketİcİ</a:t>
            </a:r>
            <a:r>
              <a:rPr lang="tr-TR" dirty="0">
                <a:latin typeface="Comic Sans MS" pitchFamily="66" charset="0"/>
              </a:rPr>
              <a:t> </a:t>
            </a:r>
            <a:r>
              <a:rPr lang="tr-TR" dirty="0" smtClean="0">
                <a:latin typeface="Comic Sans MS" pitchFamily="66" charset="0"/>
              </a:rPr>
              <a:t>su kaynaklarını kullanırken </a:t>
            </a:r>
            <a:r>
              <a:rPr lang="tr-TR" dirty="0">
                <a:latin typeface="Comic Sans MS" pitchFamily="66" charset="0"/>
              </a:rPr>
              <a:t>nelere </a:t>
            </a:r>
            <a:r>
              <a:rPr lang="tr-TR" dirty="0" err="1">
                <a:latin typeface="Comic Sans MS" pitchFamily="66" charset="0"/>
              </a:rPr>
              <a:t>dİkkat</a:t>
            </a:r>
            <a:r>
              <a:rPr lang="tr-TR" dirty="0">
                <a:latin typeface="Comic Sans MS" pitchFamily="66" charset="0"/>
              </a:rPr>
              <a:t> eder?</a:t>
            </a:r>
            <a:endParaRPr lang="tr-TR" dirty="0"/>
          </a:p>
        </p:txBody>
      </p:sp>
      <p:sp>
        <p:nvSpPr>
          <p:cNvPr id="3" name="İçerik Yer Tutucusu 2"/>
          <p:cNvSpPr>
            <a:spLocks noGrp="1"/>
          </p:cNvSpPr>
          <p:nvPr>
            <p:ph idx="1"/>
          </p:nvPr>
        </p:nvSpPr>
        <p:spPr/>
        <p:txBody>
          <a:bodyPr>
            <a:normAutofit/>
          </a:bodyPr>
          <a:lstStyle/>
          <a:p>
            <a:pPr>
              <a:buFont typeface="Arial" charset="0"/>
              <a:buChar char="•"/>
            </a:pPr>
            <a:r>
              <a:rPr lang="tr-TR" sz="2400" b="0" dirty="0" smtClean="0">
                <a:latin typeface="Comic Sans MS" pitchFamily="66" charset="0"/>
              </a:rPr>
              <a:t>Açık kalan muslukları kapatır.</a:t>
            </a:r>
          </a:p>
          <a:p>
            <a:pPr>
              <a:buFont typeface="Arial" charset="0"/>
              <a:buChar char="•"/>
            </a:pPr>
            <a:r>
              <a:rPr lang="tr-TR" sz="2400" b="0" dirty="0" smtClean="0">
                <a:latin typeface="Comic Sans MS" pitchFamily="66" charset="0"/>
              </a:rPr>
              <a:t>Bozuk olan muslukları değiştirir.</a:t>
            </a:r>
          </a:p>
          <a:p>
            <a:pPr>
              <a:buFont typeface="Arial" charset="0"/>
              <a:buChar char="•"/>
            </a:pPr>
            <a:r>
              <a:rPr lang="tr-TR" sz="2400" b="0" dirty="0" smtClean="0">
                <a:latin typeface="Comic Sans MS" pitchFamily="66" charset="0"/>
              </a:rPr>
              <a:t>Yeterince dolmadan makineleri çalıştırmaz.</a:t>
            </a:r>
          </a:p>
          <a:p>
            <a:pPr>
              <a:buFont typeface="Arial" charset="0"/>
              <a:buChar char="•"/>
            </a:pPr>
            <a:r>
              <a:rPr lang="tr-TR" sz="2400" b="0" dirty="0" smtClean="0">
                <a:latin typeface="Comic Sans MS" pitchFamily="66" charset="0"/>
              </a:rPr>
              <a:t>Fazla ve gereksiz yere su harcamaz.</a:t>
            </a:r>
          </a:p>
          <a:p>
            <a:pPr>
              <a:buFont typeface="Arial" charset="0"/>
              <a:buChar char="•"/>
            </a:pPr>
            <a:r>
              <a:rPr lang="tr-TR" sz="2400" b="0" dirty="0" smtClean="0">
                <a:latin typeface="Comic Sans MS" pitchFamily="66" charset="0"/>
              </a:rPr>
              <a:t>Bulaşıkları elde değil makine yıkar. </a:t>
            </a:r>
            <a:endParaRPr lang="tr-TR" sz="2400" dirty="0">
              <a:latin typeface="Comic Sans MS" pitchFamily="66" charset="0"/>
            </a:endParaRPr>
          </a:p>
        </p:txBody>
      </p:sp>
      <p:pic>
        <p:nvPicPr>
          <p:cNvPr id="8194" name="Picture 2" descr="C:\Users\MESUT\Desktop\SUNUM RESİMLERİ\images (3).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71600" y="3933056"/>
            <a:ext cx="2552700" cy="1790700"/>
          </a:xfrm>
          <a:prstGeom prst="rect">
            <a:avLst/>
          </a:prstGeom>
          <a:noFill/>
          <a:extLst>
            <a:ext uri="{909E8E84-426E-40DD-AFC4-6F175D3DCCD1}">
              <a14:hiddenFill xmlns:a14="http://schemas.microsoft.com/office/drawing/2010/main" xmlns="">
                <a:solidFill>
                  <a:srgbClr val="FFFFFF"/>
                </a:solidFill>
              </a14:hiddenFill>
            </a:ext>
          </a:extLst>
        </p:spPr>
      </p:pic>
      <p:pic>
        <p:nvPicPr>
          <p:cNvPr id="8195" name="Picture 3" descr="C:\Users\MESUT\Desktop\SUNUM RESİMLERİ\images (1).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436096" y="3906412"/>
            <a:ext cx="2743200" cy="166687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424604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t>BunlARI</a:t>
            </a:r>
            <a:r>
              <a:rPr lang="tr-TR" dirty="0" smtClean="0"/>
              <a:t> BİLİYOR MUSUN?</a:t>
            </a:r>
            <a:endParaRPr lang="tr-TR" dirty="0"/>
          </a:p>
        </p:txBody>
      </p:sp>
      <p:sp>
        <p:nvSpPr>
          <p:cNvPr id="3" name="İçerik Yer Tutucusu 2"/>
          <p:cNvSpPr>
            <a:spLocks noGrp="1"/>
          </p:cNvSpPr>
          <p:nvPr>
            <p:ph idx="1"/>
          </p:nvPr>
        </p:nvSpPr>
        <p:spPr/>
        <p:txBody>
          <a:bodyPr>
            <a:normAutofit/>
          </a:bodyPr>
          <a:lstStyle/>
          <a:p>
            <a:r>
              <a:rPr lang="tr-TR" sz="2400" b="0" dirty="0" smtClean="0">
                <a:latin typeface="Comic Sans MS" pitchFamily="66" charset="0"/>
              </a:rPr>
              <a:t>Dünya’mızın ¾ ü su ile kapladır ama bu suların sadece ¼ i tatlı sudur. Tatlı suların çoğu da buzullarda, atmosferde, toprakta ve yer altındadır. </a:t>
            </a:r>
            <a:endParaRPr lang="tr-TR" sz="2400" b="0" dirty="0">
              <a:latin typeface="Comic Sans MS" pitchFamily="66" charset="0"/>
            </a:endParaRPr>
          </a:p>
          <a:p>
            <a:r>
              <a:rPr lang="tr-TR" sz="2400" b="0" dirty="0" smtClean="0">
                <a:latin typeface="Comic Sans MS" pitchFamily="66" charset="0"/>
              </a:rPr>
              <a:t>İnsan vücudunun yüzde atmışı sudur. </a:t>
            </a:r>
          </a:p>
          <a:p>
            <a:endParaRPr lang="tr-TR" sz="2400" b="0" dirty="0" smtClean="0">
              <a:latin typeface="Comic Sans MS" pitchFamily="66" charset="0"/>
            </a:endParaRPr>
          </a:p>
        </p:txBody>
      </p:sp>
      <p:pic>
        <p:nvPicPr>
          <p:cNvPr id="1026" name="Picture 2" descr="C:\Users\MESUT\Desktop\SUNUM RESİMLERİ\dikkat.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347864" y="3645024"/>
            <a:ext cx="2757186" cy="205129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956376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latin typeface="Comic Sans MS" pitchFamily="66" charset="0"/>
              </a:rPr>
              <a:t>bİlİnçlİ</a:t>
            </a:r>
            <a:r>
              <a:rPr lang="tr-TR" dirty="0">
                <a:latin typeface="Comic Sans MS" pitchFamily="66" charset="0"/>
              </a:rPr>
              <a:t> </a:t>
            </a:r>
            <a:r>
              <a:rPr lang="tr-TR" dirty="0" err="1">
                <a:latin typeface="Comic Sans MS" pitchFamily="66" charset="0"/>
              </a:rPr>
              <a:t>tüketİcİ</a:t>
            </a:r>
            <a:r>
              <a:rPr lang="tr-TR" dirty="0">
                <a:latin typeface="Comic Sans MS" pitchFamily="66" charset="0"/>
              </a:rPr>
              <a:t> </a:t>
            </a:r>
            <a:r>
              <a:rPr lang="tr-TR" dirty="0" err="1" smtClean="0">
                <a:latin typeface="Comic Sans MS" pitchFamily="66" charset="0"/>
              </a:rPr>
              <a:t>elektirik</a:t>
            </a:r>
            <a:r>
              <a:rPr lang="tr-TR" dirty="0" smtClean="0">
                <a:latin typeface="Comic Sans MS" pitchFamily="66" charset="0"/>
              </a:rPr>
              <a:t> kullanırken nelere </a:t>
            </a:r>
            <a:r>
              <a:rPr lang="tr-TR" dirty="0" err="1">
                <a:latin typeface="Comic Sans MS" pitchFamily="66" charset="0"/>
              </a:rPr>
              <a:t>dİkkat</a:t>
            </a:r>
            <a:r>
              <a:rPr lang="tr-TR" dirty="0">
                <a:latin typeface="Comic Sans MS" pitchFamily="66" charset="0"/>
              </a:rPr>
              <a:t> eder?</a:t>
            </a:r>
            <a:endParaRPr lang="tr-TR" dirty="0"/>
          </a:p>
        </p:txBody>
      </p:sp>
      <p:sp>
        <p:nvSpPr>
          <p:cNvPr id="3" name="İçerik Yer Tutucusu 2"/>
          <p:cNvSpPr>
            <a:spLocks noGrp="1"/>
          </p:cNvSpPr>
          <p:nvPr>
            <p:ph idx="1"/>
          </p:nvPr>
        </p:nvSpPr>
        <p:spPr/>
        <p:txBody>
          <a:bodyPr>
            <a:normAutofit/>
          </a:bodyPr>
          <a:lstStyle/>
          <a:p>
            <a:pPr>
              <a:buFont typeface="Arial" charset="0"/>
              <a:buChar char="•"/>
            </a:pPr>
            <a:r>
              <a:rPr lang="tr-TR" sz="2400" b="0" dirty="0" smtClean="0">
                <a:latin typeface="Comic Sans MS" pitchFamily="66" charset="0"/>
              </a:rPr>
              <a:t>Açık kalan lambaları kapatır.</a:t>
            </a:r>
          </a:p>
          <a:p>
            <a:pPr>
              <a:buFont typeface="Arial" charset="0"/>
              <a:buChar char="•"/>
            </a:pPr>
            <a:r>
              <a:rPr lang="tr-TR" sz="2400" b="0" dirty="0" smtClean="0">
                <a:latin typeface="Comic Sans MS" pitchFamily="66" charset="0"/>
              </a:rPr>
              <a:t>Ampul alırken tasarruflu olanı tercih eder.</a:t>
            </a:r>
          </a:p>
          <a:p>
            <a:pPr>
              <a:buFont typeface="Arial" charset="0"/>
              <a:buChar char="•"/>
            </a:pPr>
            <a:r>
              <a:rPr lang="tr-TR" sz="2400" b="0" dirty="0" smtClean="0">
                <a:latin typeface="Comic Sans MS" pitchFamily="66" charset="0"/>
              </a:rPr>
              <a:t>Kullanılmayan aletlerin prizlerini çeker.</a:t>
            </a:r>
          </a:p>
          <a:p>
            <a:pPr>
              <a:buFont typeface="Arial" charset="0"/>
              <a:buChar char="•"/>
            </a:pPr>
            <a:r>
              <a:rPr lang="tr-TR" sz="2400" b="0" dirty="0" smtClean="0">
                <a:latin typeface="Comic Sans MS" pitchFamily="66" charset="0"/>
              </a:rPr>
              <a:t>Az enerji tüketen ev aletlerini ve makinaları tercih eder.</a:t>
            </a:r>
          </a:p>
          <a:p>
            <a:pPr>
              <a:buFont typeface="Arial" charset="0"/>
              <a:buChar char="•"/>
            </a:pPr>
            <a:r>
              <a:rPr lang="tr-TR" sz="2400" b="0" dirty="0" smtClean="0">
                <a:latin typeface="Comic Sans MS" pitchFamily="66" charset="0"/>
              </a:rPr>
              <a:t>Buzdolabının kapağını açık bırakmaz.</a:t>
            </a:r>
          </a:p>
          <a:p>
            <a:pPr>
              <a:buFont typeface="Arial" charset="0"/>
              <a:buChar char="•"/>
            </a:pPr>
            <a:r>
              <a:rPr lang="tr-TR" sz="2400" b="0" dirty="0" smtClean="0">
                <a:latin typeface="Comic Sans MS" pitchFamily="66" charset="0"/>
              </a:rPr>
              <a:t>Tam dolmadan makine çalıştırmaz.</a:t>
            </a:r>
          </a:p>
          <a:p>
            <a:pPr>
              <a:buFont typeface="Arial" charset="0"/>
              <a:buChar char="•"/>
            </a:pPr>
            <a:endParaRPr lang="tr-TR" sz="2400" dirty="0">
              <a:latin typeface="Comic Sans MS" pitchFamily="66" charset="0"/>
            </a:endParaRPr>
          </a:p>
        </p:txBody>
      </p:sp>
      <p:pic>
        <p:nvPicPr>
          <p:cNvPr id="4099" name="Picture 3" descr="C:\Users\MESUT\Desktop\SUNUM RESİMLERİ\enerjitasarrufuhaftasi.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11760" y="4228793"/>
            <a:ext cx="3586552" cy="252028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997354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çılar">
  <a:themeElements>
    <a:clrScheme name="Açılar">
      <a:dk1>
        <a:srgbClr val="000000"/>
      </a:dk1>
      <a:lt1>
        <a:srgbClr val="FFFFFF"/>
      </a:lt1>
      <a:dk2>
        <a:srgbClr val="434342"/>
      </a:dk2>
      <a:lt2>
        <a:srgbClr val="CDD7D9"/>
      </a:lt2>
      <a:accent1>
        <a:srgbClr val="797B7E"/>
      </a:accent1>
      <a:accent2>
        <a:srgbClr val="F96A1B"/>
      </a:accent2>
      <a:accent3>
        <a:srgbClr val="08A1D9"/>
      </a:accent3>
      <a:accent4>
        <a:srgbClr val="7C984A"/>
      </a:accent4>
      <a:accent5>
        <a:srgbClr val="C2AD8D"/>
      </a:accent5>
      <a:accent6>
        <a:srgbClr val="506E94"/>
      </a:accent6>
      <a:hlink>
        <a:srgbClr val="5F5F5F"/>
      </a:hlink>
      <a:folHlink>
        <a:srgbClr val="969696"/>
      </a:folHlink>
    </a:clrScheme>
    <a:fontScheme name="Açılar">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102</TotalTime>
  <Words>614</Words>
  <PresentationFormat>Ekran Gösterisi (4:3)</PresentationFormat>
  <Paragraphs>78</Paragraphs>
  <Slides>16</Slides>
  <Notes>0</Notes>
  <HiddenSlides>0</HiddenSlides>
  <MMClips>0</MMClips>
  <ScaleCrop>false</ScaleCrop>
  <HeadingPairs>
    <vt:vector size="4" baseType="variant">
      <vt:variant>
        <vt:lpstr>Tema</vt:lpstr>
      </vt:variant>
      <vt:variant>
        <vt:i4>1</vt:i4>
      </vt:variant>
      <vt:variant>
        <vt:lpstr>Slayt Başlıkları</vt:lpstr>
      </vt:variant>
      <vt:variant>
        <vt:i4>16</vt:i4>
      </vt:variant>
    </vt:vector>
  </HeadingPairs>
  <TitlesOfParts>
    <vt:vector size="17" baseType="lpstr">
      <vt:lpstr>Açılar</vt:lpstr>
      <vt:lpstr>4. Sınıf fen bilimleri bilinçli tüketici</vt:lpstr>
      <vt:lpstr>Slayt 2</vt:lpstr>
      <vt:lpstr>Slayt 3</vt:lpstr>
      <vt:lpstr>Slayt 4</vt:lpstr>
      <vt:lpstr>bİlİnçlİ tüketİcİ kaynakları kullanırken nelere dİkkat eder?</vt:lpstr>
      <vt:lpstr>bİlİnçlİ tüketİcİ parasını harcarken nelere dİkkat eder?</vt:lpstr>
      <vt:lpstr>bİlİnçlİ tüketİcİ su kaynaklarını kullanırken nelere dİkkat eder?</vt:lpstr>
      <vt:lpstr>BunlARI BİLİYOR MUSUN?</vt:lpstr>
      <vt:lpstr>bİlİnçlİ tüketİcİ elektirik kullanırken nelere dİkkat eder?</vt:lpstr>
      <vt:lpstr>Bunları bİlİyor MUSUNUZ?</vt:lpstr>
      <vt:lpstr>bİlİnçlİ tüketİcİ besin tüketİrken nelere dİkkat eder?</vt:lpstr>
      <vt:lpstr>Bunları bİlİyor musunuz?</vt:lpstr>
      <vt:lpstr>bİlİnçlİ tüketİcİ başka hangi konularda dikkatli davranır?</vt:lpstr>
      <vt:lpstr>BİlİnçLİ tüketİCİ Mİyİm?</vt:lpstr>
      <vt:lpstr>Slayt 15</vt:lpstr>
      <vt:lpstr>sonuçlar</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2020-05-10T19:42:37Z</dcterms:created>
  <dcterms:modified xsi:type="dcterms:W3CDTF">2020-05-12T05:55:03Z</dcterms:modified>
  <cp:category>https://www.sorubak.com</cp:category>
</cp:coreProperties>
</file>