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3" r:id="rId7"/>
    <p:sldId id="269" r:id="rId8"/>
    <p:sldId id="270" r:id="rId9"/>
    <p:sldId id="264" r:id="rId10"/>
    <p:sldId id="265" r:id="rId11"/>
    <p:sldId id="267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6910B-E435-42E0-8458-449E2AE81BE9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46FD5-F87A-42D5-AC1D-FF6DE712023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46FD5-F87A-42D5-AC1D-FF6DE712023A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3057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320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32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449598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57033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80955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8985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8198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7834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7181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7692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1591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5122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29082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95421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548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362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D78AE-8165-444B-86AB-B4E16009620D}" type="datetimeFigureOut">
              <a:rPr lang="tr-TR" smtClean="0"/>
              <a:pPr/>
              <a:t>22/09/2020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CE7B9-4052-4AB0-B0DC-FCA4EAD51B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325229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656316E-ED24-4FA3-84FD-129BD4581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Beden Eğitimi ve Spor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32C55827-6B15-455B-BD6D-E072FA9853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Osman ÇAMURLU</a:t>
            </a:r>
          </a:p>
          <a:p>
            <a:r>
              <a:rPr lang="tr-TR" dirty="0" smtClean="0"/>
              <a:t>Beden Eğitimi Öğretmeni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32137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pPr marL="228600" lvl="0" indent="-228600">
              <a:spcBef>
                <a:spcPts val="1000"/>
              </a:spcBef>
            </a:pPr>
            <a:r>
              <a:rPr lang="tr-TR" sz="2400" dirty="0">
                <a:solidFill>
                  <a:prstClr val="white"/>
                </a:solidFill>
                <a:ea typeface="+mn-ea"/>
                <a:cs typeface="+mn-cs"/>
              </a:rPr>
              <a:t>Psikolojik Faydaları</a:t>
            </a:r>
            <a:br>
              <a:rPr lang="tr-TR" sz="2400" dirty="0">
                <a:solidFill>
                  <a:prstClr val="white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>
            <a:normAutofit/>
          </a:bodyPr>
          <a:lstStyle/>
          <a:p>
            <a:r>
              <a:rPr lang="tr-TR" dirty="0" smtClean="0"/>
              <a:t>Kişinin kendine olan güvenini artırır</a:t>
            </a:r>
          </a:p>
          <a:p>
            <a:r>
              <a:rPr lang="tr-TR" dirty="0" err="1" smtClean="0"/>
              <a:t>Sesüel</a:t>
            </a:r>
            <a:r>
              <a:rPr lang="tr-TR" dirty="0" smtClean="0"/>
              <a:t> dürtüleri fiziki harcamalara çevirir</a:t>
            </a:r>
          </a:p>
          <a:p>
            <a:r>
              <a:rPr lang="tr-TR" dirty="0" smtClean="0"/>
              <a:t>Mücadele gücünü artırır</a:t>
            </a:r>
          </a:p>
          <a:p>
            <a:r>
              <a:rPr lang="tr-TR" dirty="0" smtClean="0"/>
              <a:t>Stresten uzaklaşmaya yardımcı olur</a:t>
            </a:r>
          </a:p>
          <a:p>
            <a:r>
              <a:rPr lang="tr-TR" dirty="0" smtClean="0"/>
              <a:t>Olaylar karşısında hızlı karar verme yeteneğini artırır</a:t>
            </a:r>
          </a:p>
          <a:p>
            <a:r>
              <a:rPr lang="tr-TR" dirty="0" smtClean="0"/>
              <a:t>Yenme yenilme duygularında olumlu gelişimlere yardımcı olur</a:t>
            </a:r>
          </a:p>
          <a:p>
            <a:endParaRPr lang="tr-TR" sz="1600" dirty="0"/>
          </a:p>
        </p:txBody>
      </p:sp>
    </p:spTree>
    <p:extLst>
      <p:ext uri="{BB962C8B-B14F-4D97-AF65-F5344CB8AC3E}">
        <p14:creationId xmlns="" xmlns:p14="http://schemas.microsoft.com/office/powerpoint/2010/main" val="837319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r>
              <a:rPr lang="tr-TR" dirty="0" smtClean="0"/>
              <a:t>Ekonomik Faydaları</a:t>
            </a: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>
            <a:normAutofit/>
          </a:bodyPr>
          <a:lstStyle/>
          <a:p>
            <a:r>
              <a:rPr lang="tr-TR" dirty="0" smtClean="0"/>
              <a:t>İnsanların daha verimli çalışmalarına yardımcı olur</a:t>
            </a:r>
          </a:p>
          <a:p>
            <a:endParaRPr lang="tr-TR" dirty="0"/>
          </a:p>
          <a:p>
            <a:r>
              <a:rPr lang="tr-TR" dirty="0" smtClean="0"/>
              <a:t>İç ve dış turizme katkı sağlar</a:t>
            </a:r>
          </a:p>
          <a:p>
            <a:endParaRPr lang="tr-TR" dirty="0"/>
          </a:p>
          <a:p>
            <a:r>
              <a:rPr lang="tr-TR" dirty="0" smtClean="0"/>
              <a:t>Yeni sektörler ve istihdam olanakları sağlar</a:t>
            </a:r>
          </a:p>
          <a:p>
            <a:endParaRPr lang="tr-TR" dirty="0"/>
          </a:p>
          <a:p>
            <a:r>
              <a:rPr lang="tr-TR" dirty="0" smtClean="0"/>
              <a:t>Reklam alanlarını genişletir</a:t>
            </a:r>
          </a:p>
        </p:txBody>
      </p:sp>
    </p:spTree>
    <p:extLst>
      <p:ext uri="{BB962C8B-B14F-4D97-AF65-F5344CB8AC3E}">
        <p14:creationId xmlns="" xmlns:p14="http://schemas.microsoft.com/office/powerpoint/2010/main" val="4206625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526F7AB-1392-491D-A9BC-86E437800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TEŞEKKÜRLER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1CD3C62-AD47-4D9A-9C0C-51BA0DFF4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dirty="0" smtClean="0"/>
              <a:t>Osman ÇAMURLU</a:t>
            </a:r>
            <a:endParaRPr lang="tr-TR" sz="4000" dirty="0"/>
          </a:p>
          <a:p>
            <a:pPr marL="0" indent="0" algn="ctr">
              <a:buNone/>
            </a:pPr>
            <a:r>
              <a:rPr lang="tr-TR" sz="4000" dirty="0"/>
              <a:t>Beden Eğitimi Öğretmeni</a:t>
            </a:r>
          </a:p>
          <a:p>
            <a:endParaRPr lang="tr-TR" sz="4000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2A3EA16D-7F45-4EF0-9CA7-5D6A178BC0C3}"/>
              </a:ext>
            </a:extLst>
          </p:cNvPr>
          <p:cNvSpPr txBox="1"/>
          <p:nvPr/>
        </p:nvSpPr>
        <p:spPr>
          <a:xfrm>
            <a:off x="5890627" y="5792565"/>
            <a:ext cx="184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tr-TR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637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1">
            <a:extLst>
              <a:ext uri="{FF2B5EF4-FFF2-40B4-BE49-F238E27FC236}">
                <a16:creationId xmlns:a16="http://schemas.microsoft.com/office/drawing/2014/main" xmlns="" id="{5B988D63-FA8B-436C-902E-E5005BC049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2FD177FB-983E-4035-8B7A-655342A7E1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13">
              <a:extLst>
                <a:ext uri="{FF2B5EF4-FFF2-40B4-BE49-F238E27FC236}">
                  <a16:creationId xmlns:a16="http://schemas.microsoft.com/office/drawing/2014/main" xmlns="" id="{9596D9C3-C0FC-4500-A696-55B9F77BB7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2" cstate="print">
              <a:alphaModFix amt="1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6" name="Rectangle 15">
            <a:extLst>
              <a:ext uri="{FF2B5EF4-FFF2-40B4-BE49-F238E27FC236}">
                <a16:creationId xmlns:a16="http://schemas.microsoft.com/office/drawing/2014/main" xmlns="" id="{C493E730-2044-49B5-A022-B8D6F35934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2" y="609600"/>
            <a:ext cx="796704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Unvan 1">
            <a:extLst>
              <a:ext uri="{FF2B5EF4-FFF2-40B4-BE49-F238E27FC236}">
                <a16:creationId xmlns:a16="http://schemas.microsoft.com/office/drawing/2014/main" xmlns="" id="{1D377275-0AC9-4BA5-A554-2928AA628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7087552" cy="1080938"/>
          </a:xfrm>
        </p:spPr>
        <p:txBody>
          <a:bodyPr>
            <a:normAutofit/>
          </a:bodyPr>
          <a:lstStyle/>
          <a:p>
            <a:r>
              <a:rPr lang="tr-TR" dirty="0" smtClean="0"/>
              <a:t>Beden Eğitimi Nedir?</a:t>
            </a:r>
            <a:endParaRPr lang="tr-TR" dirty="0"/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xmlns="" id="{78976801-4346-4636-BA62-265C81DFE7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7967048" cy="321164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Bireyin</a:t>
            </a:r>
            <a:r>
              <a:rPr lang="tr-TR" dirty="0"/>
              <a:t> beden sağlığını, ruh sağlığını, beden becerilerini geliştirmeye yönelik, gerektiğinde çevresel koşullara ve katılımcıların özelliklerine göre değiştirilebilen esnek </a:t>
            </a:r>
            <a:r>
              <a:rPr lang="tr-TR" dirty="0" smtClean="0"/>
              <a:t>kurallara dayalı, </a:t>
            </a:r>
            <a:r>
              <a:rPr lang="tr-TR" u="sng" dirty="0" smtClean="0"/>
              <a:t>rekabet </a:t>
            </a:r>
            <a:r>
              <a:rPr lang="tr-TR" i="1" u="sng" dirty="0" smtClean="0"/>
              <a:t>olmaksızın</a:t>
            </a:r>
            <a:r>
              <a:rPr lang="tr-TR" dirty="0" smtClean="0"/>
              <a:t> yapılan faaliyetlere beden eğitimi denir.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1590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1547C99-DB08-4545-932F-62D09E072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Spor nedir?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Kişilerin belirli düzenlemeler içerisinde fiziksel, zihinsel, ruhsal ve sosyal davranışlarını geliştirmek için belirli kurallar içiresinde yapılan faaliyetlere spor denir.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4692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r>
              <a:rPr lang="tr-TR" smtClean="0"/>
              <a:t> </a:t>
            </a: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732646"/>
              </p:ext>
            </p:extLst>
          </p:nvPr>
        </p:nvGraphicFramePr>
        <p:xfrm>
          <a:off x="1567540" y="2470072"/>
          <a:ext cx="8467108" cy="3689985"/>
        </p:xfrm>
        <a:graphic>
          <a:graphicData uri="http://schemas.openxmlformats.org/drawingml/2006/table">
            <a:tbl>
              <a:tblPr/>
              <a:tblGrid>
                <a:gridCol w="4233554"/>
                <a:gridCol w="4233554"/>
              </a:tblGrid>
              <a:tr h="2425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Beden Eğitimi ve Sporun Karşılaştırması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Beden Eğitimi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r-TR" sz="1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Farklı Yönleri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Meslektir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Meslek </a:t>
                      </a:r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değildir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Yarışmadır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Yarışma </a:t>
                      </a:r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değildir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Üretime katkı sağlamasılar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Üretim </a:t>
                      </a:r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ilk amaç değildir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Gösteri </a:t>
                      </a:r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amaçlıdır </a:t>
                      </a:r>
                      <a:r>
                        <a:rPr lang="tr-T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tr-T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Gösteri </a:t>
                      </a:r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amaçlı değildir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r-TR" sz="1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Ortak Yönleri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Politika aracıdır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Boş zaman faaliyetidir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Bilim ve tekniktir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Zevk ve estetiktir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34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Kişiler arası ilişkiyi artırır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22042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r>
              <a:rPr lang="tr-TR" dirty="0" smtClean="0"/>
              <a:t>Beden Eğitimi ve Sporla İlgili Bazı Tanımlar</a:t>
            </a: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253932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dirty="0" smtClean="0">
                <a:solidFill>
                  <a:schemeClr val="bg1"/>
                </a:solidFill>
              </a:rPr>
              <a:t>Yarışma</a:t>
            </a:r>
            <a:r>
              <a:rPr lang="tr-TR" dirty="0"/>
              <a:t>;</a:t>
            </a:r>
            <a:r>
              <a:rPr lang="tr-TR" dirty="0" smtClean="0"/>
              <a:t> Belirli kurallarla ferden yapılan zaman, ağırlık, mesafe veya teknik beceri gibi ölçülerle kazanmaya yönelik faaliyetlerdir.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Müsabaka</a:t>
            </a:r>
            <a:r>
              <a:rPr lang="tr-TR" dirty="0" smtClean="0"/>
              <a:t>; Belirli kurallarla birden fazla kişinin yine birden fazla kişiye karşı belirli kurallarla yaptığı sportif faaliyettir.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Amatör</a:t>
            </a:r>
            <a:r>
              <a:rPr lang="tr-TR" dirty="0" smtClean="0"/>
              <a:t>; Beden eğitimi faaliyetlerini maddi veya benzeri menfaat beklemeden yapan kişilere amatör sporcu denir.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Kondisyon</a:t>
            </a:r>
            <a:r>
              <a:rPr lang="tr-TR" dirty="0" smtClean="0"/>
              <a:t>; Sporcuların yaptığı spor dalı gereği yüksek performans düzeyinde maruz kaldığı baskılara dengeli ve devamlı uyum gösterebilme </a:t>
            </a:r>
            <a:r>
              <a:rPr lang="tr-TR" dirty="0" err="1" smtClean="0"/>
              <a:t>oylayına</a:t>
            </a:r>
            <a:r>
              <a:rPr lang="tr-TR" dirty="0" smtClean="0"/>
              <a:t> kondisyon denir.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Doping</a:t>
            </a:r>
            <a:r>
              <a:rPr lang="tr-TR" dirty="0" smtClean="0"/>
              <a:t>;  Kişilerin kendi performans üzerinde verim elde etmek için dışarıdan aldığı ve yasaklanmış maddelere doping denir.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61765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r>
              <a:rPr lang="tr-TR" dirty="0">
                <a:solidFill>
                  <a:prstClr val="white"/>
                </a:solidFill>
              </a:rPr>
              <a:t>Beden Eğitimi ve Sporla İlgili Bazı Tanımlar</a:t>
            </a: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/>
          <a:lstStyle/>
          <a:p>
            <a:pPr algn="just"/>
            <a:r>
              <a:rPr lang="tr-TR" dirty="0" err="1" smtClean="0"/>
              <a:t>Aeromik</a:t>
            </a:r>
            <a:r>
              <a:rPr lang="tr-TR" dirty="0" smtClean="0"/>
              <a:t> Çalışma; Sportif faaliyet sırasında vücudun ihtiyaç duyduğu oksijenin dışarıdan karşılanabilmesi olayına aerobik çalışma denir.</a:t>
            </a:r>
          </a:p>
          <a:p>
            <a:pPr algn="just"/>
            <a:r>
              <a:rPr lang="tr-TR" dirty="0" smtClean="0"/>
              <a:t>Anaerobik Çalışma;</a:t>
            </a:r>
            <a:r>
              <a:rPr lang="tr-TR" dirty="0"/>
              <a:t> Sportif faaliyet </a:t>
            </a:r>
            <a:r>
              <a:rPr lang="tr-TR" dirty="0" smtClean="0"/>
              <a:t>sırasında vücudun ihtiyaç duyduğu oksijenin </a:t>
            </a:r>
            <a:r>
              <a:rPr lang="tr-TR" dirty="0" err="1" smtClean="0"/>
              <a:t>vucut</a:t>
            </a:r>
            <a:r>
              <a:rPr lang="tr-TR" dirty="0" smtClean="0"/>
              <a:t> içinden karşılanması olayına anaerobik çalışma </a:t>
            </a:r>
            <a:r>
              <a:rPr lang="tr-TR" dirty="0" err="1" smtClean="0"/>
              <a:t>denie</a:t>
            </a:r>
            <a:r>
              <a:rPr lang="tr-TR" dirty="0" smtClean="0"/>
              <a:t>.</a:t>
            </a:r>
          </a:p>
          <a:p>
            <a:pPr algn="just"/>
            <a:r>
              <a:rPr lang="tr-TR" dirty="0" smtClean="0"/>
              <a:t>Oksijen Borçlanması;</a:t>
            </a:r>
            <a:r>
              <a:rPr lang="tr-TR" dirty="0">
                <a:solidFill>
                  <a:srgbClr val="222222"/>
                </a:solidFill>
                <a:latin typeface="arial"/>
              </a:rPr>
              <a:t> </a:t>
            </a:r>
            <a:r>
              <a:rPr lang="tr-TR" dirty="0" smtClean="0">
                <a:latin typeface="arial"/>
              </a:rPr>
              <a:t>Egzersizden </a:t>
            </a:r>
            <a:r>
              <a:rPr lang="tr-TR" dirty="0">
                <a:latin typeface="arial"/>
              </a:rPr>
              <a:t>sonra bütün </a:t>
            </a:r>
            <a:r>
              <a:rPr lang="tr-TR" dirty="0" err="1">
                <a:latin typeface="arial"/>
              </a:rPr>
              <a:t>metabolik</a:t>
            </a:r>
            <a:r>
              <a:rPr lang="tr-TR" dirty="0">
                <a:latin typeface="arial"/>
              </a:rPr>
              <a:t> sistemleri tamamen normale döndürmek için, fazladan alınması gereken </a:t>
            </a:r>
            <a:r>
              <a:rPr lang="tr-TR" b="1" dirty="0">
                <a:latin typeface="arial"/>
              </a:rPr>
              <a:t>oksijen</a:t>
            </a:r>
            <a:r>
              <a:rPr lang="tr-TR" dirty="0">
                <a:latin typeface="arial"/>
              </a:rPr>
              <a:t> miktarı olarak tanımlanır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22288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r>
              <a:rPr lang="tr-TR" dirty="0" smtClean="0"/>
              <a:t>Beden Eğitimi ve Sporun Faydaları </a:t>
            </a: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/>
          <a:lstStyle/>
          <a:p>
            <a:pPr algn="just"/>
            <a:r>
              <a:rPr lang="tr-TR" dirty="0" smtClean="0"/>
              <a:t>1-Fizyolojik ve Biyolojik Faydaları</a:t>
            </a:r>
          </a:p>
          <a:p>
            <a:pPr algn="just"/>
            <a:endParaRPr lang="tr-TR" dirty="0" smtClean="0"/>
          </a:p>
          <a:p>
            <a:pPr algn="just"/>
            <a:r>
              <a:rPr lang="tr-TR" dirty="0" smtClean="0"/>
              <a:t>2-Sosyolojik Faydaları</a:t>
            </a:r>
          </a:p>
          <a:p>
            <a:pPr algn="just"/>
            <a:endParaRPr lang="tr-TR" dirty="0" smtClean="0"/>
          </a:p>
          <a:p>
            <a:pPr algn="just"/>
            <a:r>
              <a:rPr lang="tr-TR" dirty="0" smtClean="0"/>
              <a:t>3-Psikolojik Faydaları</a:t>
            </a:r>
          </a:p>
          <a:p>
            <a:pPr algn="just"/>
            <a:endParaRPr lang="tr-TR" dirty="0" smtClean="0"/>
          </a:p>
          <a:p>
            <a:pPr algn="just"/>
            <a:r>
              <a:rPr lang="tr-TR" dirty="0" smtClean="0"/>
              <a:t>4-Ekonomik Faydaları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2632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pPr marL="228600" lvl="0" indent="-228600">
              <a:spcBef>
                <a:spcPts val="1000"/>
              </a:spcBef>
            </a:pPr>
            <a:r>
              <a:rPr lang="tr-TR" sz="2400" dirty="0">
                <a:solidFill>
                  <a:prstClr val="white"/>
                </a:solidFill>
                <a:ea typeface="+mn-ea"/>
                <a:cs typeface="+mn-cs"/>
              </a:rPr>
              <a:t>1-Fizyolojik ve Biyolojik Faydaları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/>
          <a:lstStyle/>
          <a:p>
            <a:pPr algn="just"/>
            <a:r>
              <a:rPr lang="tr-TR" dirty="0" smtClean="0"/>
              <a:t>Enerjik bir organizma sağlar</a:t>
            </a:r>
          </a:p>
          <a:p>
            <a:pPr algn="just"/>
            <a:r>
              <a:rPr lang="tr-TR" dirty="0" smtClean="0"/>
              <a:t>Yorgunluklara karşı vücut direncini artırır</a:t>
            </a:r>
          </a:p>
          <a:p>
            <a:pPr algn="just"/>
            <a:r>
              <a:rPr lang="tr-TR" dirty="0" smtClean="0"/>
              <a:t>Vücut yağ </a:t>
            </a:r>
            <a:r>
              <a:rPr lang="tr-TR" dirty="0" err="1" smtClean="0"/>
              <a:t>ornanını</a:t>
            </a:r>
            <a:r>
              <a:rPr lang="tr-TR" dirty="0" smtClean="0"/>
              <a:t> dengede tutar</a:t>
            </a:r>
          </a:p>
          <a:p>
            <a:pPr algn="just"/>
            <a:r>
              <a:rPr lang="tr-TR" dirty="0" smtClean="0"/>
              <a:t>İç salgı bezlerinin düzenli çalışmasını sağlar</a:t>
            </a:r>
          </a:p>
          <a:p>
            <a:pPr algn="just"/>
            <a:r>
              <a:rPr lang="tr-TR" dirty="0" smtClean="0"/>
              <a:t>Fiziksel işlerde erken dinlenmeyi sağlar</a:t>
            </a:r>
          </a:p>
          <a:p>
            <a:pPr algn="just"/>
            <a:r>
              <a:rPr lang="tr-TR" dirty="0" smtClean="0"/>
              <a:t>Kalp kan pompalama oranını artırır</a:t>
            </a:r>
          </a:p>
          <a:p>
            <a:pPr algn="just"/>
            <a:r>
              <a:rPr lang="tr-TR" dirty="0" smtClean="0"/>
              <a:t>Vücut kılcal damarların sayısı artırır</a:t>
            </a:r>
          </a:p>
          <a:p>
            <a:pPr algn="just"/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774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C02F238-6ACF-42FB-A4D4-3AA53666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</p:spPr>
        <p:txBody>
          <a:bodyPr/>
          <a:lstStyle/>
          <a:p>
            <a:r>
              <a:rPr lang="tr-TR" dirty="0"/>
              <a:t>Sosyolojik Faydaları</a:t>
            </a:r>
            <a:br>
              <a:rPr lang="tr-TR" dirty="0"/>
            </a:b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7A862BA-A08B-4F89-A252-C3EDE0D7A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İnsanların kaynaşmasını sağlar</a:t>
            </a:r>
          </a:p>
          <a:p>
            <a:r>
              <a:rPr lang="tr-TR" dirty="0" smtClean="0"/>
              <a:t>Karşılıklı dayanışmayı artırır</a:t>
            </a:r>
          </a:p>
          <a:p>
            <a:r>
              <a:rPr lang="tr-TR" dirty="0" smtClean="0"/>
              <a:t>Kurallara uyma ve dürüst olma özelliğini artırır</a:t>
            </a:r>
          </a:p>
          <a:p>
            <a:r>
              <a:rPr lang="tr-TR" dirty="0" smtClean="0"/>
              <a:t>Boş zaman değerlendirilmesine yardımcı olur</a:t>
            </a:r>
          </a:p>
          <a:p>
            <a:r>
              <a:rPr lang="tr-TR" dirty="0" smtClean="0"/>
              <a:t>Sevgi ve hoşgörüyü artırır</a:t>
            </a:r>
          </a:p>
          <a:p>
            <a:r>
              <a:rPr lang="tr-TR" dirty="0" smtClean="0"/>
              <a:t>Kötü alışkanlıklardan uzak durmaya yardımcı olur</a:t>
            </a:r>
          </a:p>
          <a:p>
            <a:r>
              <a:rPr lang="tr-TR" dirty="0" smtClean="0"/>
              <a:t>Kişilerin toplum içinde statü kazanmasını sağlar</a:t>
            </a:r>
          </a:p>
          <a:p>
            <a:r>
              <a:rPr lang="tr-TR" dirty="0" smtClean="0"/>
              <a:t>Kötü alışkanlıklardan uzak </a:t>
            </a:r>
            <a:r>
              <a:rPr lang="tr-TR" dirty="0" err="1" smtClean="0"/>
              <a:t>tıtar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2779735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411</Words>
  <PresentationFormat>Özel</PresentationFormat>
  <Paragraphs>85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Berlin</vt:lpstr>
      <vt:lpstr>Beden Eğitimi ve Spor</vt:lpstr>
      <vt:lpstr>Beden Eğitimi Nedir?</vt:lpstr>
      <vt:lpstr>Spor nedir?</vt:lpstr>
      <vt:lpstr> </vt:lpstr>
      <vt:lpstr>Beden Eğitimi ve Sporla İlgili Bazı Tanımlar</vt:lpstr>
      <vt:lpstr>Beden Eğitimi ve Sporla İlgili Bazı Tanımlar</vt:lpstr>
      <vt:lpstr>Beden Eğitimi ve Sporun Faydaları </vt:lpstr>
      <vt:lpstr>1-Fizyolojik ve Biyolojik Faydaları</vt:lpstr>
      <vt:lpstr>Sosyolojik Faydaları </vt:lpstr>
      <vt:lpstr>Psikolojik Faydaları </vt:lpstr>
      <vt:lpstr>Ekonomik Faydaları</vt:lpstr>
      <vt:lpstr>TEŞEKKÜRLER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2019-11-10T19:00:28Z</dcterms:created>
  <dcterms:modified xsi:type="dcterms:W3CDTF">2020-09-22T07:52:38Z</dcterms:modified>
  <cp:category>https://www.sorubak.com</cp:category>
</cp:coreProperties>
</file>