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3"/>
  </p:notesMasterIdLst>
  <p:sldIdLst>
    <p:sldId id="261" r:id="rId2"/>
    <p:sldId id="271" r:id="rId3"/>
    <p:sldId id="262" r:id="rId4"/>
    <p:sldId id="263" r:id="rId5"/>
    <p:sldId id="264" r:id="rId6"/>
    <p:sldId id="265" r:id="rId7"/>
    <p:sldId id="268" r:id="rId8"/>
    <p:sldId id="266" r:id="rId9"/>
    <p:sldId id="267" r:id="rId10"/>
    <p:sldId id="269" r:id="rId11"/>
    <p:sldId id="270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11" autoAdjust="0"/>
    <p:restoredTop sz="85637" autoAdjust="0"/>
  </p:normalViewPr>
  <p:slideViewPr>
    <p:cSldViewPr snapToGrid="0">
      <p:cViewPr varScale="1">
        <p:scale>
          <a:sx n="57" d="100"/>
          <a:sy n="57" d="100"/>
        </p:scale>
        <p:origin x="-85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3B290-5117-467E-81F4-8B84B9C9677D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48C8C-E871-444B-92E2-99E7DCB7C77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38364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48C8C-E871-444B-92E2-99E7DCB7C77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2346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184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9311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578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75175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51553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20601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58152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8361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92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0596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95108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6263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12648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365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0499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456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24506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B4A13-D580-4F6E-850A-89D6D808D080}" type="datetimeFigureOut">
              <a:rPr lang="tr-TR" smtClean="0"/>
              <a:pPr/>
              <a:t>18.12.2019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45F93-3A80-4750-9B33-62314FF2A2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07082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1187865" y="2967335"/>
            <a:ext cx="971656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tr-TR" sz="54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Hazırlayan: İrem YÜCE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820" y="1751617"/>
            <a:ext cx="4536927" cy="2276297"/>
          </a:xfrm>
          <a:prstGeom prst="rect">
            <a:avLst/>
          </a:prstGeom>
        </p:spPr>
      </p:pic>
      <p:sp>
        <p:nvSpPr>
          <p:cNvPr id="14" name="Unvan 13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tr-TR" sz="8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KANADA</a:t>
            </a:r>
            <a:endParaRPr lang="tr-TR" sz="8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2993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972">
        <p:blinds dir="vert"/>
      </p:transition>
    </mc:Choice>
    <mc:Fallback>
      <p:transition spd="slow" advTm="97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13832" y="452927"/>
            <a:ext cx="4093435" cy="3392680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</p:spTree>
    <p:extLst>
      <p:ext uri="{BB962C8B-B14F-4D97-AF65-F5344CB8AC3E}">
        <p14:creationId xmlns="" xmlns:p14="http://schemas.microsoft.com/office/powerpoint/2010/main" val="937377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1707">
        <p:blinds dir="vert"/>
      </p:transition>
    </mc:Choice>
    <mc:Fallback>
      <p:transition spd="slow" advTm="170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49115" y="2773181"/>
            <a:ext cx="10283251" cy="2585323"/>
          </a:xfrm>
          <a:prstGeom prst="rect">
            <a:avLst/>
          </a:prstGeom>
          <a:noFill/>
          <a:effectLst>
            <a:glow rad="127000">
              <a:srgbClr val="00B0F0"/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tr-TR" sz="5400" b="1" dirty="0" smtClean="0">
                <a:ln/>
                <a:solidFill>
                  <a:srgbClr val="0070C0"/>
                </a:solidFill>
              </a:rPr>
              <a:t>Beni dinlediğiniz için teşekkür ederim.</a:t>
            </a:r>
          </a:p>
          <a:p>
            <a:pPr algn="ctr"/>
            <a:r>
              <a:rPr lang="tr-TR" sz="5400" b="1" cap="none" spc="0" dirty="0" smtClean="0">
                <a:ln/>
                <a:solidFill>
                  <a:srgbClr val="0070C0"/>
                </a:solidFill>
                <a:effectLst/>
              </a:rPr>
              <a:t>                             </a:t>
            </a:r>
            <a:endParaRPr lang="tr-TR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72" y="0"/>
            <a:ext cx="1905000" cy="19187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2540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4011">
        <p14:window dir="vert"/>
      </p:transition>
    </mc:Choice>
    <mc:Fallback>
      <p:transition spd="slow" advTm="401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1" y="0"/>
            <a:ext cx="4354018" cy="296164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231" y="239843"/>
            <a:ext cx="3629072" cy="2721804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169233" y="1933730"/>
            <a:ext cx="10538505" cy="495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tr-TR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tr-T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tr-TR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39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Kanada </a:t>
            </a:r>
            <a:endParaRPr lang="tr-TR" sz="39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DEVLETİN ADI: Kanada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BAŞŞEHRİ: </a:t>
            </a:r>
            <a:r>
              <a:rPr lang="tr-TR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Ottawa</a:t>
            </a: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NÜFUSU: 27.737.000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YÜZÖLÇÜMÜ: 9.976.139 km2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RESMİ DİLİ: İngilizce, Fransızca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DİNİ: Hıristiyanlık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 BİRİMİ: Kanada Doları</a:t>
            </a:r>
            <a:endParaRPr lang="tr-TR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2439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30111">
        <p:blinds dir="vert"/>
      </p:transition>
    </mc:Choice>
    <mc:Fallback>
      <p:transition spd="slow" advTm="30111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48810" y="1878199"/>
            <a:ext cx="9356663" cy="3912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Kuzey 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Amerika kıtasının hemen hemen yarısını kaplayan, yüzölçümü bakımından Rusya </a:t>
            </a:r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Federasyonundan 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sonra dünyanın ikinci büyük ülkesi. Doğusunda Atlas Okyanusu, </a:t>
            </a:r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batısında 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Pasifik Okyanusu, kuzeyinde Alaska ve Kuzey Buz Denizi, güneyinde ise ABD </a:t>
            </a:r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vardır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Atlas </a:t>
            </a:r>
            <a:r>
              <a:rPr lang="tr-TR" sz="29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Okyunusundan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Pasifik Okyanusuna uzunluğu 5000 km, Amerika-Kanada </a:t>
            </a:r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sınırından </a:t>
            </a:r>
            <a:r>
              <a:rPr lang="tr-TR" sz="29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kuzeye kadar olan uzunluğu ise 4480 kilometredir.</a:t>
            </a:r>
            <a:endParaRPr lang="tr-TR" sz="29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141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23345">
        <p:blinds dir="vert"/>
      </p:transition>
    </mc:Choice>
    <mc:Fallback>
      <p:transition spd="slow" advTm="23345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02407" y="863126"/>
            <a:ext cx="9152546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Kanada’nın Fiziki Özellikleri </a:t>
            </a:r>
          </a:p>
          <a:p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Dünya’nın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uzun kıyısına sahip olan </a:t>
            </a:r>
            <a:r>
              <a:rPr lang="tr-TR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Kanada:aynı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zamanda 9.970.610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km2’lik yüzölçümü ile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Rusya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Federasyonu’ndan sonra dünyanın en büyük ikinci kara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parçasına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sahiptir.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Dünya topraklarının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%7’si ve taze su kaynaklarının ise %9’u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Kanada’ya aittir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tr-TR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Kanada </a:t>
            </a:r>
            <a:r>
              <a:rPr lang="tr-TR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dogusu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ile batısı 6 saatlik bir dilimle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farklılık göstermektedir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Atlantik ve Pasifik okyanuslarındaki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kıyılarının yanı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sıra Kuzey Buz </a:t>
            </a:r>
            <a:r>
              <a:rPr lang="tr-TR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Denizi’ndede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eşsiz ve çok uzun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kıyıya sahiptir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856734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26842">
        <p:blinds dir="vert"/>
      </p:transition>
    </mc:Choice>
    <mc:Fallback>
      <p:transition spd="slow" advTm="2684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64498" y="2136339"/>
            <a:ext cx="70207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	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Güneyde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8.892 kilometrelik sınırı A.B.D.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ile paylaşmaktadır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Dünya’nın en büyük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toprak alanına sahip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olan ülkesi olmasına karşın nüfus ağırlıklı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olarak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Amerika Birleşik Devletleri sınırında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yoğunlaşmaktadır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Kanada’nın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kuzey bölgesinde kış oldukça sert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geçmektedir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Aynı zamanda ülke topraklarının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sadece 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 Milyon </a:t>
            </a:r>
            <a:r>
              <a:rPr lang="tr-TR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Hektar’lık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(%7’si) kısmı tarıma </a:t>
            </a:r>
            <a:r>
              <a:rPr lang="tr-T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ayrılmıştır</a:t>
            </a:r>
            <a:r>
              <a:rPr lang="tr-TR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952" y="1919243"/>
            <a:ext cx="3933914" cy="39688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44566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16908">
        <p:blinds dir="vert"/>
      </p:transition>
    </mc:Choice>
    <mc:Fallback>
      <p:transition spd="slow" advTm="16908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4695" y="889844"/>
            <a:ext cx="1157240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3900" dirty="0" smtClean="0">
              <a:solidFill>
                <a:srgbClr val="7030A0"/>
              </a:solidFill>
            </a:endParaRPr>
          </a:p>
          <a:p>
            <a:endParaRPr lang="tr-TR" sz="3900" dirty="0">
              <a:solidFill>
                <a:srgbClr val="7030A0"/>
              </a:solidFill>
            </a:endParaRPr>
          </a:p>
        </p:txBody>
      </p:sp>
      <p:pic>
        <p:nvPicPr>
          <p:cNvPr id="4" name="Picture 8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9428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1125">
        <p:blinds dir="vert"/>
      </p:transition>
    </mc:Choice>
    <mc:Fallback>
      <p:transition spd="slow" advTm="1125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0421" y="629587"/>
            <a:ext cx="11786740" cy="4262705"/>
          </a:xfrm>
          <a:prstGeom prst="rect">
            <a:avLst/>
          </a:prstGeom>
          <a:effectLst>
            <a:glow rad="127000">
              <a:srgbClr val="7030A0"/>
            </a:glow>
          </a:effectLst>
        </p:spPr>
        <p:txBody>
          <a:bodyPr wrap="square">
            <a:spAutoFit/>
          </a:bodyPr>
          <a:lstStyle/>
          <a:p>
            <a:r>
              <a:rPr lang="tr-TR" sz="3900" dirty="0" smtClean="0">
                <a:solidFill>
                  <a:srgbClr val="FF0000"/>
                </a:solidFill>
              </a:rPr>
              <a:t>Kanada </a:t>
            </a:r>
            <a:r>
              <a:rPr lang="tr-TR" sz="3900" dirty="0">
                <a:solidFill>
                  <a:srgbClr val="FF0000"/>
                </a:solidFill>
              </a:rPr>
              <a:t>7 </a:t>
            </a:r>
            <a:r>
              <a:rPr lang="tr-TR" sz="3900" dirty="0" err="1">
                <a:solidFill>
                  <a:srgbClr val="FF0000"/>
                </a:solidFill>
              </a:rPr>
              <a:t>cografi</a:t>
            </a:r>
            <a:r>
              <a:rPr lang="tr-TR" sz="3900" dirty="0">
                <a:solidFill>
                  <a:srgbClr val="FF0000"/>
                </a:solidFill>
              </a:rPr>
              <a:t> bölgeye ayrılır: </a:t>
            </a:r>
          </a:p>
          <a:p>
            <a:pPr algn="just"/>
            <a:r>
              <a:rPr lang="tr-TR" sz="2900" dirty="0">
                <a:solidFill>
                  <a:schemeClr val="bg1"/>
                </a:solidFill>
              </a:rPr>
              <a:t>Pasifik Kıyısı (British </a:t>
            </a:r>
            <a:r>
              <a:rPr lang="tr-TR" sz="2900" dirty="0" smtClean="0">
                <a:solidFill>
                  <a:schemeClr val="bg1"/>
                </a:solidFill>
              </a:rPr>
              <a:t>Columbia)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>
                <a:solidFill>
                  <a:schemeClr val="bg1"/>
                </a:solidFill>
              </a:rPr>
              <a:t>Cordillera</a:t>
            </a:r>
            <a:r>
              <a:rPr lang="tr-TR" sz="2900" dirty="0">
                <a:solidFill>
                  <a:schemeClr val="bg1"/>
                </a:solidFill>
              </a:rPr>
              <a:t> (British Columbia’dan </a:t>
            </a:r>
            <a:r>
              <a:rPr lang="tr-TR" sz="2900" dirty="0" err="1">
                <a:solidFill>
                  <a:schemeClr val="bg1"/>
                </a:solidFill>
              </a:rPr>
              <a:t>Alberta</a:t>
            </a:r>
            <a:r>
              <a:rPr lang="tr-TR" sz="2900" dirty="0">
                <a:solidFill>
                  <a:schemeClr val="bg1"/>
                </a:solidFill>
              </a:rPr>
              <a:t> sınırının </a:t>
            </a:r>
            <a:r>
              <a:rPr lang="tr-TR" sz="2900" dirty="0" err="1">
                <a:solidFill>
                  <a:schemeClr val="bg1"/>
                </a:solidFill>
              </a:rPr>
              <a:t>dogusuna</a:t>
            </a:r>
            <a:r>
              <a:rPr lang="tr-TR" sz="2900" dirty="0">
                <a:solidFill>
                  <a:schemeClr val="bg1"/>
                </a:solidFill>
              </a:rPr>
              <a:t> </a:t>
            </a:r>
            <a:r>
              <a:rPr lang="tr-TR" sz="2900" dirty="0" smtClean="0">
                <a:solidFill>
                  <a:schemeClr val="bg1"/>
                </a:solidFill>
              </a:rPr>
              <a:t>kadar</a:t>
            </a:r>
            <a:r>
              <a:rPr lang="tr-TR" sz="2900" dirty="0">
                <a:solidFill>
                  <a:schemeClr val="bg1"/>
                </a:solidFill>
              </a:rPr>
              <a:t>) 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>
                <a:solidFill>
                  <a:schemeClr val="bg1"/>
                </a:solidFill>
              </a:rPr>
              <a:t>Prairies</a:t>
            </a:r>
            <a:r>
              <a:rPr lang="tr-TR" sz="2900" dirty="0">
                <a:solidFill>
                  <a:schemeClr val="bg1"/>
                </a:solidFill>
              </a:rPr>
              <a:t> (</a:t>
            </a:r>
            <a:r>
              <a:rPr lang="tr-TR" sz="2900" dirty="0" err="1">
                <a:solidFill>
                  <a:schemeClr val="bg1"/>
                </a:solidFill>
              </a:rPr>
              <a:t>Alberta</a:t>
            </a:r>
            <a:r>
              <a:rPr lang="tr-TR" sz="2900" dirty="0">
                <a:solidFill>
                  <a:schemeClr val="bg1"/>
                </a:solidFill>
              </a:rPr>
              <a:t>, </a:t>
            </a:r>
            <a:r>
              <a:rPr lang="tr-TR" sz="2900" dirty="0" err="1">
                <a:solidFill>
                  <a:schemeClr val="bg1"/>
                </a:solidFill>
              </a:rPr>
              <a:t>Saskatchewan</a:t>
            </a:r>
            <a:r>
              <a:rPr lang="tr-TR" sz="2900" dirty="0">
                <a:solidFill>
                  <a:schemeClr val="bg1"/>
                </a:solidFill>
              </a:rPr>
              <a:t> ve </a:t>
            </a:r>
            <a:r>
              <a:rPr lang="tr-TR" sz="2900" dirty="0" err="1">
                <a:solidFill>
                  <a:schemeClr val="bg1"/>
                </a:solidFill>
              </a:rPr>
              <a:t>Manitoba</a:t>
            </a:r>
            <a:r>
              <a:rPr lang="tr-TR" sz="2900" dirty="0" smtClean="0">
                <a:solidFill>
                  <a:schemeClr val="bg1"/>
                </a:solidFill>
              </a:rPr>
              <a:t>) 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 smtClean="0">
                <a:solidFill>
                  <a:schemeClr val="bg1"/>
                </a:solidFill>
              </a:rPr>
              <a:t>Canadian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 smtClean="0">
                <a:solidFill>
                  <a:schemeClr val="bg1"/>
                </a:solidFill>
              </a:rPr>
              <a:t>Shield</a:t>
            </a:r>
            <a:r>
              <a:rPr lang="tr-TR" sz="2900" dirty="0" smtClean="0">
                <a:solidFill>
                  <a:schemeClr val="bg1"/>
                </a:solidFill>
              </a:rPr>
              <a:t> (Hudson Bay iç denizinden </a:t>
            </a:r>
            <a:r>
              <a:rPr lang="tr-TR" sz="2900" dirty="0" err="1" smtClean="0">
                <a:solidFill>
                  <a:schemeClr val="bg1"/>
                </a:solidFill>
              </a:rPr>
              <a:t>Labrador’un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 smtClean="0">
                <a:solidFill>
                  <a:schemeClr val="bg1"/>
                </a:solidFill>
              </a:rPr>
              <a:t>dogusuna</a:t>
            </a:r>
            <a:r>
              <a:rPr lang="tr-TR" sz="2900" dirty="0">
                <a:solidFill>
                  <a:schemeClr val="bg1"/>
                </a:solidFill>
              </a:rPr>
              <a:t>, </a:t>
            </a:r>
            <a:r>
              <a:rPr lang="tr-TR" sz="2900" dirty="0" err="1">
                <a:solidFill>
                  <a:schemeClr val="bg1"/>
                </a:solidFill>
              </a:rPr>
              <a:t>Kingston’un</a:t>
            </a:r>
            <a:r>
              <a:rPr lang="tr-TR" sz="2900" dirty="0">
                <a:solidFill>
                  <a:schemeClr val="bg1"/>
                </a:solidFill>
              </a:rPr>
              <a:t> </a:t>
            </a:r>
            <a:r>
              <a:rPr lang="tr-TR" sz="2900" dirty="0" smtClean="0">
                <a:solidFill>
                  <a:schemeClr val="bg1"/>
                </a:solidFill>
              </a:rPr>
              <a:t>güneyine </a:t>
            </a:r>
            <a:r>
              <a:rPr lang="tr-TR" sz="2900" dirty="0">
                <a:solidFill>
                  <a:schemeClr val="bg1"/>
                </a:solidFill>
              </a:rPr>
              <a:t>ve Kuzey Buz Denizinin kuzeyine kadar olan bölge) 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>
                <a:solidFill>
                  <a:schemeClr val="bg1"/>
                </a:solidFill>
              </a:rPr>
              <a:t>Great </a:t>
            </a:r>
            <a:r>
              <a:rPr lang="tr-TR" sz="2900" dirty="0" err="1">
                <a:solidFill>
                  <a:schemeClr val="bg1"/>
                </a:solidFill>
              </a:rPr>
              <a:t>Lakes</a:t>
            </a:r>
            <a:r>
              <a:rPr lang="tr-TR" sz="2900" dirty="0">
                <a:solidFill>
                  <a:schemeClr val="bg1"/>
                </a:solidFill>
              </a:rPr>
              <a:t> (Güney </a:t>
            </a:r>
            <a:r>
              <a:rPr lang="tr-TR" sz="2900" dirty="0" err="1">
                <a:solidFill>
                  <a:schemeClr val="bg1"/>
                </a:solidFill>
              </a:rPr>
              <a:t>Quebec</a:t>
            </a:r>
            <a:r>
              <a:rPr lang="tr-TR" sz="2900" dirty="0">
                <a:solidFill>
                  <a:schemeClr val="bg1"/>
                </a:solidFill>
              </a:rPr>
              <a:t> ve </a:t>
            </a:r>
            <a:r>
              <a:rPr lang="tr-TR" sz="2900" dirty="0" err="1">
                <a:solidFill>
                  <a:schemeClr val="bg1"/>
                </a:solidFill>
              </a:rPr>
              <a:t>Ontario</a:t>
            </a:r>
            <a:r>
              <a:rPr lang="tr-TR" sz="2900" dirty="0">
                <a:solidFill>
                  <a:schemeClr val="bg1"/>
                </a:solidFill>
              </a:rPr>
              <a:t> Eyaletleri) 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>
                <a:solidFill>
                  <a:schemeClr val="bg1"/>
                </a:solidFill>
              </a:rPr>
              <a:t>Atlantic</a:t>
            </a:r>
            <a:r>
              <a:rPr lang="tr-TR" sz="2900" dirty="0">
                <a:solidFill>
                  <a:schemeClr val="bg1"/>
                </a:solidFill>
              </a:rPr>
              <a:t> </a:t>
            </a:r>
            <a:r>
              <a:rPr lang="tr-TR" sz="2900" dirty="0" err="1">
                <a:solidFill>
                  <a:schemeClr val="bg1"/>
                </a:solidFill>
              </a:rPr>
              <a:t>Provinces</a:t>
            </a:r>
            <a:r>
              <a:rPr lang="tr-TR" sz="2900" dirty="0">
                <a:solidFill>
                  <a:schemeClr val="bg1"/>
                </a:solidFill>
              </a:rPr>
              <a:t> (New </a:t>
            </a:r>
            <a:r>
              <a:rPr lang="tr-TR" sz="2900" dirty="0" err="1">
                <a:solidFill>
                  <a:schemeClr val="bg1"/>
                </a:solidFill>
              </a:rPr>
              <a:t>Brunswick</a:t>
            </a:r>
            <a:r>
              <a:rPr lang="tr-TR" sz="2900" dirty="0">
                <a:solidFill>
                  <a:schemeClr val="bg1"/>
                </a:solidFill>
              </a:rPr>
              <a:t>, Nova </a:t>
            </a:r>
            <a:r>
              <a:rPr lang="tr-TR" sz="2900" dirty="0" err="1">
                <a:solidFill>
                  <a:schemeClr val="bg1"/>
                </a:solidFill>
              </a:rPr>
              <a:t>Scotia</a:t>
            </a:r>
            <a:r>
              <a:rPr lang="tr-TR" sz="2900" dirty="0">
                <a:solidFill>
                  <a:schemeClr val="bg1"/>
                </a:solidFill>
              </a:rPr>
              <a:t>, </a:t>
            </a:r>
            <a:r>
              <a:rPr lang="tr-TR" sz="2900" dirty="0" err="1">
                <a:solidFill>
                  <a:schemeClr val="bg1"/>
                </a:solidFill>
              </a:rPr>
              <a:t>Prince</a:t>
            </a:r>
            <a:r>
              <a:rPr lang="tr-TR" sz="2900" dirty="0">
                <a:solidFill>
                  <a:schemeClr val="bg1"/>
                </a:solidFill>
              </a:rPr>
              <a:t> </a:t>
            </a:r>
            <a:r>
              <a:rPr lang="tr-TR" sz="2900" dirty="0" smtClean="0">
                <a:solidFill>
                  <a:schemeClr val="bg1"/>
                </a:solidFill>
              </a:rPr>
              <a:t>Edward </a:t>
            </a:r>
            <a:r>
              <a:rPr lang="tr-TR" sz="2900" dirty="0">
                <a:solidFill>
                  <a:schemeClr val="bg1"/>
                </a:solidFill>
              </a:rPr>
              <a:t>Island ve 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 smtClean="0">
                <a:solidFill>
                  <a:schemeClr val="bg1"/>
                </a:solidFill>
              </a:rPr>
              <a:t>Newfoundland</a:t>
            </a:r>
            <a:r>
              <a:rPr lang="tr-TR" sz="2900" dirty="0">
                <a:solidFill>
                  <a:schemeClr val="bg1"/>
                </a:solidFill>
              </a:rPr>
              <a:t>) </a:t>
            </a:r>
            <a:r>
              <a:rPr lang="tr-TR" sz="2900" dirty="0" err="1" smtClean="0">
                <a:solidFill>
                  <a:schemeClr val="bg1"/>
                </a:solidFill>
              </a:rPr>
              <a:t>The</a:t>
            </a:r>
            <a:r>
              <a:rPr lang="tr-TR" sz="2900" dirty="0" smtClean="0">
                <a:solidFill>
                  <a:schemeClr val="bg1"/>
                </a:solidFill>
              </a:rPr>
              <a:t> </a:t>
            </a:r>
            <a:r>
              <a:rPr lang="tr-TR" sz="2900" dirty="0" err="1">
                <a:solidFill>
                  <a:schemeClr val="bg1"/>
                </a:solidFill>
              </a:rPr>
              <a:t>Arctic</a:t>
            </a:r>
            <a:r>
              <a:rPr lang="tr-TR" sz="2900" dirty="0">
                <a:solidFill>
                  <a:schemeClr val="bg1"/>
                </a:solidFill>
              </a:rPr>
              <a:t> – Kuzey Buz Denizi</a:t>
            </a:r>
          </a:p>
        </p:txBody>
      </p:sp>
      <p:pic>
        <p:nvPicPr>
          <p:cNvPr id="4" name="Resim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25259" y="4892291"/>
            <a:ext cx="3147933" cy="18083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5434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15978">
        <p14:flythrough/>
      </p:transition>
    </mc:Choice>
    <mc:Fallback>
      <p:transition spd="slow" advTm="159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284813" y="1166843"/>
            <a:ext cx="11200735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900" dirty="0">
                <a:solidFill>
                  <a:srgbClr val="FF0000"/>
                </a:solidFill>
              </a:rPr>
              <a:t>Kanada Coğrafi Özellikleri İklimi ve </a:t>
            </a:r>
            <a:r>
              <a:rPr lang="tr-TR" sz="3900" dirty="0" smtClean="0">
                <a:solidFill>
                  <a:srgbClr val="FF0000"/>
                </a:solidFill>
              </a:rPr>
              <a:t>Nüfusu</a:t>
            </a:r>
          </a:p>
          <a:p>
            <a:r>
              <a:rPr lang="tr-TR" sz="3900" dirty="0" smtClean="0">
                <a:solidFill>
                  <a:srgbClr val="FF0000"/>
                </a:solidFill>
              </a:rPr>
              <a:t> </a:t>
            </a:r>
            <a:endParaRPr lang="tr-TR" sz="3900" dirty="0">
              <a:solidFill>
                <a:srgbClr val="FF0000"/>
              </a:solidFill>
            </a:endParaRPr>
          </a:p>
          <a:p>
            <a:r>
              <a:rPr lang="tr-TR" sz="2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Kuzey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Amerika'da ülke. Kuzeyde Kuzey Buz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Denizi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doğuda Atlas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Okyanusu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batıda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Büyük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Okyanus, güneyde A.B. D'yle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sınırlıdır ve yüzölçümü bakımından dünyanın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büyük ülkesidir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Kanada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soğuk ve uzun kış günleriyle bilinen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karasal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iklim, kutup iklimi ve nemli kıtasal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iklime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sahip bir ülkedir. Ülkenin en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yoğun </a:t>
            </a: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nüfuslu bölgesi olan </a:t>
            </a:r>
            <a:r>
              <a:rPr lang="tr-TR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Ontario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eyaletinin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güneyinde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daha yumuşak kış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koşulları yaşanmaktadır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Kutup bölgesindeki </a:t>
            </a:r>
            <a:r>
              <a:rPr lang="tr-TR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Nunavut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eyaletinde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ülkenin en düşük sıcaklıkları </a:t>
            </a:r>
            <a:r>
              <a:rPr lang="tr-TR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gözlemlenir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281827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18801">
        <p14:flythrough/>
      </p:transition>
    </mc:Choice>
    <mc:Fallback>
      <p:transition spd="slow" advTm="188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0556" y="1059679"/>
            <a:ext cx="8332151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	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Büyüklüğü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Büyük Okyanustan, Kuzey 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Arktik 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denizine kadar 9.98 milyon kilometre 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karedir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Bu özelliğiyle, yüzölçümü 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bakımından dünyanın 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büyük 2. ülkesidir. </a:t>
            </a:r>
          </a:p>
          <a:p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Amerika 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Birleşik Devletleri ile Kanada'nın 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ortak 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sınırı dünyanın en uzun kara sınırını </a:t>
            </a:r>
            <a:r>
              <a:rPr lang="tr-TR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oluşturur</a:t>
            </a:r>
            <a:r>
              <a:rPr lang="tr-TR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5724101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19289">
        <p15:prstTrans prst="fracture"/>
      </p:transition>
    </mc:Choice>
    <mc:Fallback>
      <p:transition spd="slow" advTm="192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Kırmızı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363</TotalTime>
  <Words>135</Words>
  <PresentationFormat>Özel</PresentationFormat>
  <Paragraphs>34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İyon</vt:lpstr>
      <vt:lpstr>KANADA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2019-12-04T06:16:34Z</dcterms:created>
  <dcterms:modified xsi:type="dcterms:W3CDTF">2019-12-18T09:17:14Z</dcterms:modified>
  <cp:category>https://www.sorubak.com</cp:category>
</cp:coreProperties>
</file>