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media/audio11.wav" ContentType="audio/x-wav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notesMasterIdLst>
    <p:notesMasterId r:id="rId12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12192000" cy="6858000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>
        <p:scale>
          <a:sx n="87" d="100"/>
          <a:sy n="87" d="100"/>
        </p:scale>
        <p:origin x="444" y="-19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015225C-B019-467D-8950-E42FEAB284B0}" type="datetimeFigureOut">
              <a:rPr lang="tr-TR" smtClean="0"/>
              <a:pPr/>
              <a:t>25/09/2020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433012F-F5BC-4BA4-98C3-A46DD926E9EC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5062939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33012F-F5BC-4BA4-98C3-A46DD926E9EC}" type="slidenum">
              <a:rPr lang="tr-TR" smtClean="0"/>
              <a:pPr/>
              <a:t>10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87910976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 cstate="print">
              <a:alphaModFix amt="45000"/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tile tx="-44450" ty="38100" sx="85000" sy="85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307870" y="1267730"/>
            <a:ext cx="9576262" cy="4307950"/>
          </a:xfrm>
          <a:prstGeom prst="rect">
            <a:avLst/>
          </a:prstGeom>
          <a:solidFill>
            <a:schemeClr val="bg1"/>
          </a:solidFill>
          <a:ln w="6350" cap="flat" cmpd="sng" algn="ctr">
            <a:noFill/>
            <a:prstDash val="solid"/>
          </a:ln>
          <a:effectLst>
            <a:outerShdw blurRad="50800" algn="ctr" rotWithShape="0">
              <a:prstClr val="black">
                <a:alpha val="66000"/>
              </a:prstClr>
            </a:outerShdw>
            <a:softEdge rad="0"/>
          </a:effectLst>
        </p:spPr>
      </p:sp>
      <p:sp>
        <p:nvSpPr>
          <p:cNvPr id="11" name="Rectangle 10"/>
          <p:cNvSpPr/>
          <p:nvPr/>
        </p:nvSpPr>
        <p:spPr>
          <a:xfrm>
            <a:off x="1447801" y="1411615"/>
            <a:ext cx="9296400" cy="4034770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</p:sp>
      <p:sp>
        <p:nvSpPr>
          <p:cNvPr id="15" name="Rectangle 14"/>
          <p:cNvSpPr/>
          <p:nvPr/>
        </p:nvSpPr>
        <p:spPr>
          <a:xfrm>
            <a:off x="5135880" y="1267730"/>
            <a:ext cx="1920240" cy="73152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4" name="Group 3"/>
          <p:cNvGrpSpPr/>
          <p:nvPr/>
        </p:nvGrpSpPr>
        <p:grpSpPr>
          <a:xfrm>
            <a:off x="5250180" y="1267730"/>
            <a:ext cx="1691640" cy="645295"/>
            <a:chOff x="5318306" y="1386268"/>
            <a:chExt cx="1567331" cy="645295"/>
          </a:xfrm>
        </p:grpSpPr>
        <p:cxnSp>
          <p:nvCxnSpPr>
            <p:cNvPr id="17" name="Straight Connector 16"/>
            <p:cNvCxnSpPr/>
            <p:nvPr/>
          </p:nvCxnSpPr>
          <p:spPr>
            <a:xfrm>
              <a:off x="5318306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6885637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>
              <a:off x="5318306" y="2031563"/>
              <a:ext cx="1567331" cy="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61708" y="2091263"/>
            <a:ext cx="9068586" cy="2590800"/>
          </a:xfrm>
        </p:spPr>
        <p:txBody>
          <a:bodyPr tIns="45720" bIns="45720" anchor="ctr">
            <a:noAutofit/>
          </a:bodyPr>
          <a:lstStyle>
            <a:lvl1pPr algn="ctr">
              <a:lnSpc>
                <a:spcPct val="83000"/>
              </a:lnSpc>
              <a:defRPr lang="en-US" sz="7200" b="0" kern="1200" cap="all" spc="-10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62100" y="4682062"/>
            <a:ext cx="9070848" cy="457201"/>
          </a:xfrm>
        </p:spPr>
        <p:txBody>
          <a:bodyPr>
            <a:normAutofit/>
          </a:bodyPr>
          <a:lstStyle>
            <a:lvl1pPr marL="0" indent="0" algn="ctr">
              <a:spcBef>
                <a:spcPts val="0"/>
              </a:spcBef>
              <a:buNone/>
              <a:defRPr sz="1600" spc="8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1600"/>
            </a:lvl2pPr>
            <a:lvl3pPr marL="914400" indent="0" algn="ctr">
              <a:buNone/>
              <a:defRPr sz="16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r-TR" smtClean="0"/>
              <a:t>Asıl alt başlık stilini düzenlemek için tıklayın</a:t>
            </a:r>
            <a:endParaRPr lang="en-US" dirty="0"/>
          </a:p>
        </p:txBody>
      </p:sp>
      <p:sp>
        <p:nvSpPr>
          <p:cNvPr id="20" name="Date Placeholder 19"/>
          <p:cNvSpPr>
            <a:spLocks noGrp="1"/>
          </p:cNvSpPr>
          <p:nvPr>
            <p:ph type="dt" sz="half" idx="10"/>
          </p:nvPr>
        </p:nvSpPr>
        <p:spPr>
          <a:xfrm>
            <a:off x="5318760" y="1341255"/>
            <a:ext cx="1554480" cy="527213"/>
          </a:xfrm>
        </p:spPr>
        <p:txBody>
          <a:bodyPr/>
          <a:lstStyle>
            <a:lvl1pPr algn="ctr">
              <a:defRPr sz="1300" spc="0" baseline="0">
                <a:solidFill>
                  <a:schemeClr val="tx1"/>
                </a:solidFill>
                <a:latin typeface="+mn-lt"/>
              </a:defRPr>
            </a:lvl1pPr>
          </a:lstStyle>
          <a:p>
            <a:fld id="{44EB9F60-C2AF-4C51-9F71-1CCFD523A7AA}" type="datetimeFigureOut">
              <a:rPr lang="tr-TR" smtClean="0"/>
              <a:pPr/>
              <a:t>25/09/2020</a:t>
            </a:fld>
            <a:endParaRPr lang="tr-TR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1"/>
          </p:nvPr>
        </p:nvSpPr>
        <p:spPr>
          <a:xfrm>
            <a:off x="1453896" y="5211060"/>
            <a:ext cx="5905500" cy="228600"/>
          </a:xfrm>
        </p:spPr>
        <p:txBody>
          <a:bodyPr/>
          <a:lstStyle>
            <a:lvl1pPr algn="l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12"/>
          </p:nvPr>
        </p:nvSpPr>
        <p:spPr>
          <a:xfrm>
            <a:off x="8606919" y="5212080"/>
            <a:ext cx="2111881" cy="22860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74B75329-7C77-4B97-92E8-32692016CA65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01061311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EB9F60-C2AF-4C51-9F71-1CCFD523A7AA}" type="datetimeFigureOut">
              <a:rPr lang="tr-TR" smtClean="0"/>
              <a:pPr/>
              <a:t>25/09/2020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B75329-7C77-4B97-92E8-32692016CA65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4581875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1600" y="762000"/>
            <a:ext cx="2362200" cy="5257800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762000"/>
            <a:ext cx="8077200" cy="5257800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EB9F60-C2AF-4C51-9F71-1CCFD523A7AA}" type="datetimeFigureOut">
              <a:rPr lang="tr-TR" smtClean="0"/>
              <a:pPr/>
              <a:t>25/09/2020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B75329-7C77-4B97-92E8-32692016CA65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1378338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EB9F60-C2AF-4C51-9F71-1CCFD523A7AA}" type="datetimeFigureOut">
              <a:rPr lang="tr-TR" smtClean="0"/>
              <a:pPr/>
              <a:t>25/09/2020</a:t>
            </a:fld>
            <a:endParaRPr lang="tr-T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B75329-7C77-4B97-92E8-32692016CA65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6273307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ölüm Üstbilgisi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 cstate="print">
              <a:alphaModFix amt="45000"/>
              <a:duotone>
                <a:schemeClr val="accent2">
                  <a:shade val="45000"/>
                  <a:satMod val="135000"/>
                </a:schemeClr>
                <a:prstClr val="white"/>
              </a:duotone>
            </a:blip>
            <a:srcRect/>
            <a:tile tx="-44450" ty="38100" sx="85000" sy="85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3" name="Rectangle 22"/>
          <p:cNvSpPr/>
          <p:nvPr/>
        </p:nvSpPr>
        <p:spPr>
          <a:xfrm>
            <a:off x="1307870" y="1267730"/>
            <a:ext cx="9576262" cy="4307950"/>
          </a:xfrm>
          <a:prstGeom prst="rect">
            <a:avLst/>
          </a:prstGeom>
          <a:solidFill>
            <a:schemeClr val="bg1"/>
          </a:solidFill>
          <a:ln w="6350" cap="flat" cmpd="sng" algn="ctr">
            <a:noFill/>
            <a:prstDash val="solid"/>
          </a:ln>
          <a:effectLst>
            <a:outerShdw blurRad="50800" algn="ctr" rotWithShape="0">
              <a:prstClr val="black">
                <a:alpha val="66000"/>
              </a:prstClr>
            </a:outerShdw>
            <a:softEdge rad="0"/>
          </a:effectLst>
        </p:spPr>
      </p:sp>
      <p:sp>
        <p:nvSpPr>
          <p:cNvPr id="24" name="Rectangle 23"/>
          <p:cNvSpPr/>
          <p:nvPr/>
        </p:nvSpPr>
        <p:spPr>
          <a:xfrm>
            <a:off x="1447800" y="1411615"/>
            <a:ext cx="9296400" cy="4034770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</p:sp>
      <p:sp>
        <p:nvSpPr>
          <p:cNvPr id="30" name="Rectangle 29"/>
          <p:cNvSpPr/>
          <p:nvPr/>
        </p:nvSpPr>
        <p:spPr>
          <a:xfrm>
            <a:off x="5135880" y="1267730"/>
            <a:ext cx="1920240" cy="73152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31" name="Group 30"/>
          <p:cNvGrpSpPr/>
          <p:nvPr/>
        </p:nvGrpSpPr>
        <p:grpSpPr>
          <a:xfrm>
            <a:off x="5250180" y="1267730"/>
            <a:ext cx="1691640" cy="645295"/>
            <a:chOff x="5318306" y="1386268"/>
            <a:chExt cx="1567331" cy="645295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5318306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/>
            <p:nvPr/>
          </p:nvCxnSpPr>
          <p:spPr>
            <a:xfrm>
              <a:off x="6885637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/>
            <p:nvPr/>
          </p:nvCxnSpPr>
          <p:spPr>
            <a:xfrm>
              <a:off x="5318306" y="2031563"/>
              <a:ext cx="1567331" cy="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63623" y="2094309"/>
            <a:ext cx="9070848" cy="2587752"/>
          </a:xfrm>
        </p:spPr>
        <p:txBody>
          <a:bodyPr anchor="ctr">
            <a:noAutofit/>
          </a:bodyPr>
          <a:lstStyle>
            <a:lvl1pPr algn="ctr">
              <a:lnSpc>
                <a:spcPct val="83000"/>
              </a:lnSpc>
              <a:defRPr lang="en-US" sz="7200" kern="1200" cap="all" spc="-10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63624" y="4682062"/>
            <a:ext cx="9070848" cy="45720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>
                <a:solidFill>
                  <a:schemeClr val="tx1"/>
                </a:solidFill>
                <a:effectLst/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321808" y="1344502"/>
            <a:ext cx="1554480" cy="530352"/>
          </a:xfrm>
        </p:spPr>
        <p:txBody>
          <a:bodyPr/>
          <a:lstStyle>
            <a:lvl1pPr algn="ctr">
              <a:defRPr lang="en-US" sz="1300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fld id="{44EB9F60-C2AF-4C51-9F71-1CCFD523A7AA}" type="datetimeFigureOut">
              <a:rPr lang="tr-TR" smtClean="0"/>
              <a:pPr/>
              <a:t>25/09/2020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453553" y="5211060"/>
            <a:ext cx="5907024" cy="228600"/>
          </a:xfrm>
        </p:spPr>
        <p:txBody>
          <a:bodyPr/>
          <a:lstStyle>
            <a:lvl1pPr algn="l">
              <a:defRPr/>
            </a:lvl1pPr>
          </a:lstStyle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04504" y="5211060"/>
            <a:ext cx="2112264" cy="228600"/>
          </a:xfrm>
        </p:spPr>
        <p:txBody>
          <a:bodyPr/>
          <a:lstStyle/>
          <a:p>
            <a:fld id="{74B75329-7C77-4B97-92E8-32692016CA65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53692020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66800" y="2103120"/>
            <a:ext cx="4754880" cy="374904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70320" y="2103120"/>
            <a:ext cx="4754880" cy="374904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EB9F60-C2AF-4C51-9F71-1CCFD523A7AA}" type="datetimeFigureOut">
              <a:rPr lang="tr-TR" smtClean="0"/>
              <a:pPr/>
              <a:t>25/09/2020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B75329-7C77-4B97-92E8-32692016CA65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4469120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9848" y="2074334"/>
            <a:ext cx="4754880" cy="640080"/>
          </a:xfrm>
        </p:spPr>
        <p:txBody>
          <a:bodyPr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sz="1900" b="0">
                <a:solidFill>
                  <a:schemeClr val="tx2"/>
                </a:solidFill>
                <a:latin typeface="+mn-lt"/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69848" y="2755898"/>
            <a:ext cx="4754880" cy="32004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73368" y="2074334"/>
            <a:ext cx="4754880" cy="640080"/>
          </a:xfrm>
        </p:spPr>
        <p:txBody>
          <a:bodyPr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sz="1900" b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73368" y="2756581"/>
            <a:ext cx="4754880" cy="32004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EB9F60-C2AF-4C51-9F71-1CCFD523A7AA}" type="datetimeFigureOut">
              <a:rPr lang="tr-TR" smtClean="0"/>
              <a:pPr/>
              <a:t>25/09/2020</a:t>
            </a:fld>
            <a:endParaRPr lang="tr-T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B75329-7C77-4B97-92E8-32692016CA65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7974078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EB9F60-C2AF-4C51-9F71-1CCFD523A7AA}" type="datetimeFigureOut">
              <a:rPr lang="tr-TR" smtClean="0"/>
              <a:pPr/>
              <a:t>25/09/2020</a:t>
            </a:fld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B75329-7C77-4B97-92E8-32692016CA65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5244153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EB9F60-C2AF-4C51-9F71-1CCFD523A7AA}" type="datetimeFigureOut">
              <a:rPr lang="tr-TR" smtClean="0"/>
              <a:pPr/>
              <a:t>25/09/2020</a:t>
            </a:fld>
            <a:endParaRPr lang="tr-T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B75329-7C77-4B97-92E8-32692016CA65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9788817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245529" y="237744"/>
            <a:ext cx="8531352" cy="6382512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Rectangle 14"/>
          <p:cNvSpPr/>
          <p:nvPr/>
        </p:nvSpPr>
        <p:spPr>
          <a:xfrm>
            <a:off x="9020386" y="237744"/>
            <a:ext cx="2926080" cy="638251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296400" y="607392"/>
            <a:ext cx="2430780" cy="1645920"/>
          </a:xfrm>
        </p:spPr>
        <p:txBody>
          <a:bodyPr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800" b="0" kern="1200" cap="none" spc="0" baseline="0" dirty="0">
                <a:solidFill>
                  <a:srgbClr val="FFFFFF"/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609600"/>
            <a:ext cx="7772400" cy="53340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296400" y="2286000"/>
            <a:ext cx="2430780" cy="3505200"/>
          </a:xfrm>
        </p:spPr>
        <p:txBody>
          <a:bodyPr>
            <a:normAutofit/>
          </a:bodyPr>
          <a:lstStyle>
            <a:lvl1pPr marL="0" indent="0">
              <a:lnSpc>
                <a:spcPct val="110000"/>
              </a:lnSpc>
              <a:spcBef>
                <a:spcPts val="800"/>
              </a:spcBef>
              <a:buNone/>
              <a:defRPr sz="14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EB9F60-C2AF-4C51-9F71-1CCFD523A7AA}" type="datetimeFigureOut">
              <a:rPr lang="tr-TR" smtClean="0"/>
              <a:pPr/>
              <a:t>25/09/2020</a:t>
            </a:fld>
            <a:endParaRPr lang="tr-TR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r">
              <a:defRPr/>
            </a:lvl1pPr>
          </a:lstStyle>
          <a:p>
            <a:endParaRPr lang="tr-TR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>
          <a:xfrm>
            <a:off x="10393677" y="6223002"/>
            <a:ext cx="1463040" cy="274320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74B75329-7C77-4B97-92E8-32692016CA65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2" name="Rectangle 11"/>
          <p:cNvSpPr/>
          <p:nvPr/>
        </p:nvSpPr>
        <p:spPr>
          <a:xfrm>
            <a:off x="9157546" y="374904"/>
            <a:ext cx="2651760" cy="6108192"/>
          </a:xfrm>
          <a:prstGeom prst="rect">
            <a:avLst/>
          </a:prstGeom>
          <a:noFill/>
          <a:ln w="6350" cap="sq">
            <a:solidFill>
              <a:srgbClr val="FFFFFF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xmlns="" val="21107322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9020386" y="237744"/>
            <a:ext cx="2926080" cy="638251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296400" y="603504"/>
            <a:ext cx="2432304" cy="1645920"/>
          </a:xfrm>
        </p:spPr>
        <p:txBody>
          <a:bodyPr anchor="b">
            <a:noAutofit/>
          </a:bodyPr>
          <a:lstStyle>
            <a:lvl1pPr algn="l">
              <a:defRPr sz="2800" b="0">
                <a:solidFill>
                  <a:srgbClr val="FFFFFF"/>
                </a:solidFill>
                <a:latin typeface="+mj-lt"/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28599" y="237744"/>
            <a:ext cx="8531352" cy="6382512"/>
          </a:xfr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296400" y="2286000"/>
            <a:ext cx="2432304" cy="3502152"/>
          </a:xfrm>
        </p:spPr>
        <p:txBody>
          <a:bodyPr>
            <a:normAutofit/>
          </a:bodyPr>
          <a:lstStyle>
            <a:lvl1pPr marL="0" indent="0" algn="l">
              <a:lnSpc>
                <a:spcPct val="110000"/>
              </a:lnSpc>
              <a:spcBef>
                <a:spcPts val="800"/>
              </a:spcBef>
              <a:buNone/>
              <a:defRPr sz="14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  <a:effectLst>
                  <a:outerShdw blurRad="12700" dist="635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fld id="{44EB9F60-C2AF-4C51-9F71-1CCFD523A7AA}" type="datetimeFigureOut">
              <a:rPr lang="tr-TR" smtClean="0"/>
              <a:pPr/>
              <a:t>25/09/2020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marL="0" algn="r" defTabSz="914400" rtl="0" eaLnBrk="1" latinLnBrk="0" hangingPunct="1">
              <a:defRPr lang="en-US" sz="1000" kern="1200" dirty="0">
                <a:solidFill>
                  <a:srgbClr val="FFFFFF"/>
                </a:solidFill>
                <a:effectLst>
                  <a:outerShdw blurRad="12700" dist="635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</a:lstStyle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396728" y="6227064"/>
            <a:ext cx="1463040" cy="274320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74B75329-7C77-4B97-92E8-32692016CA65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0" name="Rectangle 9"/>
          <p:cNvSpPr/>
          <p:nvPr/>
        </p:nvSpPr>
        <p:spPr>
          <a:xfrm>
            <a:off x="9157546" y="374904"/>
            <a:ext cx="2651760" cy="6108192"/>
          </a:xfrm>
          <a:prstGeom prst="rect">
            <a:avLst/>
          </a:prstGeom>
          <a:noFill/>
          <a:ln w="6350" cap="sq">
            <a:solidFill>
              <a:srgbClr val="FFFFFF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xmlns="" val="36594226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4696" y="237744"/>
            <a:ext cx="11722608" cy="6382512"/>
          </a:xfrm>
          <a:prstGeom prst="rect">
            <a:avLst/>
          </a:prstGeom>
          <a:solidFill>
            <a:schemeClr val="bg2"/>
          </a:solidFill>
          <a:ln w="6350" cap="flat" cmpd="sng" algn="ctr">
            <a:noFill/>
            <a:prstDash val="solid"/>
          </a:ln>
          <a:effectLst>
            <a:softEdge rad="0"/>
          </a:effectLst>
        </p:spPr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66800" y="642594"/>
            <a:ext cx="10058400" cy="1371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800" y="2103120"/>
            <a:ext cx="10058400" cy="39319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74320" y="6307672"/>
            <a:ext cx="2743200" cy="2743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44EB9F60-C2AF-4C51-9F71-1CCFD523A7AA}" type="datetimeFigureOut">
              <a:rPr lang="tr-TR" smtClean="0"/>
              <a:pPr/>
              <a:t>25/09/2020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89960" y="6307672"/>
            <a:ext cx="5212080" cy="2743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1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469880" y="6307672"/>
            <a:ext cx="1463040" cy="2743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74B75329-7C77-4B97-92E8-32692016CA65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2730836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en-US" sz="4800" kern="1200" cap="none" spc="0" baseline="0" dirty="0"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n-ea"/>
          <a:cs typeface="+mn-cs"/>
        </a:defRPr>
      </a:lvl1pPr>
    </p:titleStyle>
    <p:bodyStyle>
      <a:lvl1pPr marL="182880" indent="-182880" algn="l" defTabSz="914400" rtl="0" eaLnBrk="1" latinLnBrk="0" hangingPunct="1">
        <a:lnSpc>
          <a:spcPct val="100000"/>
        </a:lnSpc>
        <a:spcBef>
          <a:spcPts val="900"/>
        </a:spcBef>
        <a:spcAft>
          <a:spcPts val="0"/>
        </a:spcAft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.xml"/><Relationship Id="rId5" Type="http://schemas.openxmlformats.org/officeDocument/2006/relationships/audio" Target="../media/audio11.wav"/><Relationship Id="rId4" Type="http://schemas.openxmlformats.org/officeDocument/2006/relationships/image" Target="../media/image13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tr-TR" dirty="0" smtClean="0">
                <a:solidFill>
                  <a:srgbClr val="FF0000"/>
                </a:solidFill>
              </a:rPr>
              <a:t>9. Sınıf coğrafya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tr-TR" dirty="0" smtClean="0"/>
              <a:t>2020-2021 eğitim öğretim yılı 1. ünite coğrafya konu anlatımı 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20025429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9185564" y="603504"/>
            <a:ext cx="2646218" cy="1645920"/>
          </a:xfrm>
          <a:solidFill>
            <a:schemeClr val="bg1"/>
          </a:solidFill>
          <a:ln>
            <a:solidFill>
              <a:schemeClr val="bg1"/>
            </a:solidFill>
          </a:ln>
        </p:spPr>
        <p:txBody>
          <a:bodyPr/>
          <a:lstStyle/>
          <a:p>
            <a:r>
              <a:rPr lang="tr-TR" sz="9600" i="1" dirty="0" smtClean="0">
                <a:solidFill>
                  <a:srgbClr val="FF0000"/>
                </a:solidFill>
                <a:latin typeface="Brush Script MT" panose="03060802040406070304" pitchFamily="66" charset="0"/>
              </a:rPr>
              <a:t>SON</a:t>
            </a:r>
            <a:endParaRPr lang="tr-TR" sz="9600" i="1" dirty="0">
              <a:solidFill>
                <a:srgbClr val="FF0000"/>
              </a:solidFill>
              <a:latin typeface="Brush Script MT" panose="03060802040406070304" pitchFamily="66" charset="0"/>
            </a:endParaRPr>
          </a:p>
        </p:txBody>
      </p:sp>
      <p:pic>
        <p:nvPicPr>
          <p:cNvPr id="5" name="Resim Yer Tutucusu 4"/>
          <p:cNvPicPr>
            <a:picLocks noGrp="1" noChangeAspect="1"/>
          </p:cNvPicPr>
          <p:nvPr>
            <p:ph type="pic"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6013" r="16013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xmlns="" val="7710140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doors dir="vert"/>
        <p:sndAc>
          <p:stSnd>
            <p:snd r:embed="rId5" name="applause.wav"/>
          </p:stSnd>
        </p:sndAc>
      </p:transition>
    </mc:Choice>
    <mc:Fallback>
      <p:transition spd="slow">
        <p:fade/>
        <p:sndAc>
          <p:stSnd>
            <p:snd r:embed="rId3" name="applause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Coğrafya – Çağdaş Genç Özel Öğretim Kursu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64858" y="1863003"/>
            <a:ext cx="5225360" cy="29392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Metin kutusu 2"/>
          <p:cNvSpPr txBox="1"/>
          <p:nvPr/>
        </p:nvSpPr>
        <p:spPr>
          <a:xfrm>
            <a:off x="263236" y="249382"/>
            <a:ext cx="116932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3600" dirty="0" smtClean="0">
                <a:solidFill>
                  <a:srgbClr val="FF0000"/>
                </a:solidFill>
              </a:rPr>
              <a:t>COĞRAFYAYA GİRİŞ</a:t>
            </a:r>
            <a:endParaRPr lang="tr-TR" sz="3600" dirty="0">
              <a:solidFill>
                <a:srgbClr val="FF0000"/>
              </a:solidFill>
            </a:endParaRPr>
          </a:p>
        </p:txBody>
      </p:sp>
      <p:sp>
        <p:nvSpPr>
          <p:cNvPr id="4" name="Metin kutusu 3"/>
          <p:cNvSpPr txBox="1"/>
          <p:nvPr/>
        </p:nvSpPr>
        <p:spPr>
          <a:xfrm>
            <a:off x="651164" y="1863003"/>
            <a:ext cx="5708073" cy="29392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 smtClean="0"/>
              <a:t>    </a:t>
            </a:r>
            <a:r>
              <a:rPr lang="tr-TR" sz="2300" dirty="0" smtClean="0">
                <a:solidFill>
                  <a:srgbClr val="FF0000"/>
                </a:solidFill>
              </a:rPr>
              <a:t>Doğa;</a:t>
            </a:r>
            <a:r>
              <a:rPr lang="tr-TR" sz="2300" dirty="0" smtClean="0"/>
              <a:t> toprak, bitki, hayvan, deniz, </a:t>
            </a:r>
            <a:r>
              <a:rPr lang="tr-TR" sz="2400" dirty="0"/>
              <a:t>okyanus</a:t>
            </a:r>
            <a:r>
              <a:rPr lang="tr-TR" sz="2300" dirty="0" smtClean="0"/>
              <a:t> vb. unsurlardan oluşur. Bu unsurlar bir araya gelerek doğal ortamları meydana getirir. İnsan, kendisinden önce oluşmuş doğal çevrede yaşamını sürdürmeye başladığı andan itibaren doğa ile etkileşim halindedir.</a:t>
            </a:r>
            <a:endParaRPr lang="tr-TR" sz="2300" dirty="0"/>
          </a:p>
        </p:txBody>
      </p:sp>
    </p:spTree>
    <p:extLst>
      <p:ext uri="{BB962C8B-B14F-4D97-AF65-F5344CB8AC3E}">
        <p14:creationId xmlns:p14="http://schemas.microsoft.com/office/powerpoint/2010/main" xmlns="" val="177272141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etin kutusu 3"/>
          <p:cNvSpPr txBox="1"/>
          <p:nvPr/>
        </p:nvSpPr>
        <p:spPr>
          <a:xfrm>
            <a:off x="152400" y="235527"/>
            <a:ext cx="116932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3600" dirty="0" smtClean="0">
                <a:solidFill>
                  <a:srgbClr val="FF0000"/>
                </a:solidFill>
              </a:rPr>
              <a:t>DOĞAL ORTAMLAR</a:t>
            </a:r>
            <a:endParaRPr lang="tr-TR" sz="3600" dirty="0">
              <a:solidFill>
                <a:srgbClr val="FF0000"/>
              </a:solidFill>
            </a:endParaRPr>
          </a:p>
        </p:txBody>
      </p:sp>
      <p:pic>
        <p:nvPicPr>
          <p:cNvPr id="3" name="Resim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74148" y="3136323"/>
            <a:ext cx="4286250" cy="2857500"/>
          </a:xfrm>
          <a:prstGeom prst="rect">
            <a:avLst/>
          </a:prstGeom>
        </p:spPr>
      </p:pic>
      <p:sp>
        <p:nvSpPr>
          <p:cNvPr id="5" name="Metin kutusu 4"/>
          <p:cNvSpPr txBox="1"/>
          <p:nvPr/>
        </p:nvSpPr>
        <p:spPr>
          <a:xfrm>
            <a:off x="775855" y="1551709"/>
            <a:ext cx="11069782" cy="11541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300" dirty="0" smtClean="0"/>
              <a:t>  Doğayı oluşturan ortamların birbiriyle etkileşimi doğal ortamı meydana getirir. Doğal ortam ‘</a:t>
            </a:r>
            <a:r>
              <a:rPr lang="tr-TR" sz="2300" dirty="0" smtClean="0">
                <a:solidFill>
                  <a:srgbClr val="FFC000"/>
                </a:solidFill>
              </a:rPr>
              <a:t>litosfer (taş küre), atmosfer (hava küre), hidrosfer (su küre), biyosfer (canlı küre)</a:t>
            </a:r>
            <a:r>
              <a:rPr lang="tr-TR" sz="2300" dirty="0" smtClean="0"/>
              <a:t>’den oluşur.</a:t>
            </a:r>
            <a:endParaRPr lang="tr-TR" sz="2300" dirty="0"/>
          </a:p>
        </p:txBody>
      </p:sp>
      <p:pic>
        <p:nvPicPr>
          <p:cNvPr id="8" name="Resim 7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735882" y="3136323"/>
            <a:ext cx="4119646" cy="2857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9152202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etin kutusu 2"/>
          <p:cNvSpPr txBox="1"/>
          <p:nvPr/>
        </p:nvSpPr>
        <p:spPr>
          <a:xfrm>
            <a:off x="76199" y="290946"/>
            <a:ext cx="1165167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3600" dirty="0" smtClean="0">
                <a:solidFill>
                  <a:srgbClr val="FF0000"/>
                </a:solidFill>
              </a:rPr>
              <a:t>LİTOSFER</a:t>
            </a:r>
            <a:endParaRPr lang="tr-TR" sz="3600" dirty="0">
              <a:solidFill>
                <a:srgbClr val="FF0000"/>
              </a:solidFill>
            </a:endParaRPr>
          </a:p>
        </p:txBody>
      </p:sp>
      <p:sp>
        <p:nvSpPr>
          <p:cNvPr id="5" name="Metin kutusu 4"/>
          <p:cNvSpPr txBox="1"/>
          <p:nvPr/>
        </p:nvSpPr>
        <p:spPr>
          <a:xfrm>
            <a:off x="568036" y="2189018"/>
            <a:ext cx="5943600" cy="25699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300" dirty="0" smtClean="0">
                <a:solidFill>
                  <a:srgbClr val="FF0000"/>
                </a:solidFill>
              </a:rPr>
              <a:t>Litosfer: </a:t>
            </a:r>
            <a:r>
              <a:rPr lang="tr-TR" sz="2300" dirty="0" smtClean="0"/>
              <a:t>İngilizceden çevrilmiştir-Jeolojide kabuk, kayalık bir gezegenin, cüce gezegenin veya doğal uydunun en dış katı kabuğudur. Genellikle kimyasal yapısı ile altta yatan mantodan ayırt edilir; ancak, buzlu uydular durumunda, fazına göre ayırt edilebilir. </a:t>
            </a:r>
            <a:endParaRPr lang="tr-TR" sz="2300" dirty="0"/>
          </a:p>
        </p:txBody>
      </p:sp>
      <p:pic>
        <p:nvPicPr>
          <p:cNvPr id="6" name="Resim 5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947746" y="2189018"/>
            <a:ext cx="3315999" cy="3315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5681052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/>
          <p:cNvSpPr txBox="1"/>
          <p:nvPr/>
        </p:nvSpPr>
        <p:spPr>
          <a:xfrm>
            <a:off x="263236" y="263236"/>
            <a:ext cx="1167938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3600" dirty="0" smtClean="0">
                <a:solidFill>
                  <a:srgbClr val="FF0000"/>
                </a:solidFill>
              </a:rPr>
              <a:t>ATMOSFER</a:t>
            </a:r>
            <a:endParaRPr lang="tr-TR" sz="3600" dirty="0">
              <a:solidFill>
                <a:srgbClr val="FF0000"/>
              </a:solidFill>
            </a:endParaRPr>
          </a:p>
        </p:txBody>
      </p:sp>
      <p:pic>
        <p:nvPicPr>
          <p:cNvPr id="3" name="Resim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14693" y="3067916"/>
            <a:ext cx="4766090" cy="3138920"/>
          </a:xfrm>
          <a:prstGeom prst="rect">
            <a:avLst/>
          </a:prstGeom>
        </p:spPr>
      </p:pic>
      <p:sp>
        <p:nvSpPr>
          <p:cNvPr id="4" name="Metin kutusu 3"/>
          <p:cNvSpPr txBox="1"/>
          <p:nvPr/>
        </p:nvSpPr>
        <p:spPr>
          <a:xfrm>
            <a:off x="505690" y="1300172"/>
            <a:ext cx="11298383" cy="11541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300" dirty="0" smtClean="0">
                <a:solidFill>
                  <a:srgbClr val="FF0000"/>
                </a:solidFill>
              </a:rPr>
              <a:t>Atmosfer: </a:t>
            </a:r>
            <a:r>
              <a:rPr lang="tr-TR" sz="2300" dirty="0" smtClean="0"/>
              <a:t>Atmosfer veya gaz yuvarı, herhangi bir gök cisminin etrafını saran ve gaz ile buhardan oluşan tabaka. Yani kısaca atmosfer yer küreyi çevreleyen gaz örtüsüdür.</a:t>
            </a:r>
            <a:endParaRPr lang="tr-TR" sz="2300" dirty="0"/>
          </a:p>
        </p:txBody>
      </p:sp>
      <p:pic>
        <p:nvPicPr>
          <p:cNvPr id="5" name="Resim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547140" y="3067916"/>
            <a:ext cx="4451074" cy="31389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6289155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/>
          <p:cNvSpPr txBox="1"/>
          <p:nvPr/>
        </p:nvSpPr>
        <p:spPr>
          <a:xfrm>
            <a:off x="249382" y="263236"/>
            <a:ext cx="11707091" cy="12607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tr-TR" dirty="0"/>
          </a:p>
        </p:txBody>
      </p:sp>
      <p:sp>
        <p:nvSpPr>
          <p:cNvPr id="3" name="Metin kutusu 2"/>
          <p:cNvSpPr txBox="1"/>
          <p:nvPr/>
        </p:nvSpPr>
        <p:spPr>
          <a:xfrm>
            <a:off x="249382" y="263236"/>
            <a:ext cx="1170709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3600" dirty="0" smtClean="0">
                <a:solidFill>
                  <a:srgbClr val="FF0000"/>
                </a:solidFill>
              </a:rPr>
              <a:t>HİDROSFER</a:t>
            </a:r>
            <a:endParaRPr lang="tr-TR" sz="3600" dirty="0">
              <a:solidFill>
                <a:srgbClr val="FF0000"/>
              </a:solidFill>
            </a:endParaRPr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435436" y="1718829"/>
            <a:ext cx="4876800" cy="3248025"/>
          </a:xfrm>
          <a:prstGeom prst="rect">
            <a:avLst/>
          </a:prstGeom>
        </p:spPr>
      </p:pic>
      <p:sp>
        <p:nvSpPr>
          <p:cNvPr id="7" name="Metin kutusu 6"/>
          <p:cNvSpPr txBox="1"/>
          <p:nvPr/>
        </p:nvSpPr>
        <p:spPr>
          <a:xfrm>
            <a:off x="415636" y="1620982"/>
            <a:ext cx="5072496" cy="29238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300" dirty="0" smtClean="0">
                <a:solidFill>
                  <a:srgbClr val="FF0000"/>
                </a:solidFill>
              </a:rPr>
              <a:t>Hidrosfer: </a:t>
            </a:r>
            <a:r>
              <a:rPr lang="tr-TR" sz="2300" dirty="0" smtClean="0"/>
              <a:t>Hidrosfer, su küre demektir. Bir gezegenin veya doğal uydunun yüzeyinde, altında ve üstünde bulunan birleşik su kütlesine verilen isimdir. Dünya'nın hidrosferi yaklaşık 4 milyar yıldır var olmasına rağmen, şekil değiştirmeye devam etmektedir.</a:t>
            </a:r>
            <a:endParaRPr lang="tr-TR" sz="2300" dirty="0"/>
          </a:p>
        </p:txBody>
      </p:sp>
    </p:spTree>
    <p:extLst>
      <p:ext uri="{BB962C8B-B14F-4D97-AF65-F5344CB8AC3E}">
        <p14:creationId xmlns:p14="http://schemas.microsoft.com/office/powerpoint/2010/main" xmlns="" val="279142625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/>
          <p:cNvSpPr txBox="1"/>
          <p:nvPr/>
        </p:nvSpPr>
        <p:spPr>
          <a:xfrm>
            <a:off x="263236" y="235527"/>
            <a:ext cx="116932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3600" dirty="0" smtClean="0">
                <a:solidFill>
                  <a:srgbClr val="FF0000"/>
                </a:solidFill>
              </a:rPr>
              <a:t>BİYOSFER</a:t>
            </a:r>
            <a:endParaRPr lang="tr-TR" sz="3600" dirty="0">
              <a:solidFill>
                <a:srgbClr val="FF0000"/>
              </a:solidFill>
            </a:endParaRPr>
          </a:p>
        </p:txBody>
      </p:sp>
      <p:sp>
        <p:nvSpPr>
          <p:cNvPr id="3" name="Metin kutusu 2"/>
          <p:cNvSpPr txBox="1"/>
          <p:nvPr/>
        </p:nvSpPr>
        <p:spPr>
          <a:xfrm>
            <a:off x="581891" y="2036618"/>
            <a:ext cx="5250873" cy="29238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300" dirty="0" smtClean="0">
                <a:solidFill>
                  <a:srgbClr val="FF0000"/>
                </a:solidFill>
              </a:rPr>
              <a:t>Biyosfer: </a:t>
            </a:r>
            <a:r>
              <a:rPr lang="tr-TR" sz="2300" dirty="0" smtClean="0"/>
              <a:t>Dünyada canlıların yaşadığı 16–20 km kalınlığında tabaka; "canlı yüzey" de denir. Bu ad ilk kez Fransız bilgini </a:t>
            </a:r>
            <a:r>
              <a:rPr lang="tr-TR" sz="2300" dirty="0" err="1" smtClean="0"/>
              <a:t>Lamarck</a:t>
            </a:r>
            <a:r>
              <a:rPr lang="tr-TR" sz="2300" dirty="0" smtClean="0"/>
              <a:t> tarafından ortaya atıldı ve 20. yüzyılın başında bilim dünyasınca benimsendi. Biyosferin atmosfer içindeki yüksekliği 10000 m'ye ulaşır.</a:t>
            </a:r>
            <a:endParaRPr lang="tr-TR" sz="2300" dirty="0"/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302388" y="2036617"/>
            <a:ext cx="5274817" cy="35190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34675339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/>
          <p:cNvSpPr txBox="1"/>
          <p:nvPr/>
        </p:nvSpPr>
        <p:spPr>
          <a:xfrm>
            <a:off x="263236" y="235527"/>
            <a:ext cx="1169323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3600" dirty="0" smtClean="0">
                <a:solidFill>
                  <a:srgbClr val="FF0000"/>
                </a:solidFill>
              </a:rPr>
              <a:t>BİR BİLİM OLARAK</a:t>
            </a:r>
          </a:p>
          <a:p>
            <a:pPr algn="ctr"/>
            <a:r>
              <a:rPr lang="tr-TR" sz="3600" dirty="0" smtClean="0">
                <a:solidFill>
                  <a:srgbClr val="FF0000"/>
                </a:solidFill>
              </a:rPr>
              <a:t>COĞRAFYA</a:t>
            </a:r>
            <a:endParaRPr lang="tr-TR" sz="3600" dirty="0">
              <a:solidFill>
                <a:srgbClr val="FF0000"/>
              </a:solidFill>
            </a:endParaRPr>
          </a:p>
        </p:txBody>
      </p:sp>
      <p:pic>
        <p:nvPicPr>
          <p:cNvPr id="3" name="Resim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369625" y="2085108"/>
            <a:ext cx="5330538" cy="3553692"/>
          </a:xfrm>
          <a:prstGeom prst="rect">
            <a:avLst/>
          </a:prstGeom>
        </p:spPr>
      </p:pic>
      <p:sp>
        <p:nvSpPr>
          <p:cNvPr id="4" name="Metin kutusu 3"/>
          <p:cNvSpPr txBox="1"/>
          <p:nvPr/>
        </p:nvSpPr>
        <p:spPr>
          <a:xfrm>
            <a:off x="568036" y="2175164"/>
            <a:ext cx="5264728" cy="32778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300" dirty="0" smtClean="0"/>
              <a:t>   İnsanlar; dünya üzerinde var olduğu andan itibaren doğal ortamdan yararlanmaya, ilerleyen zamanlarda doğal ortamı şekillendirmeye başlamıştır. Zaman içinde insanın doğal ortamla ilişkisini konu alan </a:t>
            </a:r>
            <a:r>
              <a:rPr lang="tr-TR" sz="2300" dirty="0" smtClean="0">
                <a:solidFill>
                  <a:srgbClr val="FF0000"/>
                </a:solidFill>
              </a:rPr>
              <a:t>COĞRAFYA BİLİMİ </a:t>
            </a:r>
            <a:r>
              <a:rPr lang="tr-TR" sz="2300" dirty="0" smtClean="0"/>
              <a:t>ortaya çıkmış ve bu bilim dalı zamanla gelişim göstermiştir. </a:t>
            </a:r>
            <a:endParaRPr lang="tr-TR" sz="2300" dirty="0"/>
          </a:p>
        </p:txBody>
      </p:sp>
    </p:spTree>
    <p:extLst>
      <p:ext uri="{BB962C8B-B14F-4D97-AF65-F5344CB8AC3E}">
        <p14:creationId xmlns:p14="http://schemas.microsoft.com/office/powerpoint/2010/main" xmlns="" val="414376209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etin kutusu 2"/>
          <p:cNvSpPr txBox="1"/>
          <p:nvPr/>
        </p:nvSpPr>
        <p:spPr>
          <a:xfrm>
            <a:off x="249382" y="249382"/>
            <a:ext cx="1167938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3600" dirty="0" smtClean="0">
                <a:solidFill>
                  <a:srgbClr val="FF0000"/>
                </a:solidFill>
              </a:rPr>
              <a:t>BİR BİLİM OLARAK</a:t>
            </a:r>
          </a:p>
          <a:p>
            <a:pPr algn="ctr"/>
            <a:r>
              <a:rPr lang="tr-TR" sz="3600" dirty="0" smtClean="0">
                <a:solidFill>
                  <a:srgbClr val="FF0000"/>
                </a:solidFill>
              </a:rPr>
              <a:t>COĞRAFYA</a:t>
            </a:r>
            <a:endParaRPr lang="tr-TR" sz="3600" dirty="0">
              <a:solidFill>
                <a:srgbClr val="FF0000"/>
              </a:solidFill>
            </a:endParaRPr>
          </a:p>
        </p:txBody>
      </p:sp>
      <p:pic>
        <p:nvPicPr>
          <p:cNvPr id="5" name="Resim 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flipH="1">
            <a:off x="7389213" y="2313709"/>
            <a:ext cx="3275322" cy="3275322"/>
          </a:xfrm>
          <a:prstGeom prst="rect">
            <a:avLst/>
          </a:prstGeom>
        </p:spPr>
      </p:pic>
      <p:sp>
        <p:nvSpPr>
          <p:cNvPr id="6" name="Metin kutusu 5"/>
          <p:cNvSpPr txBox="1"/>
          <p:nvPr/>
        </p:nvSpPr>
        <p:spPr>
          <a:xfrm>
            <a:off x="858982" y="2313709"/>
            <a:ext cx="5749636" cy="32778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300" dirty="0" smtClean="0"/>
              <a:t>   Coğrafi ortamdaki doğal ve beşeri olayları insanla ilişkilendirerek inceleyen bilim dalına </a:t>
            </a:r>
            <a:r>
              <a:rPr lang="tr-TR" sz="2300" dirty="0" smtClean="0">
                <a:solidFill>
                  <a:srgbClr val="FF0000"/>
                </a:solidFill>
              </a:rPr>
              <a:t>COĞRAFYA </a:t>
            </a:r>
            <a:r>
              <a:rPr lang="tr-TR" sz="2300" dirty="0" smtClean="0"/>
              <a:t>denir.</a:t>
            </a:r>
          </a:p>
          <a:p>
            <a:r>
              <a:rPr lang="tr-TR" sz="2300" dirty="0"/>
              <a:t> </a:t>
            </a:r>
            <a:r>
              <a:rPr lang="tr-TR" sz="2300" dirty="0" smtClean="0"/>
              <a:t> </a:t>
            </a:r>
            <a:r>
              <a:rPr lang="tr-TR" sz="2300" dirty="0"/>
              <a:t> C</a:t>
            </a:r>
            <a:r>
              <a:rPr lang="tr-TR" sz="2300" dirty="0" smtClean="0"/>
              <a:t>oğrafya bilimi; coğrafi ortamda doğal süreçler içerisinde meydana gelen değişimleri, insan etkinlikleriyle şekillendirerek beşeri ortamdaki değişimleri bir çalışma </a:t>
            </a:r>
            <a:r>
              <a:rPr lang="tr-TR" sz="2300" dirty="0" err="1" smtClean="0"/>
              <a:t>metadolojisi</a:t>
            </a:r>
            <a:r>
              <a:rPr lang="tr-TR" sz="2300" dirty="0" smtClean="0"/>
              <a:t> içerisinde araştırır ve inceler.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213775396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abun">
  <a:themeElements>
    <a:clrScheme name="Sabun">
      <a:dk1>
        <a:sysClr val="windowText" lastClr="000000"/>
      </a:dk1>
      <a:lt1>
        <a:sysClr val="window" lastClr="FFFFFF"/>
      </a:lt1>
      <a:dk2>
        <a:srgbClr val="1485A4"/>
      </a:dk2>
      <a:lt2>
        <a:srgbClr val="E3DED1"/>
      </a:lt2>
      <a:accent1>
        <a:srgbClr val="1CADE4"/>
      </a:accent1>
      <a:accent2>
        <a:srgbClr val="2683C6"/>
      </a:accent2>
      <a:accent3>
        <a:srgbClr val="27CED7"/>
      </a:accent3>
      <a:accent4>
        <a:srgbClr val="42BA97"/>
      </a:accent4>
      <a:accent5>
        <a:srgbClr val="3E8853"/>
      </a:accent5>
      <a:accent6>
        <a:srgbClr val="62A39F"/>
      </a:accent6>
      <a:hlink>
        <a:srgbClr val="F49100"/>
      </a:hlink>
      <a:folHlink>
        <a:srgbClr val="739D9B"/>
      </a:folHlink>
    </a:clrScheme>
    <a:fontScheme name="Sabun">
      <a:majorFont>
        <a:latin typeface="Century Gothic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Sabun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105000"/>
                <a:lumMod val="105000"/>
              </a:schemeClr>
            </a:gs>
            <a:gs pos="100000">
              <a:schemeClr val="phClr">
                <a:tint val="65000"/>
                <a:satMod val="100000"/>
                <a:lumMod val="100000"/>
              </a:schemeClr>
            </a:gs>
            <a:gs pos="100000">
              <a:schemeClr val="phClr">
                <a:tint val="70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0000"/>
                <a:lumMod val="100000"/>
              </a:schemeClr>
            </a:gs>
            <a:gs pos="50000">
              <a:schemeClr val="phClr">
                <a:shade val="99000"/>
                <a:satMod val="105000"/>
                <a:lumMod val="100000"/>
              </a:schemeClr>
            </a:gs>
            <a:gs pos="100000">
              <a:schemeClr val="phClr">
                <a:shade val="98000"/>
                <a:satMod val="105000"/>
                <a:lumMod val="100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12700" dir="5400000" algn="ctr" rotWithShape="0">
              <a:srgbClr val="000000">
                <a:alpha val="63000"/>
              </a:srgbClr>
            </a:outerShdw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4200000"/>
            </a:lightRig>
          </a:scene3d>
          <a:sp3d prstMaterial="flat">
            <a:bevelT w="50800" h="63500" prst="rible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shade val="92000"/>
                <a:satMod val="160000"/>
              </a:schemeClr>
            </a:gs>
            <a:gs pos="77000">
              <a:schemeClr val="phClr">
                <a:tint val="100000"/>
                <a:shade val="73000"/>
                <a:satMod val="155000"/>
              </a:schemeClr>
            </a:gs>
            <a:gs pos="100000">
              <a:schemeClr val="phClr">
                <a:tint val="100000"/>
                <a:shade val="67000"/>
                <a:satMod val="145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2000"/>
                <a:satMod val="115000"/>
              </a:schemeClr>
            </a:duotone>
          </a:blip>
          <a:tile tx="0" ty="0" sx="60000" sy="60000" flip="none" algn="tl"/>
        </a:blip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Savon" id="{1306E473-ED32-493B-A2D0-240A757EDD34}" vid="{C20BADFE-D095-436F-9677-9264042809F0}"/>
    </a:ext>
  </a:extLst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TM03457510[[fn=Sabun]]</Template>
  <TotalTime>121</TotalTime>
  <Words>349</Words>
  <PresentationFormat>Özel</PresentationFormat>
  <Paragraphs>23</Paragraphs>
  <Slides>10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10</vt:i4>
      </vt:variant>
    </vt:vector>
  </HeadingPairs>
  <TitlesOfParts>
    <vt:vector size="11" baseType="lpstr">
      <vt:lpstr>Sabun</vt:lpstr>
      <vt:lpstr>9. Sınıf coğrafya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SON</vt:lpstr>
    </vt:vector>
  </TitlesOfParts>
  <Manager>https://www.sorubak.com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2020-09-23T11:11:38Z</dcterms:created>
  <dcterms:modified xsi:type="dcterms:W3CDTF">2020-09-25T13:17:52Z</dcterms:modified>
  <cp:category>https://www.sorubak.com</cp:category>
</cp:coreProperties>
</file>