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72" y="10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A0034-E4F1-4513-97BD-F3FF095065F6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CD36A-B95D-48EF-B83E-0B282EB165C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32574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CD36A-B95D-48EF-B83E-0B282EB165C1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8797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B57FBC61-6685-4E8F-8741-EE4401ED59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2B549D52-2B1A-42F6-BAC4-559F419941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0483573C-0F92-4725-BE04-6C1838266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1DBE41B1-33AF-4A25-B393-6BE421A05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F4E86943-58A6-4C2B-BB19-C6A603712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90683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21866CE-D0A8-47F6-AE7A-A652C0F98A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30E3DA35-DCCC-4F67-B253-036F974788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1BC1BB25-839C-4EAE-95FC-B3789BDC7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4E3DA70A-5CFA-4CB7-AECC-084177B9F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A624CDE4-1C14-4002-ACCE-F2EEB3F4E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85175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="" xmlns:a16="http://schemas.microsoft.com/office/drawing/2014/main" id="{B5C53581-FC5D-4C72-9CB6-0DEDE63307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="" xmlns:a16="http://schemas.microsoft.com/office/drawing/2014/main" id="{833E46CA-D4C9-4407-B198-AF15EBEBB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76EA096-E5AA-475E-BE96-62DC6C1F6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F7CC0546-32FD-4E84-B70D-8F2EC4455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D8797887-E3F1-43AD-9F0C-0CB5DF091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6714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6188A88-5CD2-47EC-8B5B-9459002A3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7BE5618-1A57-4EB0-A0F6-A8EFA382A5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F75676D5-CD24-48D2-BDA2-132E398E1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B3F290F4-3CDC-4B89-A136-AAFD36F9A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CFDE974B-CC09-414D-A636-8EE0C5811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2988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C548EAE-69F3-4FC4-B431-299350261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C716737D-A1B4-4FAF-B44B-0016AB8FFD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6816ED77-0419-48A6-837C-535AAE58C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85B08A31-279F-4176-ADB4-E8983132F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10A6198C-EA22-4B7D-8940-805A1587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18761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061E0359-37F2-4587-8A15-7CC8E2C7E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E9AF939-9274-41C5-8234-39546C4D1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C48BD36C-52AB-4E40-A727-8F72E3C0F8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60F5194B-1EB0-4F6C-9EC3-52A3F73BC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DFF70727-7B4D-48EB-9CF4-90D29F1CC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0BDDA64-C758-4B85-B558-DF08261B9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7340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C375B6FD-22A5-4BA4-8BDE-D005CE7D06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E7B7C7E2-BE7A-47B2-BA1D-50687F5153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90B825D3-FA27-4CFE-9FC2-AE0DBB495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="" xmlns:a16="http://schemas.microsoft.com/office/drawing/2014/main" id="{1C1000EF-E1C5-4C91-A118-32204089D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="" xmlns:a16="http://schemas.microsoft.com/office/drawing/2014/main" id="{7EB0FBBE-D948-4388-A20B-71F0CFE432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="" xmlns:a16="http://schemas.microsoft.com/office/drawing/2014/main" id="{B427B598-AB84-424F-8CB1-00D2E4F0B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="" xmlns:a16="http://schemas.microsoft.com/office/drawing/2014/main" id="{3D8A227E-DC2C-41D6-AF6D-D4345A9BE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="" xmlns:a16="http://schemas.microsoft.com/office/drawing/2014/main" id="{119704EB-3941-4A5D-B7C1-09C722389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98231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E2EA50EF-596B-48F9-9368-D9373991B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="" xmlns:a16="http://schemas.microsoft.com/office/drawing/2014/main" id="{3B4EC5A2-5511-4463-8D8D-E35BFCA45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="" xmlns:a16="http://schemas.microsoft.com/office/drawing/2014/main" id="{D2671515-88BE-4694-B7DC-3B3ECCA06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="" xmlns:a16="http://schemas.microsoft.com/office/drawing/2014/main" id="{F6CBE90E-276A-4C81-909D-3C6FFA0F6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9665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="" xmlns:a16="http://schemas.microsoft.com/office/drawing/2014/main" id="{3CA662A7-BDE9-4213-AA4D-34B030B23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="" xmlns:a16="http://schemas.microsoft.com/office/drawing/2014/main" id="{29383CB4-90B9-4443-9A67-9F8378FF5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="" xmlns:a16="http://schemas.microsoft.com/office/drawing/2014/main" id="{582CBCEE-5CFF-4F08-BEBF-EDEACFDB5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7355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F43B617-6C8A-4A40-8EE1-94359AF2F4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2074771-C75F-4E75-8E9E-E99889D3E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30BAF350-CEEC-43C7-92B3-DE410391BB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B293939C-76F9-48AC-88B3-867E95BE7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05752EC4-65BB-4C1D-9AAA-D8714A6F8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1D73F3E5-C5CE-4262-B28E-D2AB8BD0B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8231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942AEED-4AEA-4F5C-9B82-E94CAA819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="" xmlns:a16="http://schemas.microsoft.com/office/drawing/2014/main" id="{5A1F22A2-38C4-4E8B-A40F-1727D8672B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="" xmlns:a16="http://schemas.microsoft.com/office/drawing/2014/main" id="{9BDF827D-562E-4DCC-948E-7150610F56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="" xmlns:a16="http://schemas.microsoft.com/office/drawing/2014/main" id="{A2627672-CD67-4104-AA9C-ACB35474C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="" xmlns:a16="http://schemas.microsoft.com/office/drawing/2014/main" id="{30FC1987-D193-45AA-BD01-6929519AB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="" xmlns:a16="http://schemas.microsoft.com/office/drawing/2014/main" id="{013E8852-40A8-4C98-A0CE-4E13DCB84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0434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="" xmlns:a16="http://schemas.microsoft.com/office/drawing/2014/main" id="{0B1A7D9B-36DB-45D9-BF6D-5571C62CF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="" xmlns:a16="http://schemas.microsoft.com/office/drawing/2014/main" id="{0650F8D1-AA95-42E6-98EE-C69AA90FC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="" xmlns:a16="http://schemas.microsoft.com/office/drawing/2014/main" id="{D6633CE8-27B5-4680-90A9-03407E1C7F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D7F3-9CD6-4129-8173-5533A248686C}" type="datetimeFigureOut">
              <a:rPr lang="tr-TR" smtClean="0"/>
              <a:pPr/>
              <a:t>03/09/2020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="" xmlns:a16="http://schemas.microsoft.com/office/drawing/2014/main" id="{E95C4F25-9741-4794-B97B-B142D1B2CC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="" xmlns:a16="http://schemas.microsoft.com/office/drawing/2014/main" id="{81E7F995-B661-4DB5-9DB2-12E126F9AB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D0FA9-55CA-435F-825C-F112ABD4DF4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4257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12AC4B9E-B360-48DE-8DDE-45620D722D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95" y="0"/>
            <a:ext cx="12013809" cy="6858000"/>
          </a:xfr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>8. Sınıf İngilizce 7. Ünite </a:t>
            </a:r>
            <a:r>
              <a:rPr lang="tr-TR" b="1" dirty="0" err="1">
                <a:solidFill>
                  <a:srgbClr val="FF0000"/>
                </a:solidFill>
              </a:rPr>
              <a:t>Tourism</a:t>
            </a:r>
            <a:r>
              <a:rPr lang="tr-TR" b="1" dirty="0">
                <a:solidFill>
                  <a:srgbClr val="FF0000"/>
                </a:solidFill>
              </a:rPr>
              <a:t> Kelimeleri</a:t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063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784C4DCB-EEE8-49F1-BE4A-42856D1A6C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34290563"/>
              </p:ext>
            </p:extLst>
          </p:nvPr>
        </p:nvGraphicFramePr>
        <p:xfrm>
          <a:off x="0" y="253219"/>
          <a:ext cx="12192000" cy="66047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1981982594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2561748401"/>
                    </a:ext>
                  </a:extLst>
                </a:gridCol>
              </a:tblGrid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İNGİLİZCE KELİME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TÜRKÇE ANLAMI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709295794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abandon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terk etmek, bırakmak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420120939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abroad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yurt dışında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3256340723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accommodation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konaklama, kalacak yer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287676246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advertisement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ilan, reklam, duyuru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603912406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all-inclusive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her şey dahil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531622917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amphitheater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anfitiyatro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009492859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ancient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eski, antik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6479348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aquarium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akvaryum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608850127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architecture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mimari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832817973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artifical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yapay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677124578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attend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katılmak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876707816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attractive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cazip, çekici,göz alıcı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91162134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authentic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özgün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35054988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average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ortalama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4064785184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basket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sepet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580954403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bed and breakfast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oda kahvaltı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3264434409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border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sınır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729767380"/>
                  </a:ext>
                </a:extLst>
              </a:tr>
              <a:tr h="3476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bridge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köprü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413339431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="" xmlns:a16="http://schemas.microsoft.com/office/drawing/2014/main" id="{2C4F76A7-7FE2-4F42-B825-2F234CC74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6809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5F38EDA8-C955-429A-A13D-A3DAAC07E82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53250395"/>
              </p:ext>
            </p:extLst>
          </p:nvPr>
        </p:nvGraphicFramePr>
        <p:xfrm>
          <a:off x="0" y="-112541"/>
          <a:ext cx="12192000" cy="7058821"/>
        </p:xfrm>
        <a:graphic>
          <a:graphicData uri="http://schemas.openxmlformats.org/drawingml/2006/table">
            <a:tbl>
              <a:tblPr firstRow="1" firstCol="1" bandRow="1">
                <a:tableStyleId>{93296810-A885-4BE3-A3E7-6D5BEEA58F35}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3716840899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1062238883"/>
                    </a:ext>
                  </a:extLst>
                </a:gridCol>
              </a:tblGrid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budget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bütçe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91374926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bullfighting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boğa güreşi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194209750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capital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city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başkent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158955805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caravansary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kervansaray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372509764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castle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kale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382221203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cathedral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katedral,büyük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 kilise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823178232"/>
                  </a:ext>
                </a:extLst>
              </a:tr>
              <a:tr h="339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latin typeface="Arial Black" panose="020B0A04020102020204" pitchFamily="34" charset="0"/>
                        </a:rPr>
                        <a:t>cave</a:t>
                      </a:r>
                      <a:endParaRPr lang="tr-TR" sz="1800" dirty="0">
                        <a:latin typeface="Arial Black" panose="020B0A04020102020204" pitchFamily="34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mağara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45288832"/>
                  </a:ext>
                </a:extLst>
              </a:tr>
              <a:tr h="339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latin typeface="Arial Black" panose="020B0A04020102020204" pitchFamily="34" charset="0"/>
                        </a:rPr>
                        <a:t>celebration</a:t>
                      </a:r>
                      <a:endParaRPr lang="tr-TR" sz="1800" dirty="0">
                        <a:latin typeface="Arial Black" panose="020B0A04020102020204" pitchFamily="34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kutlama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649603704"/>
                  </a:ext>
                </a:extLst>
              </a:tr>
              <a:tr h="339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latin typeface="Arial Black" panose="020B0A04020102020204" pitchFamily="34" charset="0"/>
                        </a:rPr>
                        <a:t>ceremony</a:t>
                      </a:r>
                      <a:endParaRPr lang="tr-TR" sz="1800" dirty="0">
                        <a:latin typeface="Arial Black" panose="020B0A04020102020204" pitchFamily="34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tören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552344593"/>
                  </a:ext>
                </a:extLst>
              </a:tr>
              <a:tr h="4432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latin typeface="Arial Black" panose="020B0A04020102020204" pitchFamily="34" charset="0"/>
                        </a:rPr>
                        <a:t>charming</a:t>
                      </a:r>
                      <a:endParaRPr lang="tr-TR" sz="1800" dirty="0">
                        <a:latin typeface="Arial Black" panose="020B0A04020102020204" pitchFamily="34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alımlı, büyüleyici, hoş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911535181"/>
                  </a:ext>
                </a:extLst>
              </a:tr>
              <a:tr h="3390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latin typeface="Arial Black" panose="020B0A04020102020204" pitchFamily="34" charset="0"/>
                        </a:rPr>
                        <a:t>climate</a:t>
                      </a:r>
                      <a:endParaRPr lang="tr-TR" sz="1800" dirty="0">
                        <a:latin typeface="Arial Black" panose="020B0A04020102020204" pitchFamily="34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iklim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83888074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common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alışılmış, yaygın, sıradan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36071491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conquer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fethetmek, ele geçirmek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75633031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conquest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fetih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892743530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construct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inşa etek, kurmak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526233209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construction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yapı, inşaat, inşa etme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30001735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contain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kapsamak, içermek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577264967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countryside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kırsal kesim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630833272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cruise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holiday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gemi tatili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72624484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cultural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kültürel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095047011"/>
                  </a:ext>
                </a:extLst>
              </a:tr>
              <a:tr h="3231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date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back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to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geçmişe dayanmak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579107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71004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F823FA7A-C088-4550-B2BD-1DEC6A97D73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51742435"/>
              </p:ext>
            </p:extLst>
          </p:nvPr>
        </p:nvGraphicFramePr>
        <p:xfrm>
          <a:off x="-42203" y="0"/>
          <a:ext cx="12703126" cy="6902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36872">
                  <a:extLst>
                    <a:ext uri="{9D8B030D-6E8A-4147-A177-3AD203B41FA5}">
                      <a16:colId xmlns="" xmlns:a16="http://schemas.microsoft.com/office/drawing/2014/main" val="2053364746"/>
                    </a:ext>
                  </a:extLst>
                </a:gridCol>
                <a:gridCol w="6366254">
                  <a:extLst>
                    <a:ext uri="{9D8B030D-6E8A-4147-A177-3AD203B41FA5}">
                      <a16:colId xmlns="" xmlns:a16="http://schemas.microsoft.com/office/drawing/2014/main" val="152919927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definitely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kesinlikle, elbette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394775212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destination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varış yeri, gidilecek yer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779052786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dish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yemek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3568565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diversity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çeşitlilik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013085240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dominance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hakimiyet, üstünlük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200707310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dormitory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öğreci yurdu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85125682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earthen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topraktan yapılmış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1281704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emperor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hükümdar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785060487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empire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imparatorluk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91489292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enormous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kocaman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40129697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experience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deneyim, başından geçmek, tecrübe etmek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24850056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famous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ünlü, tanınmış, meşhur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59601962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fascinating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büyüleyici, etkileyici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550675671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fountain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çeşme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345865393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fragrant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hoş kokulu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73232617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fried</a:t>
                      </a: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 </a:t>
                      </a: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liver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ciğer kavurma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109217747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guesthouse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konukevi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46508065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handcraft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el sanatı, el işi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96465398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heaven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cennet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258530852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highland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dağlık arazi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2819477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historic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tarihi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7301394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13273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2DF2C110-52CB-47BE-9875-B6EBB3A4D46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34682732"/>
              </p:ext>
            </p:extLst>
          </p:nvPr>
        </p:nvGraphicFramePr>
        <p:xfrm>
          <a:off x="0" y="1"/>
          <a:ext cx="12192000" cy="71481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3170462665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1173718359"/>
                    </a:ext>
                  </a:extLst>
                </a:gridCol>
              </a:tblGrid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incredible</a:t>
                      </a:r>
                      <a:endParaRPr lang="tr-TR" sz="18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inanılmaz, şaşırtıcı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243843265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inscription</a:t>
                      </a:r>
                      <a:endParaRPr lang="tr-TR" sz="18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kitabe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38219587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invasion</a:t>
                      </a:r>
                      <a:endParaRPr lang="tr-TR" sz="18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istila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88967536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island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ada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971176713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journal</a:t>
                      </a:r>
                      <a:endParaRPr lang="tr-TR" sz="18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dergi, seyir defteri, anı defteri, günlük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440408846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landmark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kent simgesi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432197297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landscape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manzara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114849549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location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konum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732316442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madrasa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medrese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46103514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mansion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konak, köşk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239833482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mausoleum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anıt mezar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11421729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meatball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köfte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87815251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memory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hafıza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172018674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migration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göç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75439316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monastery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manastır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709598906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monument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anıt, heykel, eser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796582721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moreover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üstelik, ayrıca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919225403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mosque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cami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35284144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mostly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çoğunlukla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944747448"/>
                  </a:ext>
                </a:extLst>
              </a:tr>
              <a:tr h="3409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must-see</a:t>
                      </a:r>
                      <a:endParaRPr lang="tr-TR" sz="180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görülmesi gereken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317091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Arial Black" panose="020B0A04020102020204" pitchFamily="34" charset="0"/>
                        </a:rPr>
                        <a:t>mystic</a:t>
                      </a:r>
                      <a:endParaRPr lang="tr-TR" sz="1800" dirty="0">
                        <a:solidFill>
                          <a:schemeClr val="bg1">
                            <a:lumMod val="95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esrarlı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0439861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26522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1A95C4B5-8B2B-401D-A56E-66364BABFC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87725315"/>
              </p:ext>
            </p:extLst>
          </p:nvPr>
        </p:nvGraphicFramePr>
        <p:xfrm>
          <a:off x="0" y="0"/>
          <a:ext cx="12192000" cy="69028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2226256708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305103560"/>
                    </a:ext>
                  </a:extLst>
                </a:gridCol>
              </a:tblGrid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palace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saray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516985617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peninsula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yarımada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474810067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population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nüfus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735270071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pottery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çanak çömlek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625619196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preserve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korumak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867529740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prophet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peygamber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8546363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province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il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96920118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public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halk, kamu, umumi, halka açık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664001570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pyramid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piramit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12037888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refresh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ferahla(t)mak, tazelenmek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32032336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relax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rahatlamak, gevşemek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64856033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remarkable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göze çarpan, dikkat çekici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22671386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resort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tatil yeri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564849278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rock tomb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kaya mezar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706521305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rural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kırsal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047952583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seaside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deniz kenarı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767244679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settlement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yerleşim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046674189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shrine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tapınak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41781212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sightseeing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gezi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307165149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effectLst/>
                          <a:latin typeface="Arial Black" panose="020B0A04020102020204" pitchFamily="34" charset="0"/>
                        </a:rPr>
                        <a:t>site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yerleşim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253735811"/>
                  </a:ext>
                </a:extLst>
              </a:tr>
              <a:tr h="326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soap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sabun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218438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14738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B815A717-C1C0-4A41-B3CC-AF4FD7E27E2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48042199"/>
              </p:ext>
            </p:extLst>
          </p:nvPr>
        </p:nvGraphicFramePr>
        <p:xfrm>
          <a:off x="0" y="1"/>
          <a:ext cx="12192000" cy="7179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1046361579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2408512240"/>
                    </a:ext>
                  </a:extLst>
                </a:gridCol>
              </a:tblGrid>
              <a:tr h="60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souvenir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hediyelik eşya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6908504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spectator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seyirci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982587853"/>
                  </a:ext>
                </a:extLst>
              </a:tr>
              <a:tr h="1567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splendid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müthiş ,şahane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3140103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square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meydan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69292744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tradition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gelenek, görenek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84209903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taste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tat(</a:t>
                      </a:r>
                      <a:r>
                        <a:rPr lang="tr-TR" sz="1800" dirty="0" err="1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mak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)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19923743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temperature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ısı, sıcaklık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22009829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temple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tapınak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69208260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terrestrial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karasal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667627291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tomb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mezar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7017501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tourism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turizm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536281435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trade route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ticaret yolu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950967773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traditional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geleneksel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410905325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transportation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ulaşım, taşıma, nakliye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5194230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trip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seyahat, gezi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438484727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truly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tamamen, sahiden, cidden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865170601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Turkish delight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Türk lokumu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226082416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unforgettable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unutulmaz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2588662677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urban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kentsel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253297968"/>
                  </a:ext>
                </a:extLst>
              </a:tr>
              <a:tr h="321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vacation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tatil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1951317373"/>
                  </a:ext>
                </a:extLst>
              </a:tr>
              <a:tr h="1707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waterway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su yolu, kanal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0418" marR="70418" marT="17605" marB="17605"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="" xmlns:a16="http://schemas.microsoft.com/office/drawing/2014/main" val="36661539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23787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="" xmlns:a16="http://schemas.microsoft.com/office/drawing/2014/main" id="{8FE4DD1D-2B5E-4A8B-9883-BE2315E608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208854441"/>
              </p:ext>
            </p:extLst>
          </p:nvPr>
        </p:nvGraphicFramePr>
        <p:xfrm>
          <a:off x="0" y="0"/>
          <a:ext cx="12192000" cy="68579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96000">
                  <a:extLst>
                    <a:ext uri="{9D8B030D-6E8A-4147-A177-3AD203B41FA5}">
                      <a16:colId xmlns="" xmlns:a16="http://schemas.microsoft.com/office/drawing/2014/main" val="2968132963"/>
                    </a:ext>
                  </a:extLst>
                </a:gridCol>
                <a:gridCol w="6096000">
                  <a:extLst>
                    <a:ext uri="{9D8B030D-6E8A-4147-A177-3AD203B41FA5}">
                      <a16:colId xmlns="" xmlns:a16="http://schemas.microsoft.com/office/drawing/2014/main" val="3862647720"/>
                    </a:ext>
                  </a:extLst>
                </a:gridCol>
              </a:tblGrid>
              <a:tr h="9574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wealth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varlık, zenginlik, servet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009134809"/>
                  </a:ext>
                </a:extLst>
              </a:tr>
              <a:tr h="9574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weigh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tartmak, belirli bir ağırlık gelmek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232652330"/>
                  </a:ext>
                </a:extLst>
              </a:tr>
              <a:tr h="9574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wickerwork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hasır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650048612"/>
                  </a:ext>
                </a:extLst>
              </a:tr>
              <a:tr h="9574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wildebeest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afrika antilobu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757673"/>
                  </a:ext>
                </a:extLst>
              </a:tr>
              <a:tr h="2070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effectLst/>
                          <a:latin typeface="Arial Black" panose="020B0A04020102020204" pitchFamily="34" charset="0"/>
                        </a:rPr>
                        <a:t>worldwide</a:t>
                      </a:r>
                      <a:endParaRPr lang="tr-TR" sz="18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dünya çapında</a:t>
                      </a:r>
                      <a:endParaRPr lang="tr-TR" sz="180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3415275671"/>
                  </a:ext>
                </a:extLst>
              </a:tr>
              <a:tr h="9574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 err="1">
                          <a:effectLst/>
                          <a:latin typeface="Arial Black" panose="020B0A04020102020204" pitchFamily="34" charset="0"/>
                        </a:rPr>
                        <a:t>worth</a:t>
                      </a:r>
                      <a:endParaRPr lang="tr-TR" sz="1800" dirty="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1575"/>
                        </a:spcAft>
                      </a:pPr>
                      <a:r>
                        <a:rPr lang="tr-TR" sz="1800" dirty="0">
                          <a:solidFill>
                            <a:srgbClr val="FF0000"/>
                          </a:solidFill>
                          <a:effectLst/>
                          <a:latin typeface="Arial Black" panose="020B0A04020102020204" pitchFamily="34" charset="0"/>
                        </a:rPr>
                        <a:t>değer</a:t>
                      </a:r>
                      <a:endParaRPr lang="tr-TR" sz="1800" dirty="0">
                        <a:solidFill>
                          <a:srgbClr val="FF0000"/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19050" marB="19050" anchor="ctr"/>
                </a:tc>
                <a:extLst>
                  <a:ext uri="{0D108BD9-81ED-4DB2-BD59-A6C34878D82A}">
                    <a16:rowId xmlns="" xmlns:a16="http://schemas.microsoft.com/office/drawing/2014/main" val="1680740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53534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1863BB5-A320-409F-846B-FF5B5D88B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12192000" cy="6984610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r>
              <a:rPr lang="tr-TR" sz="6600" dirty="0">
                <a:solidFill>
                  <a:srgbClr val="FF0000"/>
                </a:solidFill>
                <a:latin typeface="Arial Black" panose="020B0A04020102020204" pitchFamily="34" charset="0"/>
              </a:rPr>
              <a:t>                                    </a:t>
            </a:r>
          </a:p>
          <a:p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sz="7200" dirty="0">
                <a:solidFill>
                  <a:srgbClr val="FF0000"/>
                </a:solidFill>
                <a:latin typeface="Arial Black" panose="020B0A04020102020204" pitchFamily="34" charset="0"/>
              </a:rPr>
              <a:t>   </a:t>
            </a:r>
            <a:r>
              <a:rPr lang="tr-TR" sz="7200" dirty="0">
                <a:solidFill>
                  <a:srgbClr val="FF0000"/>
                </a:solidFill>
                <a:latin typeface="Arial Narrow" panose="020B0606020202030204" pitchFamily="34" charset="0"/>
              </a:rPr>
              <a:t>ÇAĞDAŞ DURMAZ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08596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425</Words>
  <PresentationFormat>Özel</PresentationFormat>
  <Paragraphs>271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                  8. Sınıf İngilizce 7. Ünite Tourism Kelimeleri   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2020-09-02T16:47:30Z</dcterms:created>
  <dcterms:modified xsi:type="dcterms:W3CDTF">2020-09-03T09:55:28Z</dcterms:modified>
  <cp:category>https://www.sorubak.com</cp:category>
</cp:coreProperties>
</file>