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7" r:id="rId2"/>
    <p:sldId id="258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2" autoAdjust="0"/>
    <p:restoredTop sz="94660"/>
  </p:normalViewPr>
  <p:slideViewPr>
    <p:cSldViewPr snapToGrid="0">
      <p:cViewPr varScale="1">
        <p:scale>
          <a:sx n="80" d="100"/>
          <a:sy n="80" d="100"/>
        </p:scale>
        <p:origin x="-84" y="-5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  <a:pPr/>
              <a:t>5/12/2020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nlatim-Bozukluklari-Kavram-Haritasi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85" y="-24765"/>
            <a:ext cx="12162155" cy="69253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en-US" sz="6600">
                <a:solidFill>
                  <a:srgbClr val="FF0000"/>
                </a:solidFill>
                <a:latin typeface="+mn-lt"/>
                <a:cs typeface="+mn-lt"/>
              </a:rPr>
              <a:t>GEREKSİZ SÖZCÜK KULLANIMI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691640"/>
            <a:ext cx="10880090" cy="46863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altLang="en-US" sz="4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Gereksiz sözcük kullanımı</a:t>
            </a:r>
            <a:r>
              <a:rPr lang="tr-TR" altLang="en-US" sz="4800"/>
              <a:t> cümlenin duruluğunu bozar ve </a:t>
            </a:r>
            <a:r>
              <a:rPr lang="tr-TR" altLang="en-US" sz="4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anlatım bozukluğu</a:t>
            </a:r>
            <a:r>
              <a:rPr lang="tr-TR" altLang="en-US" sz="4800"/>
              <a:t> yaratır.Bu </a:t>
            </a:r>
            <a:r>
              <a:rPr lang="tr-TR" altLang="en-US" sz="4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anlatım bozukluğu</a:t>
            </a:r>
            <a:r>
              <a:rPr lang="tr-TR" altLang="en-US" sz="4800"/>
              <a:t> şu şekillerde olabilir: Bir cümlede anlamları aynı olan veya anlamca biri diğerini içeren </a:t>
            </a:r>
            <a:r>
              <a:rPr lang="tr-TR" altLang="en-US" sz="4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sözcüklerin</a:t>
            </a:r>
            <a:r>
              <a:rPr lang="tr-TR" altLang="en-US" sz="4800"/>
              <a:t> birlikte </a:t>
            </a:r>
            <a:r>
              <a:rPr lang="tr-TR" altLang="en-US" sz="4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kullanılması anlatım bozukluğuna </a:t>
            </a:r>
            <a:r>
              <a:rPr lang="tr-TR" altLang="en-US" sz="4800"/>
              <a:t>yol açar.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altLang="en-US">
                <a:solidFill>
                  <a:srgbClr val="FF0000"/>
                </a:solidFill>
              </a:rPr>
              <a:t>Eş Anlamlı Kelimelerin Bir Arada Kullanılmasından Kaynaklanan Anlatım Bozukluğu : 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altLang="en-US"/>
              <a:t> </a:t>
            </a:r>
            <a:r>
              <a:rPr lang="tr-TR" altLang="en-US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</a:rPr>
              <a:t>ÖR</a:t>
            </a:r>
            <a:r>
              <a:rPr lang="tr-TR" altLang="en-US"/>
              <a:t> : Gençler Fatih Terim'i </a:t>
            </a:r>
            <a:r>
              <a:rPr lang="tr-TR" altLang="en-US">
                <a:solidFill>
                  <a:srgbClr val="FF0000"/>
                </a:solidFill>
              </a:rPr>
              <a:t>ilgi</a:t>
            </a:r>
            <a:r>
              <a:rPr lang="tr-TR" altLang="en-US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 </a:t>
            </a:r>
            <a:r>
              <a:rPr lang="tr-TR" altLang="en-US"/>
              <a:t>ve </a:t>
            </a:r>
            <a:r>
              <a:rPr lang="tr-TR" altLang="en-US">
                <a:solidFill>
                  <a:srgbClr val="FF0000"/>
                </a:solidFill>
              </a:rPr>
              <a:t>alakayla</a:t>
            </a:r>
            <a:r>
              <a:rPr lang="tr-TR" altLang="en-US"/>
              <a:t> dinliyorlardı</a:t>
            </a:r>
          </a:p>
          <a:p>
            <a:pPr marL="0" indent="0">
              <a:buNone/>
            </a:pPr>
            <a:endParaRPr lang="tr-TR" altLang="en-US"/>
          </a:p>
          <a:p>
            <a:pPr marL="0" indent="0">
              <a:buNone/>
            </a:pPr>
            <a:r>
              <a:rPr lang="tr-TR" altLang="en-US"/>
              <a:t> </a:t>
            </a:r>
            <a:r>
              <a:rPr lang="tr-TR" altLang="en-US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</a:rPr>
              <a:t>ÖR</a:t>
            </a:r>
            <a:r>
              <a:rPr lang="tr-TR" altLang="en-US"/>
              <a:t> : Haberi duyunca </a:t>
            </a:r>
            <a:r>
              <a:rPr lang="tr-TR" altLang="en-US">
                <a:solidFill>
                  <a:srgbClr val="FF0000"/>
                </a:solidFill>
              </a:rPr>
              <a:t>hemen</a:t>
            </a:r>
            <a:r>
              <a:rPr lang="tr-TR" altLang="en-US"/>
              <a:t> gel</a:t>
            </a:r>
            <a:r>
              <a:rPr lang="tr-TR" altLang="en-US">
                <a:solidFill>
                  <a:srgbClr val="FF0000"/>
                </a:solidFill>
              </a:rPr>
              <a:t>iverdi</a:t>
            </a:r>
            <a:r>
              <a:rPr lang="tr-TR" altLang="en-US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endParaRPr lang="tr-TR" altLang="en-US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altLang="en-US">
                <a:solidFill>
                  <a:srgbClr val="FF0000"/>
                </a:solidFill>
              </a:rPr>
              <a:t> </a:t>
            </a:r>
            <a:r>
              <a:rPr lang="tr-TR" altLang="en-US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</a:rPr>
              <a:t>ÖR</a:t>
            </a:r>
            <a:r>
              <a:rPr lang="tr-TR" altLang="en-US">
                <a:solidFill>
                  <a:schemeClr val="tx1"/>
                </a:solidFill>
              </a:rPr>
              <a:t> : Çocuk kitapları çocuklara , </a:t>
            </a:r>
            <a:r>
              <a:rPr lang="tr-TR" altLang="en-US">
                <a:solidFill>
                  <a:srgbClr val="FF0000"/>
                </a:solidFill>
              </a:rPr>
              <a:t>merhameti</a:t>
            </a:r>
            <a:r>
              <a:rPr lang="tr-TR" altLang="en-US">
                <a:solidFill>
                  <a:schemeClr val="tx1"/>
                </a:solidFill>
              </a:rPr>
              <a:t> ve </a:t>
            </a:r>
            <a:r>
              <a:rPr lang="tr-TR" altLang="en-US">
                <a:solidFill>
                  <a:srgbClr val="FF0000"/>
                </a:solidFill>
              </a:rPr>
              <a:t>acımayı</a:t>
            </a:r>
            <a:r>
              <a:rPr lang="tr-TR" altLang="en-US">
                <a:solidFill>
                  <a:schemeClr val="tx1"/>
                </a:solidFill>
              </a:rPr>
              <a:t> da öğretmelidir.</a:t>
            </a:r>
          </a:p>
          <a:p>
            <a:pPr marL="0" indent="0">
              <a:buNone/>
            </a:pPr>
            <a:endParaRPr lang="tr-TR" altLang="en-US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altLang="en-US">
                <a:solidFill>
                  <a:schemeClr val="tx1"/>
                </a:solidFill>
              </a:rPr>
              <a:t> </a:t>
            </a:r>
            <a:r>
              <a:rPr lang="tr-TR" altLang="en-US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</a:rPr>
              <a:t>ÖR</a:t>
            </a:r>
            <a:r>
              <a:rPr lang="tr-TR" altLang="en-US">
                <a:solidFill>
                  <a:schemeClr val="tx1"/>
                </a:solidFill>
              </a:rPr>
              <a:t> : Her dersin kendine özgü </a:t>
            </a:r>
            <a:r>
              <a:rPr lang="tr-TR" altLang="en-US">
                <a:solidFill>
                  <a:srgbClr val="FF0000"/>
                </a:solidFill>
              </a:rPr>
              <a:t>ilke</a:t>
            </a:r>
            <a:r>
              <a:rPr lang="tr-TR" altLang="en-US">
                <a:solidFill>
                  <a:schemeClr val="tx1"/>
                </a:solidFill>
              </a:rPr>
              <a:t> ve </a:t>
            </a:r>
            <a:r>
              <a:rPr lang="tr-TR" altLang="en-US">
                <a:solidFill>
                  <a:srgbClr val="FF0000"/>
                </a:solidFill>
              </a:rPr>
              <a:t>prensipleri</a:t>
            </a:r>
            <a:r>
              <a:rPr lang="tr-TR" altLang="en-US">
                <a:solidFill>
                  <a:schemeClr val="tx1"/>
                </a:solidFill>
              </a:rPr>
              <a:t> vardır.</a:t>
            </a:r>
          </a:p>
          <a:p>
            <a:pPr marL="0" indent="0">
              <a:buNone/>
            </a:pPr>
            <a:endParaRPr lang="tr-TR" altLang="en-US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altLang="en-US">
                <a:solidFill>
                  <a:schemeClr val="tx1"/>
                </a:solidFill>
              </a:rPr>
              <a:t> </a:t>
            </a:r>
            <a:r>
              <a:rPr lang="tr-TR" altLang="en-US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</a:rPr>
              <a:t>ÖR</a:t>
            </a:r>
            <a:r>
              <a:rPr lang="tr-TR" altLang="en-US">
                <a:solidFill>
                  <a:schemeClr val="tx1"/>
                </a:solidFill>
              </a:rPr>
              <a:t> : Hepinize sonsuz </a:t>
            </a:r>
            <a:r>
              <a:rPr lang="tr-TR" altLang="en-US">
                <a:solidFill>
                  <a:srgbClr val="FF0000"/>
                </a:solidFill>
              </a:rPr>
              <a:t>teşekkür</a:t>
            </a:r>
            <a:r>
              <a:rPr lang="tr-TR" altLang="en-US">
                <a:solidFill>
                  <a:schemeClr val="tx1"/>
                </a:solidFill>
              </a:rPr>
              <a:t> ve </a:t>
            </a:r>
            <a:r>
              <a:rPr lang="tr-TR" altLang="en-US">
                <a:solidFill>
                  <a:srgbClr val="FF0000"/>
                </a:solidFill>
              </a:rPr>
              <a:t>şükranlarımı</a:t>
            </a:r>
            <a:r>
              <a:rPr lang="tr-TR" altLang="en-US">
                <a:solidFill>
                  <a:schemeClr val="tx1"/>
                </a:solidFill>
              </a:rPr>
              <a:t> sunuyorum.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890" y="549275"/>
            <a:ext cx="10210800" cy="561276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altLang="en-US"/>
              <a:t> </a:t>
            </a:r>
            <a:r>
              <a:rPr lang="tr-TR" altLang="en-US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</a:rPr>
              <a:t>ÖR</a:t>
            </a:r>
            <a:r>
              <a:rPr lang="tr-TR" altLang="en-US"/>
              <a:t> : Bu </a:t>
            </a:r>
            <a:r>
              <a:rPr lang="tr-TR" altLang="en-US">
                <a:solidFill>
                  <a:srgbClr val="FF0000"/>
                </a:solidFill>
              </a:rPr>
              <a:t>zor</a:t>
            </a:r>
            <a:r>
              <a:rPr lang="tr-TR" altLang="en-US"/>
              <a:t> ve </a:t>
            </a:r>
            <a:r>
              <a:rPr lang="tr-TR" altLang="en-US">
                <a:solidFill>
                  <a:srgbClr val="FF0000"/>
                </a:solidFill>
              </a:rPr>
              <a:t>çetin</a:t>
            </a:r>
            <a:r>
              <a:rPr lang="tr-TR" altLang="en-US"/>
              <a:t> kış koşullarında yola çıkmayınız.</a:t>
            </a:r>
          </a:p>
          <a:p>
            <a:pPr marL="0" indent="0">
              <a:buNone/>
            </a:pPr>
            <a:endParaRPr lang="tr-TR" altLang="en-US"/>
          </a:p>
          <a:p>
            <a:pPr marL="0" indent="0">
              <a:buNone/>
            </a:pPr>
            <a:r>
              <a:rPr lang="tr-TR" altLang="en-US"/>
              <a:t> </a:t>
            </a:r>
            <a:r>
              <a:rPr lang="tr-TR" altLang="en-US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</a:rPr>
              <a:t>ÖR</a:t>
            </a:r>
            <a:r>
              <a:rPr lang="tr-TR" altLang="en-US"/>
              <a:t> : Sana söyleyeceğim bu </a:t>
            </a:r>
            <a:r>
              <a:rPr lang="tr-TR" altLang="en-US">
                <a:solidFill>
                  <a:srgbClr val="FF0000"/>
                </a:solidFill>
              </a:rPr>
              <a:t>gizli</a:t>
            </a:r>
            <a:r>
              <a:rPr lang="tr-TR" altLang="en-US"/>
              <a:t> sırlarımı kimseye söyleme.</a:t>
            </a:r>
          </a:p>
          <a:p>
            <a:pPr marL="0" indent="0">
              <a:buNone/>
            </a:pPr>
            <a:endParaRPr lang="tr-TR" altLang="en-US"/>
          </a:p>
          <a:p>
            <a:pPr marL="0" indent="0">
              <a:buNone/>
            </a:pPr>
            <a:r>
              <a:rPr lang="tr-TR" altLang="en-US"/>
              <a:t> </a:t>
            </a:r>
            <a:r>
              <a:rPr lang="tr-TR" altLang="en-US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</a:rPr>
              <a:t>ÖR</a:t>
            </a:r>
            <a:r>
              <a:rPr lang="tr-TR" altLang="en-US"/>
              <a:t> : Kulağıma eğilerek </a:t>
            </a:r>
            <a:r>
              <a:rPr lang="tr-TR" altLang="en-US">
                <a:solidFill>
                  <a:srgbClr val="FF0000"/>
                </a:solidFill>
              </a:rPr>
              <a:t>alçak sesle</a:t>
            </a:r>
            <a:r>
              <a:rPr lang="tr-TR" altLang="en-US"/>
              <a:t> bir şeyler fısıldadı</a:t>
            </a:r>
            <a:r>
              <a:rPr lang="tr-TR" altLang="en-US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endParaRPr lang="tr-TR" altLang="en-US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altLang="en-US">
                <a:solidFill>
                  <a:schemeClr val="tx1"/>
                </a:solidFill>
              </a:rPr>
              <a:t> </a:t>
            </a:r>
            <a:r>
              <a:rPr lang="tr-TR" altLang="en-US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</a:rPr>
              <a:t>ÖR</a:t>
            </a:r>
            <a:r>
              <a:rPr lang="tr-TR" altLang="en-US">
                <a:solidFill>
                  <a:schemeClr val="tx1"/>
                </a:solidFill>
              </a:rPr>
              <a:t> : Bu yol yaya </a:t>
            </a:r>
            <a:r>
              <a:rPr lang="tr-TR" altLang="en-US">
                <a:solidFill>
                  <a:srgbClr val="FF0000"/>
                </a:solidFill>
              </a:rPr>
              <a:t>yürümekle</a:t>
            </a:r>
            <a:r>
              <a:rPr lang="tr-TR" altLang="en-US">
                <a:solidFill>
                  <a:schemeClr val="tx1"/>
                </a:solidFill>
              </a:rPr>
              <a:t> bitecek gibi değil.</a:t>
            </a:r>
          </a:p>
          <a:p>
            <a:pPr marL="0" indent="0">
              <a:buNone/>
            </a:pPr>
            <a:endParaRPr lang="tr-TR" altLang="en-US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altLang="en-US">
                <a:solidFill>
                  <a:schemeClr val="tx1"/>
                </a:solidFill>
              </a:rPr>
              <a:t> </a:t>
            </a:r>
            <a:r>
              <a:rPr lang="tr-TR" altLang="en-US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</a:rPr>
              <a:t>ÖR</a:t>
            </a:r>
            <a:r>
              <a:rPr lang="tr-TR" altLang="en-US">
                <a:solidFill>
                  <a:schemeClr val="tx1"/>
                </a:solidFill>
              </a:rPr>
              <a:t> : Onlar da beş yıldır </a:t>
            </a:r>
            <a:r>
              <a:rPr lang="tr-TR" altLang="en-US">
                <a:solidFill>
                  <a:srgbClr val="FF0000"/>
                </a:solidFill>
              </a:rPr>
              <a:t>karşılıklı </a:t>
            </a:r>
            <a:r>
              <a:rPr lang="tr-TR" altLang="en-US">
                <a:solidFill>
                  <a:schemeClr val="tx1"/>
                </a:solidFill>
              </a:rPr>
              <a:t>maktuplaşıyorlar.</a:t>
            </a:r>
          </a:p>
          <a:p>
            <a:pPr marL="0" indent="0">
              <a:buNone/>
            </a:pPr>
            <a:endParaRPr lang="tr-TR" altLang="en-US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altLang="en-US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</a:rPr>
              <a:t> ÖR</a:t>
            </a:r>
            <a:r>
              <a:rPr lang="tr-TR" altLang="en-US">
                <a:solidFill>
                  <a:schemeClr val="tx1"/>
                </a:solidFill>
              </a:rPr>
              <a:t> : Ülkemizin sorunları </a:t>
            </a:r>
            <a:r>
              <a:rPr lang="tr-TR" altLang="en-US">
                <a:solidFill>
                  <a:srgbClr val="FF0000"/>
                </a:solidFill>
              </a:rPr>
              <a:t>bitmiyor</a:t>
            </a:r>
            <a:r>
              <a:rPr lang="tr-TR" altLang="en-US">
                <a:solidFill>
                  <a:schemeClr val="tx1"/>
                </a:solidFill>
              </a:rPr>
              <a:t> , </a:t>
            </a:r>
            <a:r>
              <a:rPr lang="tr-TR" altLang="en-US">
                <a:solidFill>
                  <a:srgbClr val="FF0000"/>
                </a:solidFill>
              </a:rPr>
              <a:t>tükenmiyor</a:t>
            </a:r>
            <a:r>
              <a:rPr lang="tr-TR" altLang="en-US">
                <a:solidFill>
                  <a:schemeClr val="tx1"/>
                </a:solidFill>
              </a:rPr>
              <a:t>. 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altLang="en-US" sz="8800">
                <a:solidFill>
                  <a:srgbClr val="FF0000"/>
                </a:solidFill>
              </a:rPr>
              <a:t>SIRA SENDE</a:t>
            </a:r>
            <a:r>
              <a:rPr lang="tr-TR" altLang="en-US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lstStyle/>
          <a:p>
            <a:pPr marL="0" indent="0">
              <a:buNone/>
            </a:pPr>
            <a:r>
              <a:rPr lang="tr-TR" altLang="en-US"/>
              <a:t> </a:t>
            </a:r>
            <a:r>
              <a:rPr lang="tr-TR" altLang="en-US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</a:rPr>
              <a:t>ÖR</a:t>
            </a:r>
            <a:r>
              <a:rPr lang="tr-TR" altLang="en-US"/>
              <a:t> : Dün akşam fotoğraflara bakarken aklıma eski geçmiş günlerim geldi.</a:t>
            </a:r>
            <a:r>
              <a:rPr lang="tr-TR" altLang="en-US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( Yorumlar kısmına yazabilirsiniz cevebı )</a:t>
            </a:r>
            <a:endParaRPr lang="tr-TR" altLang="en-US"/>
          </a:p>
          <a:p>
            <a:pPr marL="0" indent="0">
              <a:buNone/>
            </a:pPr>
            <a:endParaRPr lang="tr-TR" altLang="en-US"/>
          </a:p>
          <a:p>
            <a:pPr marL="0" indent="0">
              <a:buNone/>
            </a:pPr>
            <a:r>
              <a:rPr lang="tr-TR" altLang="en-US"/>
              <a:t> </a:t>
            </a:r>
            <a:r>
              <a:rPr lang="tr-TR" altLang="en-US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</a:rPr>
              <a:t>ÖR</a:t>
            </a:r>
            <a:r>
              <a:rPr lang="tr-TR" altLang="en-US"/>
              <a:t> : Mahallemizdeki varlıklı ve zengin insanlar, fakirlere her zaman yardım ederdi.</a:t>
            </a:r>
            <a:r>
              <a:rPr lang="tr-TR" altLang="en-US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sym typeface="+mn-ea"/>
              </a:rPr>
              <a:t>( Yorumlar kısmına yazabilirsiniz cevebı )</a:t>
            </a:r>
            <a:endParaRPr lang="tr-TR" altLang="en-US"/>
          </a:p>
          <a:p>
            <a:pPr marL="0" indent="0">
              <a:buNone/>
            </a:pPr>
            <a:endParaRPr lang="tr-TR" altLang="en-US"/>
          </a:p>
          <a:p>
            <a:pPr marL="0" indent="0">
              <a:buNone/>
            </a:pPr>
            <a:r>
              <a:rPr lang="tr-TR" altLang="en-US"/>
              <a:t> </a:t>
            </a:r>
            <a:r>
              <a:rPr lang="tr-TR" altLang="en-US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</a:rPr>
              <a:t>ÖR</a:t>
            </a:r>
            <a:r>
              <a:rPr lang="tr-TR" altLang="en-US"/>
              <a:t> : Gerçek sanatçı, yapıtlarıyla ilgili eleştiri ve tenkitleri dikkate almalıdır.</a:t>
            </a:r>
            <a:r>
              <a:rPr lang="tr-TR" altLang="en-US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sym typeface="+mn-ea"/>
              </a:rPr>
              <a:t>( Yorumlar kısmına yazabilirsiniz cevebı )</a:t>
            </a:r>
            <a:endParaRPr lang="tr-TR" altLang="en-US"/>
          </a:p>
          <a:p>
            <a:pPr marL="0" indent="0">
              <a:buNone/>
            </a:pPr>
            <a:endParaRPr lang="tr-TR" altLang="en-US"/>
          </a:p>
          <a:p>
            <a:pPr marL="0" indent="0">
              <a:buNone/>
            </a:pPr>
            <a:r>
              <a:rPr lang="tr-TR" altLang="en-US"/>
              <a:t> </a:t>
            </a:r>
            <a:r>
              <a:rPr lang="tr-TR" altLang="en-US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</a:rPr>
              <a:t>ÖR</a:t>
            </a:r>
            <a:r>
              <a:rPr lang="tr-TR" altLang="en-US"/>
              <a:t> : Maçın oynanacağı gün yaklaştıkça, futbolculardaki heyecan gittikçe artıyordu.</a:t>
            </a:r>
            <a:r>
              <a:rPr lang="tr-TR" altLang="en-US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sym typeface="+mn-ea"/>
              </a:rPr>
              <a:t>( Yorumlar kısmına yazabilirsiniz cevebı )</a:t>
            </a:r>
            <a:endParaRPr lang="tr-TR" altLang="en-US"/>
          </a:p>
          <a:p>
            <a:pPr marL="0" indent="0">
              <a:buNone/>
            </a:pPr>
            <a:endParaRPr lang="tr-TR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241</Words>
  <PresentationFormat>Özel</PresentationFormat>
  <Paragraphs>31</Paragraphs>
  <Slides>5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Office Theme</vt:lpstr>
      <vt:lpstr>Slayt 1</vt:lpstr>
      <vt:lpstr>GEREKSİZ SÖZCÜK KULLANIMI</vt:lpstr>
      <vt:lpstr>Eş Anlamlı Kelimelerin Bir Arada Kullanılmasından Kaynaklanan Anlatım Bozukluğu : </vt:lpstr>
      <vt:lpstr>Slayt 4</vt:lpstr>
      <vt:lpstr>SIRA SENDE 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2020-04-29T00:39:00Z</dcterms:created>
  <dcterms:modified xsi:type="dcterms:W3CDTF">2020-05-12T05:56:32Z</dcterms:modified>
  <cp:category>https://www.sorubak.com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1033-11.2.0.9281</vt:lpwstr>
  </property>
</Properties>
</file>