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89" d="100"/>
          <a:sy n="89" d="100"/>
        </p:scale>
        <p:origin x="-126"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tr-TR"/>
              <a:t>Asıl başlık stilini düzenlemek için tıklayın</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2726331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3298688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a:xfrm>
            <a:off x="838200" y="6422854"/>
            <a:ext cx="2743196" cy="365125"/>
          </a:xfrm>
        </p:spPr>
        <p:txBody>
          <a:bodyPr/>
          <a:lstStyle/>
          <a:p>
            <a:fld id="{B210CD65-DF3E-4993-BF56-2488F36539D5}" type="datetimeFigureOut">
              <a:rPr lang="tr-TR" smtClean="0"/>
              <a:pPr/>
              <a:t>14/10/2019</a:t>
            </a:fld>
            <a:endParaRPr lang="tr-TR"/>
          </a:p>
        </p:txBody>
      </p:sp>
      <p:sp>
        <p:nvSpPr>
          <p:cNvPr id="5" name="Footer Placeholder 4"/>
          <p:cNvSpPr>
            <a:spLocks noGrp="1"/>
          </p:cNvSpPr>
          <p:nvPr>
            <p:ph type="ftr" sz="quarter" idx="11"/>
          </p:nvPr>
        </p:nvSpPr>
        <p:spPr>
          <a:xfrm>
            <a:off x="3776135" y="6422854"/>
            <a:ext cx="4279669" cy="365125"/>
          </a:xfrm>
        </p:spPr>
        <p:txBody>
          <a:bodyPr/>
          <a:lstStyle/>
          <a:p>
            <a:endParaRPr lang="tr-TR"/>
          </a:p>
        </p:txBody>
      </p:sp>
      <p:sp>
        <p:nvSpPr>
          <p:cNvPr id="6" name="Slide Number Placeholder 5"/>
          <p:cNvSpPr>
            <a:spLocks noGrp="1"/>
          </p:cNvSpPr>
          <p:nvPr>
            <p:ph type="sldNum" sz="quarter" idx="12"/>
          </p:nvPr>
        </p:nvSpPr>
        <p:spPr>
          <a:xfrm>
            <a:off x="8073048" y="6422854"/>
            <a:ext cx="879759" cy="365125"/>
          </a:xfrm>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1085981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2062616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lvl1pPr>
              <a:defRPr>
                <a:solidFill>
                  <a:schemeClr val="tx2"/>
                </a:solidFill>
              </a:defRPr>
            </a:lvl1pPr>
          </a:lstStyle>
          <a:p>
            <a:fld id="{B210CD65-DF3E-4993-BF56-2488F36539D5}" type="datetimeFigureOut">
              <a:rPr lang="tr-TR" smtClean="0"/>
              <a:pPr/>
              <a:t>14/10/2019</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423125080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3714675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2630118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2751510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4276236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4113661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B210CD65-DF3E-4993-BF56-2488F36539D5}" type="datetimeFigureOut">
              <a:rPr lang="tr-TR" smtClean="0"/>
              <a:pPr/>
              <a:t>14/10/2019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943998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B210CD65-DF3E-4993-BF56-2488F36539D5}" type="datetimeFigureOut">
              <a:rPr lang="tr-TR" smtClean="0"/>
              <a:pPr/>
              <a:t>14/10/2019</a:t>
            </a:fld>
            <a:endParaRPr lang="tr-TR"/>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tr-TR"/>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94A51B5A-E6BB-4CE1-A45A-74B204CC7854}" type="slidenum">
              <a:rPr lang="tr-TR" smtClean="0"/>
              <a:pPr/>
              <a:t>‹#›</a:t>
            </a:fld>
            <a:endParaRPr lang="tr-TR"/>
          </a:p>
        </p:txBody>
      </p:sp>
    </p:spTree>
    <p:extLst>
      <p:ext uri="{BB962C8B-B14F-4D97-AF65-F5344CB8AC3E}">
        <p14:creationId xmlns:p14="http://schemas.microsoft.com/office/powerpoint/2010/main" xmlns="" val="217272098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F47267F-17B3-4373-AF06-D814DA92B1BC}"/>
              </a:ext>
            </a:extLst>
          </p:cNvPr>
          <p:cNvSpPr>
            <a:spLocks noGrp="1"/>
          </p:cNvSpPr>
          <p:nvPr>
            <p:ph type="ctrTitle"/>
          </p:nvPr>
        </p:nvSpPr>
        <p:spPr/>
        <p:txBody>
          <a:bodyPr/>
          <a:lstStyle/>
          <a:p>
            <a:r>
              <a:rPr lang="tr-TR" dirty="0"/>
              <a:t>DEVŞİRME SİSTEMİ</a:t>
            </a:r>
          </a:p>
        </p:txBody>
      </p:sp>
      <p:sp>
        <p:nvSpPr>
          <p:cNvPr id="3" name="Alt Başlık 2">
            <a:extLst>
              <a:ext uri="{FF2B5EF4-FFF2-40B4-BE49-F238E27FC236}">
                <a16:creationId xmlns:a16="http://schemas.microsoft.com/office/drawing/2014/main" xmlns="" id="{699B002C-C413-423C-AD6D-E4C605AEE47E}"/>
              </a:ext>
            </a:extLst>
          </p:cNvPr>
          <p:cNvSpPr>
            <a:spLocks noGrp="1"/>
          </p:cNvSpPr>
          <p:nvPr>
            <p:ph type="subTitle" idx="1"/>
          </p:nvPr>
        </p:nvSpPr>
        <p:spPr/>
        <p:txBody>
          <a:bodyPr/>
          <a:lstStyle/>
          <a:p>
            <a:r>
              <a:rPr lang="tr-TR" dirty="0"/>
              <a:t>ALİ HAYDAR ATAM</a:t>
            </a:r>
          </a:p>
          <a:p>
            <a:r>
              <a:rPr lang="tr-TR" dirty="0"/>
              <a:t>7/E 1018</a:t>
            </a:r>
          </a:p>
        </p:txBody>
      </p:sp>
    </p:spTree>
    <p:extLst>
      <p:ext uri="{BB962C8B-B14F-4D97-AF65-F5344CB8AC3E}">
        <p14:creationId xmlns:p14="http://schemas.microsoft.com/office/powerpoint/2010/main" xmlns="" val="3968781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302E0FB-22CF-48B2-9556-17F67CF93561}"/>
              </a:ext>
            </a:extLst>
          </p:cNvPr>
          <p:cNvSpPr>
            <a:spLocks noGrp="1"/>
          </p:cNvSpPr>
          <p:nvPr>
            <p:ph type="title"/>
          </p:nvPr>
        </p:nvSpPr>
        <p:spPr/>
        <p:txBody>
          <a:bodyPr/>
          <a:lstStyle/>
          <a:p>
            <a:r>
              <a:rPr lang="tr-TR" dirty="0"/>
              <a:t>Devşirme Sistemi Nedir?</a:t>
            </a:r>
          </a:p>
        </p:txBody>
      </p:sp>
      <p:sp>
        <p:nvSpPr>
          <p:cNvPr id="3" name="İçerik Yer Tutucusu 2">
            <a:extLst>
              <a:ext uri="{FF2B5EF4-FFF2-40B4-BE49-F238E27FC236}">
                <a16:creationId xmlns:a16="http://schemas.microsoft.com/office/drawing/2014/main" xmlns="" id="{65783A03-FE02-4F13-B05E-F4441CF12844}"/>
              </a:ext>
            </a:extLst>
          </p:cNvPr>
          <p:cNvSpPr>
            <a:spLocks noGrp="1"/>
          </p:cNvSpPr>
          <p:nvPr>
            <p:ph sz="half" idx="1"/>
          </p:nvPr>
        </p:nvSpPr>
        <p:spPr/>
        <p:txBody>
          <a:bodyPr/>
          <a:lstStyle/>
          <a:p>
            <a:r>
              <a:rPr lang="tr-TR" dirty="0"/>
              <a:t>Devşirme sistemi Osmanlı İmparatorluğu’nun ele geçirdiği özellikle Rumeli ve Balkanlardaki Hristiyan veyahut farklı inançlara sahip topraklardan genç ve yetenekli çocukların toplanarak, sıkı bir eğitim altında üstün bir asker ve yönetici sınıfı oluşturma sistemidir. Devşirme sistemi sözlüklerde böyle yerini almıştır.</a:t>
            </a:r>
          </a:p>
        </p:txBody>
      </p:sp>
      <p:pic>
        <p:nvPicPr>
          <p:cNvPr id="6" name="İçerik Yer Tutucusu 5">
            <a:extLst>
              <a:ext uri="{FF2B5EF4-FFF2-40B4-BE49-F238E27FC236}">
                <a16:creationId xmlns:a16="http://schemas.microsoft.com/office/drawing/2014/main" xmlns="" id="{6AA4DDD1-E5D8-49FB-BAEB-12105F28AD37}"/>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6231778" y="2295144"/>
            <a:ext cx="4754562" cy="3440341"/>
          </a:xfrm>
        </p:spPr>
      </p:pic>
    </p:spTree>
    <p:extLst>
      <p:ext uri="{BB962C8B-B14F-4D97-AF65-F5344CB8AC3E}">
        <p14:creationId xmlns:p14="http://schemas.microsoft.com/office/powerpoint/2010/main" xmlns="" val="3435275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9DA48E01-3CDF-44F4-A49D-D40B7B342F62}"/>
              </a:ext>
            </a:extLst>
          </p:cNvPr>
          <p:cNvSpPr>
            <a:spLocks noGrp="1"/>
          </p:cNvSpPr>
          <p:nvPr>
            <p:ph type="title"/>
          </p:nvPr>
        </p:nvSpPr>
        <p:spPr/>
        <p:txBody>
          <a:bodyPr/>
          <a:lstStyle/>
          <a:p>
            <a:r>
              <a:rPr lang="tr-TR" dirty="0"/>
              <a:t>Devşirmelerin etnik kökeni</a:t>
            </a:r>
          </a:p>
        </p:txBody>
      </p:sp>
      <p:sp>
        <p:nvSpPr>
          <p:cNvPr id="3" name="İçerik Yer Tutucusu 2">
            <a:extLst>
              <a:ext uri="{FF2B5EF4-FFF2-40B4-BE49-F238E27FC236}">
                <a16:creationId xmlns:a16="http://schemas.microsoft.com/office/drawing/2014/main" xmlns="" id="{023646AE-435F-4A4B-86EC-9CEE10FCB473}"/>
              </a:ext>
            </a:extLst>
          </p:cNvPr>
          <p:cNvSpPr>
            <a:spLocks noGrp="1"/>
          </p:cNvSpPr>
          <p:nvPr>
            <p:ph idx="1"/>
          </p:nvPr>
        </p:nvSpPr>
        <p:spPr/>
        <p:txBody>
          <a:bodyPr>
            <a:normAutofit fontScale="92500"/>
          </a:bodyPr>
          <a:lstStyle/>
          <a:p>
            <a:pPr fontAlgn="base"/>
            <a:r>
              <a:rPr lang="tr-TR" dirty="0"/>
              <a:t>Osmanlı Devleti’nin erken dönemlerinden beri uygulanan bu sistem birçok kişi ve kurum tarafından iyi ve kötü yönde eleştirilere hedef olmuştur. Ahmet Girgin gibi bazı </a:t>
            </a:r>
            <a:r>
              <a:rPr lang="tr-TR" dirty="0" err="1"/>
              <a:t>blog</a:t>
            </a:r>
            <a:r>
              <a:rPr lang="tr-TR" dirty="0"/>
              <a:t> yazarları, tarihçiler, kişi ve kurumlar bu sistemin Osmanlı Devleti’ne çeşitli zararlar verdiğini savunmaktadır. Devşirme sisteminin Osmanlı Devleti’nin çöküşüne gerekse asayiş gerekse ırksal gerekse de kültürel anlamda etkide bulunmamıştır. Ayrıca devletin çöküşüyle herhangi bir bağlantısının olmadığı görülür.</a:t>
            </a:r>
          </a:p>
          <a:p>
            <a:pPr fontAlgn="base"/>
            <a:r>
              <a:rPr lang="tr-TR" dirty="0"/>
              <a:t>Öncelikle Osmanlı Devleti’nin ırksal ve etnik kökenlerine bakıldığında ırk kaynaşmalarının ve devşirme sisteminin Osmanlı Devleti’ne herhangi bir zararının olmadığı açık bir şekilde görülür. Osmanlı Devleti’nde Osman Bey haricinde tüm padişahların Türk kökenli olmayan bir kadınla evlendiği bilinmektedir. Devşirme sistemi ile yetişmiş sadrazamlarının (</a:t>
            </a:r>
            <a:r>
              <a:rPr lang="tr-TR" dirty="0" err="1"/>
              <a:t>başvezirlerinin</a:t>
            </a:r>
            <a:r>
              <a:rPr lang="tr-TR" dirty="0"/>
              <a:t>) olduğu da bilinmektedir. Osmanlı Devleti’nin hem çöküş hem de yükseliş döneminde olmaları onların bu konu üzerinde herhangi bir etkisi olmadığını gösterir niteliktedir.</a:t>
            </a:r>
          </a:p>
          <a:p>
            <a:endParaRPr lang="tr-TR" dirty="0"/>
          </a:p>
        </p:txBody>
      </p:sp>
    </p:spTree>
    <p:extLst>
      <p:ext uri="{BB962C8B-B14F-4D97-AF65-F5344CB8AC3E}">
        <p14:creationId xmlns:p14="http://schemas.microsoft.com/office/powerpoint/2010/main" xmlns="" val="198117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6CCB159A-67D5-4B6F-BC79-7D90441C7AD7}"/>
              </a:ext>
            </a:extLst>
          </p:cNvPr>
          <p:cNvSpPr>
            <a:spLocks noGrp="1"/>
          </p:cNvSpPr>
          <p:nvPr>
            <p:ph type="title"/>
          </p:nvPr>
        </p:nvSpPr>
        <p:spPr/>
        <p:txBody>
          <a:bodyPr/>
          <a:lstStyle/>
          <a:p>
            <a:r>
              <a:rPr lang="tr-TR" dirty="0"/>
              <a:t>Devşirme sistemi ve hukuk</a:t>
            </a:r>
          </a:p>
        </p:txBody>
      </p:sp>
      <p:sp>
        <p:nvSpPr>
          <p:cNvPr id="3" name="İçerik Yer Tutucusu 2">
            <a:extLst>
              <a:ext uri="{FF2B5EF4-FFF2-40B4-BE49-F238E27FC236}">
                <a16:creationId xmlns:a16="http://schemas.microsoft.com/office/drawing/2014/main" xmlns="" id="{20EBC972-11E0-41CD-AE12-C484C7690D31}"/>
              </a:ext>
            </a:extLst>
          </p:cNvPr>
          <p:cNvSpPr>
            <a:spLocks noGrp="1"/>
          </p:cNvSpPr>
          <p:nvPr>
            <p:ph idx="1"/>
          </p:nvPr>
        </p:nvSpPr>
        <p:spPr/>
        <p:txBody>
          <a:bodyPr/>
          <a:lstStyle/>
          <a:p>
            <a:r>
              <a:rPr lang="tr-TR" dirty="0"/>
              <a:t>Devlet dairelerinde ve cezai hükümlerde devşirme sistemi yüzünden ortaya çıkan ırksal ve dinsel kayırmalarla ilişkili iddia ise mantıksal bir sorgulama ile rahatça çürütülebilir. Eğer devşirme sistemi bu kayırmalara neden olsaydı, devşirme sistemini ortadan kaldırdığımızda bunun tamamen durması beklenirdi. Halkın üzerindeki yönetici kadronun çoğunun farklı kökenlerden ve ırklardan olması üzerine hem padişah hem de halk birbirine yabancılaşmıştır. 235 sadrazamının 150 tanesinin devşirme (Sırp-Hırvat-Rum-Yahudi-Ermeni vb..) olduğu, 210 baş defterdarın 160 tanesinin devşirme olduğu, 170 kaptan-ı deryanın 115 tanesinin devşirme olduğu bilinmektedir. Fakat tarihte de gördüğümüz üzere tamamen Türkçü, İstiklal Mahkemeleri’nde dahi bugün bile tartışılan hatalı kararlar ve kayırmalar söz konusu olmuştur. Bu argüman ise bu görevlilerin Osmanlı Devleti’nin yükseliş döneminde de büyük rol oynadıkları gerekçesiyle rahatça çürütülebilir.</a:t>
            </a:r>
          </a:p>
        </p:txBody>
      </p:sp>
    </p:spTree>
    <p:extLst>
      <p:ext uri="{BB962C8B-B14F-4D97-AF65-F5344CB8AC3E}">
        <p14:creationId xmlns:p14="http://schemas.microsoft.com/office/powerpoint/2010/main" xmlns="" val="1949243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4CC1D981-A9C8-42C8-959B-AD76C85806C6}"/>
              </a:ext>
            </a:extLst>
          </p:cNvPr>
          <p:cNvSpPr>
            <a:spLocks noGrp="1"/>
          </p:cNvSpPr>
          <p:nvPr>
            <p:ph type="title"/>
          </p:nvPr>
        </p:nvSpPr>
        <p:spPr/>
        <p:txBody>
          <a:bodyPr/>
          <a:lstStyle/>
          <a:p>
            <a:r>
              <a:rPr lang="tr-TR" dirty="0"/>
              <a:t>Osmanlı ordusunda devşirmeler</a:t>
            </a:r>
          </a:p>
        </p:txBody>
      </p:sp>
      <p:sp>
        <p:nvSpPr>
          <p:cNvPr id="3" name="İçerik Yer Tutucusu 2">
            <a:extLst>
              <a:ext uri="{FF2B5EF4-FFF2-40B4-BE49-F238E27FC236}">
                <a16:creationId xmlns:a16="http://schemas.microsoft.com/office/drawing/2014/main" xmlns="" id="{27BCA324-EE22-4350-8F7D-96721EF65849}"/>
              </a:ext>
            </a:extLst>
          </p:cNvPr>
          <p:cNvSpPr>
            <a:spLocks noGrp="1"/>
          </p:cNvSpPr>
          <p:nvPr>
            <p:ph idx="1"/>
          </p:nvPr>
        </p:nvSpPr>
        <p:spPr/>
        <p:txBody>
          <a:bodyPr/>
          <a:lstStyle/>
          <a:p>
            <a:r>
              <a:rPr lang="tr-TR" dirty="0"/>
              <a:t>İkinci olarak devşirme sistemi Osmanlı Devleti’nin asayişini ve </a:t>
            </a:r>
            <a:r>
              <a:rPr lang="tr-TR" dirty="0" err="1"/>
              <a:t>militer</a:t>
            </a:r>
            <a:r>
              <a:rPr lang="tr-TR" dirty="0"/>
              <a:t> gücünü zayıflatmamıştır. Tam tersine onu güçlendiren bir etmen olarak tarihte yerini almıştır. Tarih boyunca görüldüğü üzere Osmanlı yönetici kadrosunda tarihe adını yazdırmış birçok kişilik devşirme sistemi ile makamlarını elde etmiştir. Daha önceden de örnek verdiğimiz gibi Sokullu Mehmet Paşa devşirme sisteminin meyvelerinin en güzel örneklerinden biridir. Bunun yanında Mimar Sinan’ın devşirme sistemi sayesinde eğitim ve öğrenim gördüğü bilinmektedir. İbrahim Müteferrika ve Humbaracı Ahmet Paşa gibi önemli şahsiyetlerin de bu sistem sayesinde yetiştirildiği bilinmektedir. Aynı zamanda devşirme sistemi ile ilgili ayrıntılara bakıldığı zaman da devşirme sisteminde eğitimli şehir çocuklarının yeri olmamaktadır. Devşirme sisteminin halkın eğitimsiz, okuma-yazma bilmeyen ve dağlık kesimlerinde niteliksiz işlerle uğraşan kesimindeki çocukların nitelikli bireylere dönüştürülmesini sağlayan bir sistem olduğu görülür.</a:t>
            </a:r>
          </a:p>
        </p:txBody>
      </p:sp>
    </p:spTree>
    <p:extLst>
      <p:ext uri="{BB962C8B-B14F-4D97-AF65-F5344CB8AC3E}">
        <p14:creationId xmlns:p14="http://schemas.microsoft.com/office/powerpoint/2010/main" xmlns="" val="3367140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Şeritli">
  <a:themeElements>
    <a:clrScheme name="Şeritli">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Şeritli">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Şeritli">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xmlns=""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TM03090430[[fn=Şeritli]]</Template>
  <TotalTime>27</TotalTime>
  <Words>331</Words>
  <PresentationFormat>Özel</PresentationFormat>
  <Paragraphs>12</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Şeritli</vt:lpstr>
      <vt:lpstr>DEVŞİRME SİSTEMİ</vt:lpstr>
      <vt:lpstr>Devşirme Sistemi Nedir?</vt:lpstr>
      <vt:lpstr>Devşirmelerin etnik kökeni</vt:lpstr>
      <vt:lpstr>Devşirme sistemi ve hukuk</vt:lpstr>
      <vt:lpstr>Osmanlı ordusunda devşirmeler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2019-10-11T14:47:22Z</dcterms:created>
  <dcterms:modified xsi:type="dcterms:W3CDTF">2019-10-14T12:47:40Z</dcterms:modified>
  <cp:category>https://www.sorubak.com</cp:category>
</cp:coreProperties>
</file>