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2986" autoAdjust="0"/>
  </p:normalViewPr>
  <p:slideViewPr>
    <p:cSldViewPr>
      <p:cViewPr varScale="1">
        <p:scale>
          <a:sx n="100" d="100"/>
          <a:sy n="100" d="100"/>
        </p:scale>
        <p:origin x="-29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DEA9772-FD7D-426B-9B25-24D4ECADEFBF}" type="datetimeFigureOut">
              <a:rPr lang="tr-TR" smtClean="0"/>
              <a:pPr/>
              <a:t>05/06/2020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5F5C37C-8320-499D-BE0A-3424855F91CC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0369100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F5C37C-8320-499D-BE0A-3424855F91CC}" type="slidenum">
              <a:rPr lang="tr-TR" smtClean="0"/>
              <a:pPr/>
              <a:t>3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96740879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F5C37C-8320-499D-BE0A-3424855F91CC}" type="slidenum">
              <a:rPr lang="tr-TR" smtClean="0"/>
              <a:pPr/>
              <a:t>5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51727377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F5C37C-8320-499D-BE0A-3424855F91CC}" type="slidenum">
              <a:rPr lang="tr-TR" smtClean="0"/>
              <a:pPr/>
              <a:t>8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062736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F5C37C-8320-499D-BE0A-3424855F91CC}" type="slidenum">
              <a:rPr lang="tr-TR" smtClean="0"/>
              <a:pPr/>
              <a:t>11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7863086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05/06/2020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05/06/2020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05/06/2020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05/06/2020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05/06/2020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05/06/2020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05/06/2020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05/06/2020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05/06/2020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05/06/2020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05/06/2020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3720DD-5B6D-40BF-8493-A6B52D484E6B}" type="datetimeFigureOut">
              <a:rPr lang="tr-TR" smtClean="0"/>
              <a:pPr/>
              <a:t>05/06/2020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tr-TR" dirty="0" smtClean="0">
                <a:solidFill>
                  <a:srgbClr val="FF0000"/>
                </a:solidFill>
                <a:latin typeface="Gigi" pitchFamily="82" charset="0"/>
              </a:rPr>
              <a:t>DİN ANLAYIŞINDAKİ YORUM FARKLILIKLARI</a:t>
            </a:r>
            <a:endParaRPr lang="tr-TR" dirty="0">
              <a:solidFill>
                <a:srgbClr val="FF0000"/>
              </a:solidFill>
              <a:latin typeface="Gigi" pitchFamily="82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0" y="0"/>
            <a:ext cx="457200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ct val="20000"/>
              </a:spcBef>
            </a:pPr>
            <a:r>
              <a:rPr lang="tr-TR" sz="3200" dirty="0">
                <a:solidFill>
                  <a:prstClr val="black">
                    <a:tint val="75000"/>
                  </a:prstClr>
                </a:solidFill>
              </a:rPr>
              <a:t> 7. Sınıf Din Kültürü ve Ahlak Bilgisi     </a:t>
            </a:r>
          </a:p>
        </p:txBody>
      </p:sp>
      <p:sp>
        <p:nvSpPr>
          <p:cNvPr id="5" name="4 Alt Başlık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2627812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900">
        <p14:glitter pattern="hexago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tr-TR" dirty="0" smtClean="0"/>
              <a:t>  </a:t>
            </a:r>
            <a:r>
              <a:rPr lang="tr-TR" sz="3000" dirty="0" smtClean="0"/>
              <a:t>Aşağıdakilerden </a:t>
            </a:r>
            <a:r>
              <a:rPr lang="tr-TR" sz="3000" dirty="0"/>
              <a:t>hangisi İslam alimlerinin inançla ilgili yaptıkları yorumların temel amaçlarından biri değildir?</a:t>
            </a:r>
          </a:p>
          <a:p>
            <a:r>
              <a:rPr lang="tr-TR" sz="3000" dirty="0" smtClean="0">
                <a:solidFill>
                  <a:srgbClr val="FF0000"/>
                </a:solidFill>
              </a:rPr>
              <a:t>A</a:t>
            </a:r>
            <a:r>
              <a:rPr lang="tr-TR" sz="3000" dirty="0" smtClean="0"/>
              <a:t>)</a:t>
            </a:r>
            <a:r>
              <a:rPr lang="tr-TR" sz="3000" dirty="0"/>
              <a:t>	İslam dininin temeli olan tevhit inancı hakkında doğru ve sağlam bilgiler sunmak</a:t>
            </a:r>
          </a:p>
          <a:p>
            <a:r>
              <a:rPr lang="tr-TR" sz="3000" dirty="0" smtClean="0">
                <a:solidFill>
                  <a:srgbClr val="FF0000"/>
                </a:solidFill>
              </a:rPr>
              <a:t>B</a:t>
            </a:r>
            <a:r>
              <a:rPr lang="tr-TR" sz="3000" dirty="0" smtClean="0"/>
              <a:t>)</a:t>
            </a:r>
            <a:r>
              <a:rPr lang="tr-TR" sz="3000" dirty="0"/>
              <a:t>	Din konusunda doğruyu ve gerçeği arayanlara yol göstermek</a:t>
            </a:r>
          </a:p>
          <a:p>
            <a:r>
              <a:rPr lang="tr-TR" sz="3000" dirty="0" smtClean="0">
                <a:solidFill>
                  <a:srgbClr val="FF0000"/>
                </a:solidFill>
              </a:rPr>
              <a:t>C</a:t>
            </a:r>
            <a:r>
              <a:rPr lang="tr-TR" sz="3000" dirty="0" smtClean="0"/>
              <a:t>)</a:t>
            </a:r>
            <a:r>
              <a:rPr lang="tr-TR" sz="3000" dirty="0"/>
              <a:t>	İslam’a ve diğer kutsal değerlere yöneltilen eleştirilere cevap verip onları çürütmek</a:t>
            </a:r>
          </a:p>
          <a:p>
            <a:r>
              <a:rPr lang="tr-TR" sz="3000" dirty="0" smtClean="0">
                <a:solidFill>
                  <a:srgbClr val="FF0000"/>
                </a:solidFill>
              </a:rPr>
              <a:t>D</a:t>
            </a:r>
            <a:r>
              <a:rPr lang="tr-TR" sz="3000" dirty="0" smtClean="0"/>
              <a:t>)</a:t>
            </a:r>
            <a:r>
              <a:rPr lang="tr-TR" sz="3000" dirty="0"/>
              <a:t>	Kendi haklılıklarını ispatlayıp taraftarlarının sayısını artırmak</a:t>
            </a:r>
          </a:p>
        </p:txBody>
      </p:sp>
    </p:spTree>
    <p:extLst>
      <p:ext uri="{BB962C8B-B14F-4D97-AF65-F5344CB8AC3E}">
        <p14:creationId xmlns:p14="http://schemas.microsoft.com/office/powerpoint/2010/main" xmlns="" val="1349892844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>
                <a:solidFill>
                  <a:schemeClr val="accent2"/>
                </a:solidFill>
              </a:rPr>
              <a:t>HAZIRLAYAN : SÜMEYYEİNCİ</a:t>
            </a:r>
          </a:p>
          <a:p>
            <a:endParaRPr lang="tr-TR" dirty="0"/>
          </a:p>
          <a:p>
            <a:endParaRPr lang="tr-TR" dirty="0" smtClean="0"/>
          </a:p>
          <a:p>
            <a:endParaRPr lang="tr-TR" dirty="0"/>
          </a:p>
          <a:p>
            <a:endParaRPr lang="tr-TR" dirty="0" smtClean="0"/>
          </a:p>
        </p:txBody>
      </p:sp>
    </p:spTree>
    <p:extLst>
      <p:ext uri="{BB962C8B-B14F-4D97-AF65-F5344CB8AC3E}">
        <p14:creationId xmlns:p14="http://schemas.microsoft.com/office/powerpoint/2010/main" xmlns="" val="38273276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>
        <p14:flas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1800" b="1" dirty="0">
                <a:solidFill>
                  <a:schemeClr val="accent4"/>
                </a:solidFill>
                <a:latin typeface="inherit"/>
                <a:cs typeface="Arial" pitchFamily="34" charset="0"/>
              </a:rPr>
              <a:t>Aşağıdakilerden hangisi </a:t>
            </a:r>
            <a:r>
              <a:rPr lang="tr-TR" sz="1800" b="1" dirty="0" smtClean="0">
                <a:solidFill>
                  <a:schemeClr val="accent4"/>
                </a:solidFill>
                <a:latin typeface="inherit"/>
                <a:cs typeface="Arial" pitchFamily="34" charset="0"/>
              </a:rPr>
              <a:t>din </a:t>
            </a:r>
            <a:r>
              <a:rPr lang="tr-TR" sz="1800" b="1" dirty="0">
                <a:solidFill>
                  <a:schemeClr val="accent4"/>
                </a:solidFill>
                <a:latin typeface="inherit"/>
                <a:cs typeface="Arial" pitchFamily="34" charset="0"/>
              </a:rPr>
              <a:t>anlayışı </a:t>
            </a:r>
            <a:r>
              <a:rPr lang="tr-TR" sz="1800" b="1" dirty="0" smtClean="0">
                <a:solidFill>
                  <a:schemeClr val="accent4"/>
                </a:solidFill>
                <a:latin typeface="inherit"/>
                <a:cs typeface="Arial" pitchFamily="34" charset="0"/>
              </a:rPr>
              <a:t>evrenseldir </a:t>
            </a:r>
            <a:r>
              <a:rPr lang="tr-TR" sz="1800" b="1" dirty="0">
                <a:solidFill>
                  <a:schemeClr val="accent4"/>
                </a:solidFill>
                <a:latin typeface="inherit"/>
                <a:cs typeface="Arial" pitchFamily="34" charset="0"/>
              </a:rPr>
              <a:t>ve din anlayışı arasındaki başlıca farklardan biri </a:t>
            </a:r>
            <a:r>
              <a:rPr lang="tr-TR" sz="1800" b="1" dirty="0" smtClean="0">
                <a:solidFill>
                  <a:schemeClr val="accent4"/>
                </a:solidFill>
                <a:latin typeface="inherit"/>
                <a:cs typeface="Arial" pitchFamily="34" charset="0"/>
              </a:rPr>
              <a:t>değildir?</a:t>
            </a:r>
            <a:endParaRPr lang="tr-TR" sz="1800" dirty="0">
              <a:solidFill>
                <a:schemeClr val="accent4"/>
              </a:solidFill>
            </a:endParaRPr>
          </a:p>
        </p:txBody>
      </p:sp>
      <p:graphicFrame>
        <p:nvGraphicFramePr>
          <p:cNvPr id="4" name="İçerik Yer Tutucusu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280060683"/>
              </p:ext>
            </p:extLst>
          </p:nvPr>
        </p:nvGraphicFramePr>
        <p:xfrm>
          <a:off x="1151620" y="3645024"/>
          <a:ext cx="228600" cy="1846049"/>
        </p:xfrm>
        <a:graphic>
          <a:graphicData uri="http://schemas.openxmlformats.org/drawingml/2006/table">
            <a:tbl>
              <a:tblPr/>
              <a:tblGrid>
                <a:gridCol w="22860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748769">
                <a:tc>
                  <a:txBody>
                    <a:bodyPr/>
                    <a:lstStyle/>
                    <a:p>
                      <a:pPr algn="ctr" fontAlgn="base"/>
                      <a:r>
                        <a:rPr lang="tr-TR" u="none" strike="noStrike" dirty="0">
                          <a:solidFill>
                            <a:srgbClr val="FFFFFF"/>
                          </a:solidFill>
                          <a:effectLst/>
                          <a:latin typeface="Arial"/>
                        </a:rPr>
                        <a:t>A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762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fontAlgn="base"/>
                      <a:r>
                        <a:rPr lang="tr-TR" u="none" strike="noStrike">
                          <a:solidFill>
                            <a:srgbClr val="FFFFFF"/>
                          </a:solidFill>
                          <a:effectLst/>
                          <a:latin typeface="Arial"/>
                        </a:rPr>
                        <a:t>B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762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fontAlgn="base"/>
                      <a:r>
                        <a:rPr lang="tr-TR" u="none" strike="noStrike">
                          <a:solidFill>
                            <a:srgbClr val="FFFFFF"/>
                          </a:solidFill>
                          <a:effectLst/>
                          <a:latin typeface="Arial"/>
                        </a:rPr>
                        <a:t>C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762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E6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fontAlgn="base"/>
                      <a:r>
                        <a:rPr lang="tr-TR" u="none" strike="noStrike" dirty="0">
                          <a:solidFill>
                            <a:srgbClr val="FFFFFF"/>
                          </a:solidFill>
                          <a:effectLst/>
                          <a:latin typeface="Arial"/>
                        </a:rPr>
                        <a:t>D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762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179512" y="2058616"/>
            <a:ext cx="65" cy="461665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sz="1200" b="0" i="0" u="none" strike="noStrike" cap="none" normalizeH="0" baseline="0" dirty="0" smtClean="0">
              <a:ln>
                <a:noFill/>
              </a:ln>
              <a:solidFill>
                <a:srgbClr val="000066"/>
              </a:solidFill>
              <a:effectLst/>
              <a:latin typeface="Raleway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7" name="Tablo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032388867"/>
              </p:ext>
            </p:extLst>
          </p:nvPr>
        </p:nvGraphicFramePr>
        <p:xfrm>
          <a:off x="539552" y="1772815"/>
          <a:ext cx="7848872" cy="4032448"/>
        </p:xfrm>
        <a:graphic>
          <a:graphicData uri="http://schemas.openxmlformats.org/drawingml/2006/table">
            <a:tbl>
              <a:tblPr/>
              <a:tblGrid>
                <a:gridCol w="78488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99443">
                <a:tc>
                  <a:txBody>
                    <a:bodyPr/>
                    <a:lstStyle/>
                    <a:p>
                      <a:pPr fontAlgn="base"/>
                      <a:r>
                        <a:rPr lang="tr-TR" dirty="0" smtClean="0">
                          <a:solidFill>
                            <a:srgbClr val="FF0000"/>
                          </a:solidFill>
                          <a:effectLst/>
                        </a:rPr>
                        <a:t>A</a:t>
                      </a:r>
                      <a:r>
                        <a:rPr lang="tr-TR" dirty="0" smtClean="0">
                          <a:effectLst/>
                        </a:rPr>
                        <a:t>-Din </a:t>
                      </a:r>
                      <a:r>
                        <a:rPr lang="tr-TR" dirty="0">
                          <a:effectLst/>
                        </a:rPr>
                        <a:t>anlayışı evrenseldir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762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44335">
                <a:tc>
                  <a:txBody>
                    <a:bodyPr/>
                    <a:lstStyle/>
                    <a:p>
                      <a:pPr fontAlgn="base"/>
                      <a:r>
                        <a:rPr lang="tr-TR" dirty="0" smtClean="0">
                          <a:solidFill>
                            <a:srgbClr val="FF0000"/>
                          </a:solidFill>
                          <a:effectLst/>
                        </a:rPr>
                        <a:t>B</a:t>
                      </a:r>
                      <a:r>
                        <a:rPr lang="tr-TR" dirty="0" smtClean="0">
                          <a:effectLst/>
                        </a:rPr>
                        <a:t>-</a:t>
                      </a:r>
                      <a:r>
                        <a:rPr lang="nn-NO" dirty="0" smtClean="0">
                          <a:effectLst/>
                        </a:rPr>
                        <a:t>Din </a:t>
                      </a:r>
                      <a:r>
                        <a:rPr lang="nn-NO" dirty="0">
                          <a:effectLst/>
                        </a:rPr>
                        <a:t>tek iken din anlayışları birden çoktur.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762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44335">
                <a:tc>
                  <a:txBody>
                    <a:bodyPr/>
                    <a:lstStyle/>
                    <a:p>
                      <a:pPr fontAlgn="base"/>
                      <a:r>
                        <a:rPr lang="tr-TR" dirty="0" smtClean="0">
                          <a:solidFill>
                            <a:srgbClr val="FF0000"/>
                          </a:solidFill>
                          <a:effectLst/>
                        </a:rPr>
                        <a:t>C</a:t>
                      </a:r>
                      <a:r>
                        <a:rPr lang="tr-TR" dirty="0" smtClean="0">
                          <a:solidFill>
                            <a:srgbClr val="000000"/>
                          </a:solidFill>
                          <a:effectLst/>
                        </a:rPr>
                        <a:t>-Din</a:t>
                      </a:r>
                      <a:r>
                        <a:rPr lang="tr-TR" dirty="0">
                          <a:solidFill>
                            <a:srgbClr val="000000"/>
                          </a:solidFill>
                          <a:effectLst/>
                        </a:rPr>
                        <a:t>, Allah’ın peygamberler aracılığıyla insanlara gönderdiği öğütlerdir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762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E6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44335">
                <a:tc>
                  <a:txBody>
                    <a:bodyPr/>
                    <a:lstStyle/>
                    <a:p>
                      <a:pPr fontAlgn="base"/>
                      <a:r>
                        <a:rPr lang="tr-TR" dirty="0" smtClean="0">
                          <a:solidFill>
                            <a:srgbClr val="FF0000"/>
                          </a:solidFill>
                          <a:effectLst/>
                        </a:rPr>
                        <a:t>D</a:t>
                      </a:r>
                      <a:r>
                        <a:rPr lang="tr-TR" dirty="0" smtClean="0">
                          <a:effectLst/>
                        </a:rPr>
                        <a:t>-Din </a:t>
                      </a:r>
                      <a:r>
                        <a:rPr lang="tr-TR" dirty="0">
                          <a:effectLst/>
                        </a:rPr>
                        <a:t>anlayışı dinin insanlar tarafından şartlara göre yorumlanmasıdır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7620" cap="flat" cmpd="sng" algn="ctr">
                      <a:solidFill>
                        <a:srgbClr val="DDDD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9487512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tr-TR" sz="2000" b="1" dirty="0">
                <a:solidFill>
                  <a:schemeClr val="accent2"/>
                </a:solidFill>
              </a:rPr>
              <a:t>Aşağıdakilerden hangisi </a:t>
            </a:r>
            <a:r>
              <a:rPr lang="tr-TR" sz="2000" b="1" dirty="0" err="1">
                <a:solidFill>
                  <a:schemeClr val="accent2"/>
                </a:solidFill>
              </a:rPr>
              <a:t>islam</a:t>
            </a:r>
            <a:r>
              <a:rPr lang="tr-TR" sz="2000" b="1" dirty="0">
                <a:solidFill>
                  <a:schemeClr val="accent2"/>
                </a:solidFill>
              </a:rPr>
              <a:t> düşüncesindeki yorum farklılıklarının sebeplerinden biri değildir?</a:t>
            </a:r>
            <a:endParaRPr lang="tr-TR" sz="2000" dirty="0">
              <a:solidFill>
                <a:schemeClr val="accent2"/>
              </a:solidFill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endParaRPr lang="tr-TR" sz="2400" dirty="0" smtClean="0"/>
          </a:p>
          <a:p>
            <a:pPr marL="0" indent="0">
              <a:buNone/>
            </a:pPr>
            <a:endParaRPr lang="tr-TR" sz="2400" dirty="0"/>
          </a:p>
          <a:p>
            <a:pPr marL="0" indent="0">
              <a:buNone/>
            </a:pPr>
            <a:endParaRPr lang="tr-TR" sz="2400" dirty="0" smtClean="0"/>
          </a:p>
          <a:p>
            <a:pPr marL="0" indent="0">
              <a:buNone/>
            </a:pPr>
            <a:r>
              <a:rPr lang="tr-TR" sz="2400" dirty="0" smtClean="0">
                <a:solidFill>
                  <a:srgbClr val="FF0000"/>
                </a:solidFill>
              </a:rPr>
              <a:t>A</a:t>
            </a:r>
            <a:r>
              <a:rPr lang="tr-TR" sz="2400" dirty="0" smtClean="0"/>
              <a:t>-Sosyal çevre</a:t>
            </a:r>
          </a:p>
          <a:p>
            <a:pPr marL="0" indent="0">
              <a:buNone/>
            </a:pPr>
            <a:endParaRPr lang="tr-TR" sz="2400" dirty="0"/>
          </a:p>
          <a:p>
            <a:pPr marL="0" indent="0">
              <a:buNone/>
            </a:pPr>
            <a:r>
              <a:rPr lang="tr-TR" sz="2400" dirty="0" smtClean="0">
                <a:solidFill>
                  <a:srgbClr val="FF0000"/>
                </a:solidFill>
              </a:rPr>
              <a:t>B</a:t>
            </a:r>
            <a:r>
              <a:rPr lang="tr-TR" sz="2400" dirty="0" smtClean="0"/>
              <a:t>-Eğitim düzeyi</a:t>
            </a:r>
          </a:p>
          <a:p>
            <a:pPr marL="0" indent="0">
              <a:buNone/>
            </a:pPr>
            <a:endParaRPr lang="tr-TR" sz="2400" dirty="0"/>
          </a:p>
          <a:p>
            <a:pPr marL="0" indent="0">
              <a:buNone/>
            </a:pPr>
            <a:r>
              <a:rPr lang="tr-TR" sz="2400" dirty="0" smtClean="0">
                <a:solidFill>
                  <a:srgbClr val="FF0000"/>
                </a:solidFill>
              </a:rPr>
              <a:t>C</a:t>
            </a:r>
            <a:r>
              <a:rPr lang="tr-TR" sz="2400" dirty="0" smtClean="0"/>
              <a:t>-Kur’an </a:t>
            </a:r>
            <a:r>
              <a:rPr lang="tr-TR" sz="2400" dirty="0"/>
              <a:t>ve </a:t>
            </a:r>
            <a:r>
              <a:rPr lang="tr-TR" sz="2400" dirty="0" smtClean="0"/>
              <a:t>sünnet</a:t>
            </a:r>
          </a:p>
          <a:p>
            <a:pPr marL="0" indent="0">
              <a:buNone/>
            </a:pPr>
            <a:endParaRPr lang="tr-TR" sz="2400" dirty="0"/>
          </a:p>
          <a:p>
            <a:pPr marL="0" indent="0">
              <a:buNone/>
            </a:pPr>
            <a:r>
              <a:rPr lang="tr-TR" sz="2400" dirty="0" smtClean="0">
                <a:solidFill>
                  <a:srgbClr val="FF0000"/>
                </a:solidFill>
              </a:rPr>
              <a:t>D</a:t>
            </a:r>
            <a:r>
              <a:rPr lang="tr-TR" sz="2400" dirty="0" smtClean="0"/>
              <a:t>-Kültürel </a:t>
            </a:r>
            <a:r>
              <a:rPr lang="tr-TR" sz="2400" dirty="0"/>
              <a:t>farklılıklar</a:t>
            </a:r>
          </a:p>
          <a:p>
            <a:pPr marL="0" indent="0">
              <a:buNone/>
            </a:pPr>
            <a:endParaRPr lang="tr-TR" sz="2400" dirty="0" smtClean="0"/>
          </a:p>
          <a:p>
            <a:pPr marL="0" indent="0">
              <a:buNone/>
            </a:pPr>
            <a:endParaRPr lang="tr-TR" sz="2400" dirty="0"/>
          </a:p>
          <a:p>
            <a:pPr marL="0" indent="0">
              <a:buNone/>
            </a:pPr>
            <a:endParaRPr lang="tr-TR" sz="2400" dirty="0" smtClean="0"/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1243013" y="367982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/>
            </a:r>
            <a:br>
              <a:rPr kumimoji="0" lang="tr-TR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</a:br>
            <a:endParaRPr kumimoji="0" lang="tr-T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1243013" y="367982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/>
            </a:r>
            <a:br>
              <a:rPr kumimoji="0" lang="tr-TR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</a:br>
            <a:endParaRPr kumimoji="0" lang="tr-T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920663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/>
              <a:t>İslam düşüncesinde ortaya çıkan tasavvufi yorumlar aşağıdaki alanlardan hangisi ile ilgilenmektedir?</a:t>
            </a:r>
            <a:br>
              <a:rPr lang="tr-TR" dirty="0"/>
            </a:br>
            <a:r>
              <a:rPr lang="tr-TR" dirty="0"/>
              <a:t/>
            </a:r>
            <a:br>
              <a:rPr lang="tr-TR" dirty="0"/>
            </a:br>
            <a:r>
              <a:rPr lang="tr-TR" b="1" dirty="0">
                <a:solidFill>
                  <a:srgbClr val="FF0000"/>
                </a:solidFill>
              </a:rPr>
              <a:t>A</a:t>
            </a:r>
            <a:r>
              <a:rPr lang="tr-TR" b="1" dirty="0"/>
              <a:t>)</a:t>
            </a:r>
            <a:r>
              <a:rPr lang="tr-TR" dirty="0"/>
              <a:t> ibadet     </a:t>
            </a:r>
            <a:r>
              <a:rPr lang="tr-TR" b="1" dirty="0">
                <a:solidFill>
                  <a:srgbClr val="FF0000"/>
                </a:solidFill>
              </a:rPr>
              <a:t>B</a:t>
            </a:r>
            <a:r>
              <a:rPr lang="tr-TR" b="1" dirty="0"/>
              <a:t>)</a:t>
            </a:r>
            <a:r>
              <a:rPr lang="tr-TR" dirty="0"/>
              <a:t> hadis    </a:t>
            </a:r>
            <a:r>
              <a:rPr lang="tr-TR" dirty="0">
                <a:solidFill>
                  <a:srgbClr val="FF0000"/>
                </a:solidFill>
              </a:rPr>
              <a:t> </a:t>
            </a:r>
            <a:r>
              <a:rPr lang="tr-TR" b="1" dirty="0">
                <a:solidFill>
                  <a:srgbClr val="FF0000"/>
                </a:solidFill>
              </a:rPr>
              <a:t>C</a:t>
            </a:r>
            <a:r>
              <a:rPr lang="tr-TR" b="1" dirty="0"/>
              <a:t>)</a:t>
            </a:r>
            <a:r>
              <a:rPr lang="tr-TR" dirty="0"/>
              <a:t> inanç     </a:t>
            </a:r>
            <a:r>
              <a:rPr lang="tr-TR" b="1" dirty="0">
                <a:solidFill>
                  <a:srgbClr val="FF0000"/>
                </a:solidFill>
              </a:rPr>
              <a:t>D</a:t>
            </a:r>
            <a:r>
              <a:rPr lang="tr-TR" b="1" dirty="0"/>
              <a:t>)</a:t>
            </a:r>
            <a:r>
              <a:rPr lang="tr-TR" dirty="0"/>
              <a:t> ahlak</a:t>
            </a:r>
          </a:p>
        </p:txBody>
      </p:sp>
    </p:spTree>
    <p:extLst>
      <p:ext uri="{BB962C8B-B14F-4D97-AF65-F5344CB8AC3E}">
        <p14:creationId xmlns:p14="http://schemas.microsoft.com/office/powerpoint/2010/main" xmlns="" val="31988844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/>
              <a:t>Aşağıdakilerden hangisi İslam düşüncesinde ortaya çıkmış yorum biçimlerinden biri değildir?</a:t>
            </a:r>
            <a:br>
              <a:rPr lang="tr-TR" dirty="0"/>
            </a:br>
            <a:r>
              <a:rPr lang="tr-TR" dirty="0"/>
              <a:t/>
            </a:r>
            <a:br>
              <a:rPr lang="tr-TR" dirty="0"/>
            </a:br>
            <a:r>
              <a:rPr lang="tr-TR" b="1" dirty="0">
                <a:solidFill>
                  <a:srgbClr val="FF0000"/>
                </a:solidFill>
              </a:rPr>
              <a:t>A</a:t>
            </a:r>
            <a:r>
              <a:rPr lang="tr-TR" b="1" dirty="0"/>
              <a:t>)</a:t>
            </a:r>
            <a:r>
              <a:rPr lang="tr-TR" dirty="0"/>
              <a:t> Fıkhi yorumlar</a:t>
            </a:r>
            <a:br>
              <a:rPr lang="tr-TR" dirty="0"/>
            </a:br>
            <a:r>
              <a:rPr lang="tr-TR" b="1" dirty="0">
                <a:solidFill>
                  <a:srgbClr val="FF0000"/>
                </a:solidFill>
              </a:rPr>
              <a:t>B</a:t>
            </a:r>
            <a:r>
              <a:rPr lang="tr-TR" b="1" dirty="0"/>
              <a:t>)</a:t>
            </a:r>
            <a:r>
              <a:rPr lang="tr-TR" dirty="0"/>
              <a:t> </a:t>
            </a:r>
            <a:r>
              <a:rPr lang="tr-TR" dirty="0" err="1"/>
              <a:t>İtikadi</a:t>
            </a:r>
            <a:r>
              <a:rPr lang="tr-TR" dirty="0"/>
              <a:t> yorumlar</a:t>
            </a:r>
            <a:br>
              <a:rPr lang="tr-TR" dirty="0"/>
            </a:br>
            <a:r>
              <a:rPr lang="tr-TR" b="1" dirty="0">
                <a:solidFill>
                  <a:srgbClr val="FF0000"/>
                </a:solidFill>
              </a:rPr>
              <a:t>C</a:t>
            </a:r>
            <a:r>
              <a:rPr lang="tr-TR" b="1" dirty="0"/>
              <a:t>)</a:t>
            </a:r>
            <a:r>
              <a:rPr lang="tr-TR" dirty="0"/>
              <a:t> Tasavvufi yorumlar</a:t>
            </a:r>
            <a:br>
              <a:rPr lang="tr-TR" dirty="0"/>
            </a:br>
            <a:r>
              <a:rPr lang="tr-TR" b="1" dirty="0">
                <a:solidFill>
                  <a:srgbClr val="FF0000"/>
                </a:solidFill>
              </a:rPr>
              <a:t>D</a:t>
            </a:r>
            <a:r>
              <a:rPr lang="tr-TR" b="1" dirty="0"/>
              <a:t>)</a:t>
            </a:r>
            <a:r>
              <a:rPr lang="tr-TR" dirty="0"/>
              <a:t> Hadisle ilgili yorumlar</a:t>
            </a:r>
          </a:p>
        </p:txBody>
      </p:sp>
    </p:spTree>
    <p:extLst>
      <p:ext uri="{BB962C8B-B14F-4D97-AF65-F5344CB8AC3E}">
        <p14:creationId xmlns:p14="http://schemas.microsoft.com/office/powerpoint/2010/main" xmlns="" val="2521568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/>
              <a:t>Abdülkadir Geylani'nin görüş ve düşüncelerine dayanan tasavvufi yorum aşağıdakilerden hangisidir?</a:t>
            </a:r>
            <a:br>
              <a:rPr lang="tr-TR" dirty="0"/>
            </a:br>
            <a:r>
              <a:rPr lang="tr-TR" dirty="0"/>
              <a:t/>
            </a:r>
            <a:br>
              <a:rPr lang="tr-TR" dirty="0"/>
            </a:br>
            <a:r>
              <a:rPr lang="tr-TR" b="1" dirty="0">
                <a:solidFill>
                  <a:srgbClr val="FF0000"/>
                </a:solidFill>
              </a:rPr>
              <a:t>A</a:t>
            </a:r>
            <a:r>
              <a:rPr lang="tr-TR" b="1" dirty="0"/>
              <a:t>)</a:t>
            </a:r>
            <a:r>
              <a:rPr lang="tr-TR" dirty="0"/>
              <a:t> Kadirilik</a:t>
            </a:r>
            <a:br>
              <a:rPr lang="tr-TR" dirty="0"/>
            </a:br>
            <a:r>
              <a:rPr lang="tr-TR" b="1" dirty="0">
                <a:solidFill>
                  <a:srgbClr val="FF0000"/>
                </a:solidFill>
              </a:rPr>
              <a:t>B</a:t>
            </a:r>
            <a:r>
              <a:rPr lang="tr-TR" b="1" dirty="0"/>
              <a:t>)</a:t>
            </a:r>
            <a:r>
              <a:rPr lang="tr-TR" dirty="0"/>
              <a:t> Bektaşilik</a:t>
            </a:r>
            <a:br>
              <a:rPr lang="tr-TR" dirty="0"/>
            </a:br>
            <a:r>
              <a:rPr lang="tr-TR" b="1" dirty="0">
                <a:solidFill>
                  <a:srgbClr val="FF0000"/>
                </a:solidFill>
              </a:rPr>
              <a:t>C</a:t>
            </a:r>
            <a:r>
              <a:rPr lang="tr-TR" b="1" dirty="0"/>
              <a:t>)</a:t>
            </a:r>
            <a:r>
              <a:rPr lang="tr-TR" dirty="0"/>
              <a:t> Mevlevilik</a:t>
            </a:r>
            <a:br>
              <a:rPr lang="tr-TR" dirty="0"/>
            </a:br>
            <a:r>
              <a:rPr lang="tr-TR" b="1" dirty="0">
                <a:solidFill>
                  <a:srgbClr val="FF0000"/>
                </a:solidFill>
              </a:rPr>
              <a:t>D</a:t>
            </a:r>
            <a:r>
              <a:rPr lang="tr-TR" b="1" dirty="0"/>
              <a:t>)</a:t>
            </a:r>
            <a:r>
              <a:rPr lang="tr-TR" dirty="0"/>
              <a:t> Nakşibendilik</a:t>
            </a:r>
          </a:p>
        </p:txBody>
      </p:sp>
    </p:spTree>
    <p:extLst>
      <p:ext uri="{BB962C8B-B14F-4D97-AF65-F5344CB8AC3E}">
        <p14:creationId xmlns:p14="http://schemas.microsoft.com/office/powerpoint/2010/main" xmlns="" val="7153218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ferris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tr-TR" dirty="0" err="1"/>
              <a:t>Yesevilik</a:t>
            </a:r>
            <a:endParaRPr lang="tr-TR" dirty="0"/>
          </a:p>
          <a:p>
            <a:r>
              <a:rPr lang="tr-TR" dirty="0"/>
              <a:t>Hanefilik</a:t>
            </a:r>
          </a:p>
          <a:p>
            <a:r>
              <a:rPr lang="tr-TR" dirty="0" err="1" smtClean="0"/>
              <a:t>Hanbelilik</a:t>
            </a:r>
            <a:endParaRPr lang="tr-TR" dirty="0" smtClean="0"/>
          </a:p>
          <a:p>
            <a:r>
              <a:rPr lang="tr-TR" dirty="0"/>
              <a:t>Malikilik</a:t>
            </a:r>
          </a:p>
          <a:p>
            <a:pPr marL="0" indent="0">
              <a:buNone/>
            </a:pPr>
            <a:r>
              <a:rPr lang="tr-TR" dirty="0" smtClean="0"/>
              <a:t>    Yukarıdakilerden </a:t>
            </a:r>
            <a:r>
              <a:rPr lang="tr-TR" dirty="0"/>
              <a:t>hangisi İslam' </a:t>
            </a:r>
            <a:r>
              <a:rPr lang="tr-TR" dirty="0" err="1"/>
              <a:t>ın</a:t>
            </a:r>
            <a:r>
              <a:rPr lang="tr-TR" dirty="0"/>
              <a:t> fıkhi </a:t>
            </a:r>
            <a:r>
              <a:rPr lang="tr-TR" dirty="0" smtClean="0"/>
              <a:t>             yorumlarından </a:t>
            </a:r>
            <a:r>
              <a:rPr lang="tr-TR" dirty="0"/>
              <a:t>değildir ?</a:t>
            </a:r>
          </a:p>
          <a:p>
            <a:r>
              <a:rPr lang="tr-TR" dirty="0" smtClean="0">
                <a:solidFill>
                  <a:srgbClr val="FF0000"/>
                </a:solidFill>
              </a:rPr>
              <a:t>A-</a:t>
            </a:r>
            <a:r>
              <a:rPr lang="tr-TR" dirty="0"/>
              <a:t>	1</a:t>
            </a:r>
          </a:p>
          <a:p>
            <a:r>
              <a:rPr lang="tr-TR" dirty="0" smtClean="0">
                <a:solidFill>
                  <a:srgbClr val="FF0000"/>
                </a:solidFill>
              </a:rPr>
              <a:t>B-</a:t>
            </a:r>
            <a:r>
              <a:rPr lang="tr-TR" dirty="0"/>
              <a:t>	2</a:t>
            </a:r>
          </a:p>
          <a:p>
            <a:r>
              <a:rPr lang="tr-TR" dirty="0" smtClean="0">
                <a:solidFill>
                  <a:srgbClr val="FF0000"/>
                </a:solidFill>
              </a:rPr>
              <a:t>C-</a:t>
            </a:r>
            <a:r>
              <a:rPr lang="tr-TR" dirty="0"/>
              <a:t>	3</a:t>
            </a:r>
          </a:p>
          <a:p>
            <a:r>
              <a:rPr lang="tr-TR" dirty="0" smtClean="0">
                <a:solidFill>
                  <a:srgbClr val="FF0000"/>
                </a:solidFill>
              </a:rPr>
              <a:t>D-</a:t>
            </a:r>
            <a:r>
              <a:rPr lang="tr-TR" dirty="0"/>
              <a:t>	4</a:t>
            </a:r>
          </a:p>
        </p:txBody>
      </p:sp>
    </p:spTree>
    <p:extLst>
      <p:ext uri="{BB962C8B-B14F-4D97-AF65-F5344CB8AC3E}">
        <p14:creationId xmlns:p14="http://schemas.microsoft.com/office/powerpoint/2010/main" xmlns="" val="7351607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400">
        <p14:honeycomb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tr-TR" dirty="0"/>
              <a:t>Sözlükte; gidilecek yol, görüş ve akım anlamlarına gelir. Terim olarak; aynı din içindeki görüş, yorum ve anlayış farklılıkları nedeniyle ortaya çıkan oluşumları ifade eder.</a:t>
            </a:r>
          </a:p>
          <a:p>
            <a:endParaRPr lang="tr-TR" dirty="0"/>
          </a:p>
          <a:p>
            <a:r>
              <a:rPr lang="tr-TR" dirty="0"/>
              <a:t>Tanımı verilen kavram aşağıdakilerden hangisidir</a:t>
            </a:r>
            <a:r>
              <a:rPr lang="tr-TR" dirty="0" smtClean="0"/>
              <a:t>? </a:t>
            </a:r>
            <a:endParaRPr lang="tr-TR" dirty="0"/>
          </a:p>
          <a:p>
            <a:endParaRPr lang="tr-TR" dirty="0"/>
          </a:p>
          <a:p>
            <a:r>
              <a:rPr lang="tr-TR" dirty="0" smtClean="0">
                <a:solidFill>
                  <a:srgbClr val="FF0000"/>
                </a:solidFill>
              </a:rPr>
              <a:t>A</a:t>
            </a:r>
            <a:r>
              <a:rPr lang="tr-TR" dirty="0" smtClean="0"/>
              <a:t>)</a:t>
            </a:r>
            <a:r>
              <a:rPr lang="tr-TR" dirty="0"/>
              <a:t>	Tarikat</a:t>
            </a:r>
          </a:p>
          <a:p>
            <a:r>
              <a:rPr lang="tr-TR" dirty="0" smtClean="0">
                <a:solidFill>
                  <a:srgbClr val="FF0000"/>
                </a:solidFill>
              </a:rPr>
              <a:t>B</a:t>
            </a:r>
            <a:r>
              <a:rPr lang="tr-TR" dirty="0" smtClean="0"/>
              <a:t>)</a:t>
            </a:r>
            <a:r>
              <a:rPr lang="tr-TR" dirty="0"/>
              <a:t>	Cemaat</a:t>
            </a:r>
          </a:p>
          <a:p>
            <a:r>
              <a:rPr lang="tr-TR" dirty="0" smtClean="0">
                <a:solidFill>
                  <a:srgbClr val="FF0000"/>
                </a:solidFill>
              </a:rPr>
              <a:t>C</a:t>
            </a:r>
            <a:r>
              <a:rPr lang="tr-TR" dirty="0" smtClean="0"/>
              <a:t>)</a:t>
            </a:r>
            <a:r>
              <a:rPr lang="tr-TR" dirty="0"/>
              <a:t>	Mezhep</a:t>
            </a:r>
          </a:p>
          <a:p>
            <a:r>
              <a:rPr lang="tr-TR" dirty="0" smtClean="0">
                <a:solidFill>
                  <a:srgbClr val="FF0000"/>
                </a:solidFill>
              </a:rPr>
              <a:t>D</a:t>
            </a:r>
            <a:r>
              <a:rPr lang="tr-TR" dirty="0" smtClean="0"/>
              <a:t>)</a:t>
            </a:r>
            <a:r>
              <a:rPr lang="tr-TR" dirty="0"/>
              <a:t>	Ekol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253145324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tr-TR" sz="2600" dirty="0" smtClean="0"/>
              <a:t>  Aşağıdakilerden </a:t>
            </a:r>
            <a:r>
              <a:rPr lang="tr-TR" sz="2600" dirty="0"/>
              <a:t>hangisi fıkhi yorumların ortaya </a:t>
            </a:r>
            <a:r>
              <a:rPr lang="tr-TR" sz="2600" dirty="0" err="1"/>
              <a:t>çı</a:t>
            </a:r>
            <a:r>
              <a:rPr lang="tr-TR" sz="2600" dirty="0"/>
              <a:t>- kış sebeplerinden biri değildir?</a:t>
            </a:r>
          </a:p>
          <a:p>
            <a:r>
              <a:rPr lang="tr-TR" sz="2600" dirty="0" smtClean="0">
                <a:solidFill>
                  <a:srgbClr val="FF0000"/>
                </a:solidFill>
              </a:rPr>
              <a:t>A</a:t>
            </a:r>
            <a:r>
              <a:rPr lang="tr-TR" sz="2600" dirty="0" smtClean="0"/>
              <a:t>-</a:t>
            </a:r>
            <a:r>
              <a:rPr lang="tr-TR" sz="2600" dirty="0"/>
              <a:t>	Hz. Muhammed’in vefatından sonra ortaya çıkan problemlere çözüm arayışları</a:t>
            </a:r>
          </a:p>
          <a:p>
            <a:r>
              <a:rPr lang="tr-TR" sz="2600" dirty="0" smtClean="0">
                <a:solidFill>
                  <a:srgbClr val="FF0000"/>
                </a:solidFill>
              </a:rPr>
              <a:t>B</a:t>
            </a:r>
            <a:r>
              <a:rPr lang="tr-TR" sz="2600" dirty="0" smtClean="0"/>
              <a:t>-</a:t>
            </a:r>
            <a:r>
              <a:rPr lang="tr-TR" sz="2600" dirty="0"/>
              <a:t>	Hz. Muhammed’in yorumlarının sonraki dönemlere hitap etmemesi</a:t>
            </a:r>
          </a:p>
          <a:p>
            <a:r>
              <a:rPr lang="tr-TR" sz="2600" dirty="0" smtClean="0">
                <a:solidFill>
                  <a:srgbClr val="FF0000"/>
                </a:solidFill>
              </a:rPr>
              <a:t>C</a:t>
            </a:r>
            <a:r>
              <a:rPr lang="tr-TR" sz="2600" dirty="0" smtClean="0"/>
              <a:t>-</a:t>
            </a:r>
            <a:r>
              <a:rPr lang="tr-TR" sz="2600" dirty="0"/>
              <a:t>	Ortaya çıkan problemlere âlimlerin farklı metotlar kullanarak çözüm üretmeleri</a:t>
            </a:r>
          </a:p>
          <a:p>
            <a:r>
              <a:rPr lang="tr-TR" sz="2600" dirty="0" smtClean="0">
                <a:solidFill>
                  <a:srgbClr val="FF0000"/>
                </a:solidFill>
              </a:rPr>
              <a:t>D</a:t>
            </a:r>
            <a:r>
              <a:rPr lang="tr-TR" sz="2600" dirty="0" smtClean="0"/>
              <a:t>-</a:t>
            </a:r>
            <a:r>
              <a:rPr lang="tr-TR" sz="2600" dirty="0"/>
              <a:t>	Hz. Peygamberin vefatından sonra </a:t>
            </a:r>
            <a:r>
              <a:rPr lang="tr-TR" sz="2600" dirty="0" err="1"/>
              <a:t>islam</a:t>
            </a:r>
            <a:r>
              <a:rPr lang="tr-TR" sz="2600" dirty="0"/>
              <a:t> coğrafyasının genişlemesi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16464692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</TotalTime>
  <Words>205</Words>
  <PresentationFormat>Ekran Gösterisi (4:3)</PresentationFormat>
  <Paragraphs>66</Paragraphs>
  <Slides>11</Slides>
  <Notes>4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11</vt:i4>
      </vt:variant>
    </vt:vector>
  </HeadingPairs>
  <TitlesOfParts>
    <vt:vector size="12" baseType="lpstr">
      <vt:lpstr>Ofis Teması</vt:lpstr>
      <vt:lpstr>DİN ANLAYIŞINDAKİ YORUM FARKLILIKLARI</vt:lpstr>
      <vt:lpstr>Aşağıdakilerden hangisi din anlayışı evrenseldir ve din anlayışı arasındaki başlıca farklardan biri değildir?</vt:lpstr>
      <vt:lpstr>Aşağıdakilerden hangisi islam düşüncesindeki yorum farklılıklarının sebeplerinden biri değildir?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</vt:vector>
  </TitlesOfParts>
  <Manager>https://www.sorubak.com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2020-06-04T08:58:26Z</dcterms:created>
  <dcterms:modified xsi:type="dcterms:W3CDTF">2020-06-05T11:49:20Z</dcterms:modified>
  <cp:category>https://www.sorubak.com</cp:category>
</cp:coreProperties>
</file>