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65" r:id="rId3"/>
    <p:sldId id="258" r:id="rId4"/>
    <p:sldId id="259" r:id="rId5"/>
    <p:sldId id="260" r:id="rId6"/>
    <p:sldId id="261" r:id="rId7"/>
    <p:sldId id="262" r:id="rId8"/>
    <p:sldId id="263" r:id="rId9"/>
    <p:sldId id="264" r:id="rId10"/>
    <p:sldId id="266"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680" autoAdjust="0"/>
  </p:normalViewPr>
  <p:slideViewPr>
    <p:cSldViewPr>
      <p:cViewPr varScale="1">
        <p:scale>
          <a:sx n="94" d="100"/>
          <a:sy n="94" d="100"/>
        </p:scale>
        <p:origin x="-474" y="-10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tr-TR" smtClean="0"/>
              <a:t>Asıl başlık stili için tıklatın</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BDE631B2-4DBB-40B0-A031-779636CF1B41}" type="datetimeFigureOut">
              <a:rPr lang="tr-TR" smtClean="0"/>
              <a:pPr/>
              <a:t>06/05/2020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DBA5EA9-5D31-4584-ACDF-16671D17CA50}"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BDE631B2-4DBB-40B0-A031-779636CF1B41}" type="datetimeFigureOut">
              <a:rPr lang="tr-TR" smtClean="0"/>
              <a:pPr/>
              <a:t>06/05/2020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DBA5EA9-5D31-4584-ACDF-16671D17CA50}"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BDE631B2-4DBB-40B0-A031-779636CF1B41}" type="datetimeFigureOut">
              <a:rPr lang="tr-TR" smtClean="0"/>
              <a:pPr/>
              <a:t>06/05/2020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DBA5EA9-5D31-4584-ACDF-16671D17CA50}"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DE631B2-4DBB-40B0-A031-779636CF1B41}" type="datetimeFigureOut">
              <a:rPr lang="tr-TR" smtClean="0"/>
              <a:pPr/>
              <a:t>06/05/2020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DBA5EA9-5D31-4584-ACDF-16671D17CA50}"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tr-TR" smtClean="0"/>
              <a:t>Asıl başlık stili için tıklatın</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tr-TR" smtClean="0"/>
              <a:t>Asıl metin stillerini düzenlemek için tıklatın</a:t>
            </a:r>
          </a:p>
        </p:txBody>
      </p:sp>
      <p:sp>
        <p:nvSpPr>
          <p:cNvPr id="4" name="Date Placeholder 3"/>
          <p:cNvSpPr>
            <a:spLocks noGrp="1"/>
          </p:cNvSpPr>
          <p:nvPr>
            <p:ph type="dt" sz="half" idx="10"/>
          </p:nvPr>
        </p:nvSpPr>
        <p:spPr/>
        <p:txBody>
          <a:bodyPr/>
          <a:lstStyle/>
          <a:p>
            <a:fld id="{BDE631B2-4DBB-40B0-A031-779636CF1B41}" type="datetimeFigureOut">
              <a:rPr lang="tr-TR" smtClean="0"/>
              <a:pPr/>
              <a:t>06/05/2020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EDBA5EA9-5D31-4584-ACDF-16671D17CA50}"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BDE631B2-4DBB-40B0-A031-779636CF1B41}" type="datetimeFigureOut">
              <a:rPr lang="tr-TR" smtClean="0"/>
              <a:pPr/>
              <a:t>06/05/2020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EDBA5EA9-5D31-4584-ACDF-16671D17CA50}"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tr-TR" smtClean="0"/>
              <a:t>Asıl metin stillerini düzenlemek için tıklatın</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tr-TR" smtClean="0"/>
              <a:t>Asıl metin stillerini düzenlemek için tıklatın</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BDE631B2-4DBB-40B0-A031-779636CF1B41}" type="datetimeFigureOut">
              <a:rPr lang="tr-TR" smtClean="0"/>
              <a:pPr/>
              <a:t>06/05/2020</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EDBA5EA9-5D31-4584-ACDF-16671D17CA50}"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BDE631B2-4DBB-40B0-A031-779636CF1B41}" type="datetimeFigureOut">
              <a:rPr lang="tr-TR" smtClean="0"/>
              <a:pPr/>
              <a:t>06/05/2020</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EDBA5EA9-5D31-4584-ACDF-16671D17CA50}"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E631B2-4DBB-40B0-A031-779636CF1B41}" type="datetimeFigureOut">
              <a:rPr lang="tr-TR" smtClean="0"/>
              <a:pPr/>
              <a:t>06/05/2020</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EDBA5EA9-5D31-4584-ACDF-16671D17CA50}"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tr-TR" smtClean="0"/>
              <a:t>Asıl başlık stili için tıklatın</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tr-TR" smtClean="0"/>
              <a:t>Asıl metin stillerini düzenlemek için tıklatın</a:t>
            </a:r>
          </a:p>
        </p:txBody>
      </p:sp>
      <p:sp>
        <p:nvSpPr>
          <p:cNvPr id="5" name="Date Placeholder 4"/>
          <p:cNvSpPr>
            <a:spLocks noGrp="1"/>
          </p:cNvSpPr>
          <p:nvPr>
            <p:ph type="dt" sz="half" idx="10"/>
          </p:nvPr>
        </p:nvSpPr>
        <p:spPr/>
        <p:txBody>
          <a:bodyPr/>
          <a:lstStyle/>
          <a:p>
            <a:fld id="{BDE631B2-4DBB-40B0-A031-779636CF1B41}" type="datetimeFigureOut">
              <a:rPr lang="tr-TR" smtClean="0"/>
              <a:pPr/>
              <a:t>06/05/2020</a:t>
            </a:fld>
            <a:endParaRPr lang="tr-TR"/>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tr-TR"/>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EDBA5EA9-5D31-4584-ACDF-16671D17CA50}"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tr-TR" smtClean="0"/>
              <a:t>Resim eklemek için simgeyi tıklatın</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DE631B2-4DBB-40B0-A031-779636CF1B41}" type="datetimeFigureOut">
              <a:rPr lang="tr-TR" smtClean="0"/>
              <a:pPr/>
              <a:t>06/05/2020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EDBA5EA9-5D31-4584-ACDF-16671D17CA50}"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BDE631B2-4DBB-40B0-A031-779636CF1B41}" type="datetimeFigureOut">
              <a:rPr lang="tr-TR" smtClean="0"/>
              <a:pPr/>
              <a:t>06/05/2020</a:t>
            </a:fld>
            <a:endParaRPr lang="tr-TR"/>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tr-TR"/>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EDBA5EA9-5D31-4584-ACDF-16671D17CA50}"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smtClean="0"/>
              <a:t>CÜMLEDE ANLAM - 2</a:t>
            </a:r>
            <a:endParaRPr lang="tr-TR" dirty="0"/>
          </a:p>
        </p:txBody>
      </p:sp>
      <p:sp>
        <p:nvSpPr>
          <p:cNvPr id="3" name="Alt Başlık 2"/>
          <p:cNvSpPr>
            <a:spLocks noGrp="1"/>
          </p:cNvSpPr>
          <p:nvPr>
            <p:ph type="subTitle" idx="1"/>
          </p:nvPr>
        </p:nvSpPr>
        <p:spPr/>
        <p:txBody>
          <a:bodyPr/>
          <a:lstStyle/>
          <a:p>
            <a:endParaRPr lang="tr-TR"/>
          </a:p>
        </p:txBody>
      </p:sp>
    </p:spTree>
    <p:extLst>
      <p:ext uri="{BB962C8B-B14F-4D97-AF65-F5344CB8AC3E}">
        <p14:creationId xmlns="" xmlns:p14="http://schemas.microsoft.com/office/powerpoint/2010/main" val="15695740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55576" y="2276872"/>
            <a:ext cx="7520940" cy="548640"/>
          </a:xfrm>
        </p:spPr>
        <p:txBody>
          <a:bodyPr>
            <a:normAutofit fontScale="90000"/>
          </a:bodyPr>
          <a:lstStyle/>
          <a:p>
            <a:r>
              <a:rPr lang="tr-TR" dirty="0" err="1" smtClean="0"/>
              <a:t>benİ</a:t>
            </a:r>
            <a:r>
              <a:rPr lang="tr-TR" dirty="0" smtClean="0"/>
              <a:t> </a:t>
            </a:r>
            <a:r>
              <a:rPr lang="tr-TR" dirty="0" err="1" smtClean="0"/>
              <a:t>dİnledİğİnİz</a:t>
            </a:r>
            <a:r>
              <a:rPr lang="tr-TR" dirty="0" smtClean="0"/>
              <a:t> </a:t>
            </a:r>
            <a:r>
              <a:rPr lang="tr-TR" dirty="0" err="1" smtClean="0"/>
              <a:t>İçİn</a:t>
            </a:r>
            <a:r>
              <a:rPr lang="tr-TR" dirty="0" smtClean="0"/>
              <a:t> teşekkürler </a:t>
            </a:r>
            <a:br>
              <a:rPr lang="tr-TR" dirty="0" smtClean="0"/>
            </a:br>
            <a:r>
              <a:rPr lang="tr-TR" dirty="0"/>
              <a:t/>
            </a:r>
            <a:br>
              <a:rPr lang="tr-TR" dirty="0"/>
            </a:br>
            <a:r>
              <a:rPr lang="tr-TR" dirty="0" smtClean="0"/>
              <a:t>efe </a:t>
            </a:r>
            <a:r>
              <a:rPr lang="tr-TR" dirty="0" err="1" smtClean="0"/>
              <a:t>öztop</a:t>
            </a:r>
            <a:endParaRPr lang="tr-TR" dirty="0"/>
          </a:p>
        </p:txBody>
      </p:sp>
    </p:spTree>
    <p:extLst>
      <p:ext uri="{BB962C8B-B14F-4D97-AF65-F5344CB8AC3E}">
        <p14:creationId xmlns="" xmlns:p14="http://schemas.microsoft.com/office/powerpoint/2010/main" val="21838885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nlatım Bozuklukları Kavram Haritası"/>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187624" y="96837"/>
            <a:ext cx="6629400" cy="473392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0031868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Anlamca </a:t>
            </a:r>
            <a:r>
              <a:rPr lang="tr-TR" dirty="0" err="1" smtClean="0"/>
              <a:t>bİrbİrİyle</a:t>
            </a:r>
            <a:r>
              <a:rPr lang="tr-TR" dirty="0" smtClean="0"/>
              <a:t> </a:t>
            </a:r>
            <a:r>
              <a:rPr lang="tr-TR" dirty="0" err="1" smtClean="0"/>
              <a:t>karIştIlan</a:t>
            </a:r>
            <a:r>
              <a:rPr lang="tr-TR" dirty="0" smtClean="0"/>
              <a:t> ve </a:t>
            </a:r>
            <a:r>
              <a:rPr lang="tr-TR" dirty="0" err="1" smtClean="0"/>
              <a:t>yanlIş</a:t>
            </a:r>
            <a:r>
              <a:rPr lang="tr-TR" dirty="0" smtClean="0"/>
              <a:t> anlamda </a:t>
            </a:r>
            <a:r>
              <a:rPr lang="tr-TR" dirty="0" err="1" smtClean="0"/>
              <a:t>kullanIlan</a:t>
            </a:r>
            <a:r>
              <a:rPr lang="tr-TR" dirty="0" smtClean="0"/>
              <a:t> sözcükler</a:t>
            </a:r>
            <a:endParaRPr lang="tr-TR" dirty="0"/>
          </a:p>
        </p:txBody>
      </p:sp>
      <p:sp>
        <p:nvSpPr>
          <p:cNvPr id="3" name="İçerik Yer Tutucusu 2"/>
          <p:cNvSpPr>
            <a:spLocks noGrp="1"/>
          </p:cNvSpPr>
          <p:nvPr>
            <p:ph idx="1"/>
          </p:nvPr>
        </p:nvSpPr>
        <p:spPr>
          <a:xfrm>
            <a:off x="683568" y="1124744"/>
            <a:ext cx="7920880" cy="3579849"/>
          </a:xfrm>
        </p:spPr>
        <p:txBody>
          <a:bodyPr>
            <a:normAutofit/>
          </a:bodyPr>
          <a:lstStyle/>
          <a:p>
            <a:r>
              <a:rPr lang="tr-TR" dirty="0" smtClean="0"/>
              <a:t>Sözcüklerin karşıladığı anlam iyi bilinmezse anlatmak istediğimiz düşünce ile ortaya çıkan</a:t>
            </a:r>
          </a:p>
          <a:p>
            <a:r>
              <a:rPr lang="tr-TR" dirty="0"/>
              <a:t>d</a:t>
            </a:r>
            <a:r>
              <a:rPr lang="tr-TR" dirty="0" smtClean="0"/>
              <a:t>üşünce farklı  olur . Bu nedenle anlatım bozukluğu ortaya çıkar.</a:t>
            </a:r>
          </a:p>
          <a:p>
            <a:r>
              <a:rPr lang="tr-TR" dirty="0" smtClean="0">
                <a:solidFill>
                  <a:srgbClr val="FF0000"/>
                </a:solidFill>
              </a:rPr>
              <a:t>ÖRNEK;</a:t>
            </a:r>
          </a:p>
          <a:p>
            <a:r>
              <a:rPr lang="tr-TR" dirty="0"/>
              <a:t>• Son zamanlarda kira ücretlerinin yüksekliği vatandaşın belini büktü. </a:t>
            </a:r>
          </a:p>
          <a:p>
            <a:r>
              <a:rPr lang="tr-TR" dirty="0"/>
              <a:t>Bu cümlede “ücret” sözcüğü yanlış kullanılmıştır. Ücret kelimesi bir iş gücü karşılığında alınan para için kullanılmaktadır. Bu sözcük yerine “fiyat” sözcüğü </a:t>
            </a:r>
            <a:r>
              <a:rPr lang="tr-TR" dirty="0" smtClean="0"/>
              <a:t>getirilmektedir</a:t>
            </a:r>
          </a:p>
          <a:p>
            <a:endParaRPr lang="tr-TR" dirty="0" smtClean="0"/>
          </a:p>
          <a:p>
            <a:r>
              <a:rPr lang="tr-TR" dirty="0" smtClean="0"/>
              <a:t>• </a:t>
            </a:r>
            <a:r>
              <a:rPr lang="tr-TR" dirty="0"/>
              <a:t>İyi ki kışlık lastiklerimi taktırmışım, bu lastikler kaza yapmamama neden oldu. </a:t>
            </a:r>
          </a:p>
          <a:p>
            <a:r>
              <a:rPr lang="tr-TR" dirty="0"/>
              <a:t>Bu cümlede “neden olmak” sözcük grubu yanlış kullanılmıştır. Neden olmak, olumsuz sonuçlar için kullanılmaktadır. Bu sözcük yerine “sağlamak” sözcüğü kullanılmalıdır. </a:t>
            </a:r>
          </a:p>
        </p:txBody>
      </p:sp>
    </p:spTree>
    <p:extLst>
      <p:ext uri="{BB962C8B-B14F-4D97-AF65-F5344CB8AC3E}">
        <p14:creationId xmlns="" xmlns:p14="http://schemas.microsoft.com/office/powerpoint/2010/main" val="27020735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gereksİz</a:t>
            </a:r>
            <a:r>
              <a:rPr lang="tr-TR" dirty="0" smtClean="0"/>
              <a:t> sözcük </a:t>
            </a:r>
            <a:r>
              <a:rPr lang="tr-TR" dirty="0" err="1" smtClean="0"/>
              <a:t>kullanIlmasI</a:t>
            </a:r>
            <a:endParaRPr lang="tr-TR" dirty="0"/>
          </a:p>
        </p:txBody>
      </p:sp>
      <p:sp>
        <p:nvSpPr>
          <p:cNvPr id="3" name="İçerik Yer Tutucusu 2"/>
          <p:cNvSpPr>
            <a:spLocks noGrp="1"/>
          </p:cNvSpPr>
          <p:nvPr>
            <p:ph idx="1"/>
          </p:nvPr>
        </p:nvSpPr>
        <p:spPr>
          <a:xfrm>
            <a:off x="467544" y="1052736"/>
            <a:ext cx="8424936" cy="3579849"/>
          </a:xfrm>
        </p:spPr>
        <p:txBody>
          <a:bodyPr>
            <a:normAutofit/>
          </a:bodyPr>
          <a:lstStyle/>
          <a:p>
            <a:r>
              <a:rPr lang="tr-TR" dirty="0"/>
              <a:t>Türkçede doğru bir cümle, anlatılmak isteneni en sade ve duru hâliyle vermelidir. Bu özelliği sağlamayan yani cümlede aynı anlama gelen birden fazla sözcük ya da ek bulunduran cümleler duruluk ilkesine aykırıdır ve bu cümleler gereksiz sözcük kullanımından kaynaklanan anlatım bozukluğu oluşturmaktadır.  </a:t>
            </a:r>
            <a:endParaRPr lang="tr-TR" dirty="0" smtClean="0"/>
          </a:p>
          <a:p>
            <a:r>
              <a:rPr lang="tr-TR" dirty="0" smtClean="0">
                <a:solidFill>
                  <a:srgbClr val="FF0000"/>
                </a:solidFill>
              </a:rPr>
              <a:t>ÖRNEK;</a:t>
            </a:r>
          </a:p>
          <a:p>
            <a:r>
              <a:rPr lang="tr-TR" dirty="0"/>
              <a:t>O geceyi unutamıyorum, hava öyle soğuktu ki </a:t>
            </a:r>
            <a:r>
              <a:rPr lang="tr-TR" dirty="0">
                <a:solidFill>
                  <a:schemeClr val="accent2"/>
                </a:solidFill>
              </a:rPr>
              <a:t>sıfırın altında</a:t>
            </a:r>
            <a:r>
              <a:rPr lang="tr-TR" dirty="0"/>
              <a:t> </a:t>
            </a:r>
            <a:r>
              <a:rPr lang="tr-TR" dirty="0">
                <a:solidFill>
                  <a:srgbClr val="FF0000"/>
                </a:solidFill>
              </a:rPr>
              <a:t>-12 </a:t>
            </a:r>
            <a:r>
              <a:rPr lang="tr-TR" dirty="0"/>
              <a:t>dereceydi</a:t>
            </a:r>
            <a:r>
              <a:rPr lang="tr-TR" dirty="0" smtClean="0"/>
              <a:t>.</a:t>
            </a:r>
          </a:p>
          <a:p>
            <a:r>
              <a:rPr lang="tr-TR" dirty="0" smtClean="0"/>
              <a:t>Zaten ‘’–’’ demek sıfırın altında demek bu yüzden ‘’-’’ </a:t>
            </a:r>
            <a:r>
              <a:rPr lang="tr-TR" dirty="0" err="1" smtClean="0"/>
              <a:t>yi</a:t>
            </a:r>
            <a:r>
              <a:rPr lang="tr-TR" dirty="0" smtClean="0"/>
              <a:t> kaldırırız.</a:t>
            </a:r>
          </a:p>
          <a:p>
            <a:endParaRPr lang="tr-TR" dirty="0"/>
          </a:p>
          <a:p>
            <a:r>
              <a:rPr lang="tr-TR" dirty="0"/>
              <a:t>Öğretmen, yaptığı davranışın yanlış olduğunu </a:t>
            </a:r>
            <a:r>
              <a:rPr lang="tr-TR" dirty="0">
                <a:solidFill>
                  <a:srgbClr val="FF0000"/>
                </a:solidFill>
              </a:rPr>
              <a:t>alçak bir sesle</a:t>
            </a:r>
            <a:r>
              <a:rPr lang="tr-TR" dirty="0"/>
              <a:t> kulağına </a:t>
            </a:r>
            <a:r>
              <a:rPr lang="tr-TR" dirty="0" smtClean="0">
                <a:solidFill>
                  <a:schemeClr val="accent2"/>
                </a:solidFill>
              </a:rPr>
              <a:t>fısıldadı.</a:t>
            </a:r>
          </a:p>
          <a:p>
            <a:r>
              <a:rPr lang="tr-TR" dirty="0" smtClean="0"/>
              <a:t>Fısıldamak zaten kısık sesle yapılan bir şey o yüzden alçak bir sesle kelimesini çıkartacağız.</a:t>
            </a:r>
          </a:p>
        </p:txBody>
      </p:sp>
    </p:spTree>
    <p:extLst>
      <p:ext uri="{BB962C8B-B14F-4D97-AF65-F5344CB8AC3E}">
        <p14:creationId xmlns="" xmlns:p14="http://schemas.microsoft.com/office/powerpoint/2010/main" val="38927704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Anlamca </a:t>
            </a:r>
            <a:r>
              <a:rPr lang="tr-TR" dirty="0" err="1" smtClean="0"/>
              <a:t>çelİşen</a:t>
            </a:r>
            <a:r>
              <a:rPr lang="tr-TR" dirty="0" smtClean="0"/>
              <a:t> </a:t>
            </a:r>
            <a:r>
              <a:rPr lang="tr-TR" dirty="0" err="1" smtClean="0"/>
              <a:t>sözcüklerİn</a:t>
            </a:r>
            <a:r>
              <a:rPr lang="tr-TR" dirty="0" smtClean="0"/>
              <a:t> kullanılması</a:t>
            </a:r>
            <a:endParaRPr lang="tr-TR" dirty="0"/>
          </a:p>
        </p:txBody>
      </p:sp>
      <p:sp>
        <p:nvSpPr>
          <p:cNvPr id="3" name="İçerik Yer Tutucusu 2"/>
          <p:cNvSpPr>
            <a:spLocks noGrp="1"/>
          </p:cNvSpPr>
          <p:nvPr>
            <p:ph idx="1"/>
          </p:nvPr>
        </p:nvSpPr>
        <p:spPr/>
        <p:txBody>
          <a:bodyPr>
            <a:normAutofit/>
          </a:bodyPr>
          <a:lstStyle/>
          <a:p>
            <a:r>
              <a:rPr lang="tr-TR" dirty="0"/>
              <a:t>Düşüncelerimizi doğru ifade edebilmek için karşımızdakini şüpheye düşürecek ve yanıltacak ifadelerden kaçınmamız gerekir. Anlamca birbirine karşı ya da birbiriyle çelişen sözlerin aynı cümlede kullanılması cümlede bir anlatım bozukluğu oluşturmaktadır. </a:t>
            </a:r>
            <a:endParaRPr lang="tr-TR" dirty="0" smtClean="0"/>
          </a:p>
          <a:p>
            <a:r>
              <a:rPr lang="tr-TR" dirty="0" smtClean="0">
                <a:solidFill>
                  <a:srgbClr val="FF0000"/>
                </a:solidFill>
              </a:rPr>
              <a:t>ÖRNEK;</a:t>
            </a:r>
          </a:p>
          <a:p>
            <a:r>
              <a:rPr lang="tr-TR" dirty="0"/>
              <a:t>Teslim edeceğim ödevi </a:t>
            </a:r>
            <a:r>
              <a:rPr lang="tr-TR" dirty="0">
                <a:solidFill>
                  <a:srgbClr val="FF0000"/>
                </a:solidFill>
              </a:rPr>
              <a:t>tam olarak</a:t>
            </a:r>
            <a:r>
              <a:rPr lang="tr-TR" dirty="0"/>
              <a:t> yetiştirdim </a:t>
            </a:r>
            <a:r>
              <a:rPr lang="tr-TR" dirty="0">
                <a:solidFill>
                  <a:schemeClr val="accent3"/>
                </a:solidFill>
              </a:rPr>
              <a:t>sayılır</a:t>
            </a:r>
            <a:r>
              <a:rPr lang="tr-TR" dirty="0" smtClean="0">
                <a:solidFill>
                  <a:schemeClr val="accent3"/>
                </a:solidFill>
              </a:rPr>
              <a:t>.</a:t>
            </a:r>
          </a:p>
          <a:p>
            <a:r>
              <a:rPr lang="tr-TR" dirty="0" err="1" smtClean="0"/>
              <a:t>Burda</a:t>
            </a:r>
            <a:r>
              <a:rPr lang="tr-TR" dirty="0" smtClean="0"/>
              <a:t> ihtimal ve kesinlik bir arada kullanıldığı için ikisinden birini çıkartmamız lazım.</a:t>
            </a:r>
          </a:p>
          <a:p>
            <a:endParaRPr lang="tr-TR" dirty="0" smtClean="0"/>
          </a:p>
          <a:p>
            <a:r>
              <a:rPr lang="tr-TR" dirty="0" smtClean="0"/>
              <a:t>Erikleri </a:t>
            </a:r>
            <a:r>
              <a:rPr lang="tr-TR" dirty="0"/>
              <a:t>aşırdıktan sonra </a:t>
            </a:r>
            <a:r>
              <a:rPr lang="tr-TR" dirty="0">
                <a:solidFill>
                  <a:srgbClr val="FF0000"/>
                </a:solidFill>
              </a:rPr>
              <a:t>yavaş yavaş </a:t>
            </a:r>
            <a:r>
              <a:rPr lang="tr-TR" dirty="0">
                <a:solidFill>
                  <a:schemeClr val="accent3"/>
                </a:solidFill>
              </a:rPr>
              <a:t>kaçıverdik</a:t>
            </a:r>
            <a:r>
              <a:rPr lang="tr-TR" dirty="0" smtClean="0">
                <a:solidFill>
                  <a:schemeClr val="accent3"/>
                </a:solidFill>
              </a:rPr>
              <a:t>.</a:t>
            </a:r>
          </a:p>
          <a:p>
            <a:r>
              <a:rPr lang="tr-TR" dirty="0" smtClean="0"/>
              <a:t>Yavaş kelimesi ve kaçıverdi kelimesi birbirine zıttır . O yüzden ikisinde birisi çıkması gerekir.</a:t>
            </a:r>
          </a:p>
          <a:p>
            <a:endParaRPr lang="tr-TR" dirty="0" smtClean="0"/>
          </a:p>
          <a:p>
            <a:pPr algn="ctr"/>
            <a:endParaRPr lang="tr-TR" dirty="0"/>
          </a:p>
        </p:txBody>
      </p:sp>
    </p:spTree>
    <p:extLst>
      <p:ext uri="{BB962C8B-B14F-4D97-AF65-F5344CB8AC3E}">
        <p14:creationId xmlns="" xmlns:p14="http://schemas.microsoft.com/office/powerpoint/2010/main" val="913190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Atasözü ve </a:t>
            </a:r>
            <a:r>
              <a:rPr lang="tr-TR" dirty="0" err="1" smtClean="0"/>
              <a:t>deyİmlerİn</a:t>
            </a:r>
            <a:r>
              <a:rPr lang="tr-TR" dirty="0" smtClean="0"/>
              <a:t> </a:t>
            </a:r>
            <a:r>
              <a:rPr lang="tr-TR" dirty="0" err="1" smtClean="0"/>
              <a:t>yanlIş</a:t>
            </a:r>
            <a:r>
              <a:rPr lang="tr-TR" dirty="0" smtClean="0"/>
              <a:t> </a:t>
            </a:r>
            <a:r>
              <a:rPr lang="tr-TR" dirty="0" err="1" smtClean="0"/>
              <a:t>kullanIlmasI</a:t>
            </a:r>
            <a:endParaRPr lang="tr-TR" dirty="0"/>
          </a:p>
        </p:txBody>
      </p:sp>
      <p:sp>
        <p:nvSpPr>
          <p:cNvPr id="3" name="İçerik Yer Tutucusu 2"/>
          <p:cNvSpPr>
            <a:spLocks noGrp="1"/>
          </p:cNvSpPr>
          <p:nvPr>
            <p:ph idx="1"/>
          </p:nvPr>
        </p:nvSpPr>
        <p:spPr/>
        <p:txBody>
          <a:bodyPr>
            <a:normAutofit/>
          </a:bodyPr>
          <a:lstStyle/>
          <a:p>
            <a:r>
              <a:rPr lang="tr-TR" dirty="0"/>
              <a:t>İfade edilmeye çalışan düşünce ile kullanılan deyim veya atasözü birbiriyle aynı düşünceyi ifade etmezse anlatım bozukluğu ortaya çıkar. Aynı zamanda atasözleri ve deyimler kalıplaşmış kelime gruplarıdır, bu kalıpların bozulması ve bir sözcüğün yerine eş anlamlısının getirilmesi de anlatım bozukluğuna sebep olur</a:t>
            </a:r>
            <a:r>
              <a:rPr lang="tr-TR" dirty="0" smtClean="0"/>
              <a:t>.</a:t>
            </a:r>
          </a:p>
          <a:p>
            <a:r>
              <a:rPr lang="tr-TR" dirty="0" smtClean="0">
                <a:solidFill>
                  <a:srgbClr val="FF0000"/>
                </a:solidFill>
              </a:rPr>
              <a:t>ÖRNEK;</a:t>
            </a:r>
            <a:endParaRPr lang="tr-TR" dirty="0">
              <a:solidFill>
                <a:srgbClr val="FF0000"/>
              </a:solidFill>
            </a:endParaRPr>
          </a:p>
          <a:p>
            <a:r>
              <a:rPr lang="tr-TR" dirty="0"/>
              <a:t>Bu olayın içinden çıkmamız çok zor, haydi bakalım seç pirincin taşını. </a:t>
            </a:r>
            <a:endParaRPr lang="tr-TR" dirty="0" smtClean="0"/>
          </a:p>
          <a:p>
            <a:r>
              <a:rPr lang="tr-TR" dirty="0" smtClean="0"/>
              <a:t>(</a:t>
            </a:r>
            <a:r>
              <a:rPr lang="tr-TR" dirty="0" err="1"/>
              <a:t>seç→ayıkla</a:t>
            </a:r>
            <a:r>
              <a:rPr lang="tr-TR" dirty="0" smtClean="0"/>
              <a:t>)</a:t>
            </a:r>
          </a:p>
          <a:p>
            <a:endParaRPr lang="tr-TR" dirty="0"/>
          </a:p>
          <a:p>
            <a:r>
              <a:rPr lang="tr-TR" dirty="0"/>
              <a:t>Akıllı düşman, akılsız arkadaştan hayırlıdır. </a:t>
            </a:r>
            <a:endParaRPr lang="tr-TR" dirty="0" smtClean="0"/>
          </a:p>
          <a:p>
            <a:r>
              <a:rPr lang="tr-TR" dirty="0" smtClean="0"/>
              <a:t>(</a:t>
            </a:r>
            <a:r>
              <a:rPr lang="tr-TR" dirty="0" err="1"/>
              <a:t>arkadaş→dost</a:t>
            </a:r>
            <a:r>
              <a:rPr lang="tr-TR" dirty="0"/>
              <a:t>)</a:t>
            </a:r>
          </a:p>
        </p:txBody>
      </p:sp>
    </p:spTree>
    <p:extLst>
      <p:ext uri="{BB962C8B-B14F-4D97-AF65-F5344CB8AC3E}">
        <p14:creationId xmlns="" xmlns:p14="http://schemas.microsoft.com/office/powerpoint/2010/main" val="2313105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t>Sözcüğün </a:t>
            </a:r>
            <a:r>
              <a:rPr lang="tr-TR" dirty="0" err="1" smtClean="0"/>
              <a:t>yanlIş</a:t>
            </a:r>
            <a:r>
              <a:rPr lang="tr-TR" dirty="0" smtClean="0"/>
              <a:t> yerde </a:t>
            </a:r>
            <a:r>
              <a:rPr lang="tr-TR" dirty="0" err="1" smtClean="0"/>
              <a:t>kullanIlmas</a:t>
            </a:r>
            <a:r>
              <a:rPr lang="tr-TR" dirty="0" err="1"/>
              <a:t>I</a:t>
            </a:r>
            <a:endParaRPr lang="tr-TR" dirty="0"/>
          </a:p>
        </p:txBody>
      </p:sp>
      <p:sp>
        <p:nvSpPr>
          <p:cNvPr id="3" name="İçerik Yer Tutucusu 2"/>
          <p:cNvSpPr>
            <a:spLocks noGrp="1"/>
          </p:cNvSpPr>
          <p:nvPr>
            <p:ph idx="1"/>
          </p:nvPr>
        </p:nvSpPr>
        <p:spPr/>
        <p:txBody>
          <a:bodyPr>
            <a:normAutofit/>
          </a:bodyPr>
          <a:lstStyle/>
          <a:p>
            <a:r>
              <a:rPr lang="tr-TR" dirty="0"/>
              <a:t>Sözcüğün yanlış yerde kullanılması anlam karışıklığına neden olmaktadır</a:t>
            </a:r>
            <a:r>
              <a:rPr lang="tr-TR" dirty="0" smtClean="0"/>
              <a:t>.</a:t>
            </a:r>
          </a:p>
          <a:p>
            <a:r>
              <a:rPr lang="tr-TR" dirty="0" smtClean="0">
                <a:solidFill>
                  <a:srgbClr val="FF0000"/>
                </a:solidFill>
              </a:rPr>
              <a:t>ÖRNEK;</a:t>
            </a:r>
          </a:p>
          <a:p>
            <a:r>
              <a:rPr lang="tr-TR" dirty="0"/>
              <a:t>Durakta bekleyen yolcular arasında ilk otobüse ben </a:t>
            </a:r>
            <a:r>
              <a:rPr lang="tr-TR" dirty="0" smtClean="0"/>
              <a:t>bindim(yanlış</a:t>
            </a:r>
            <a:r>
              <a:rPr lang="tr-TR" dirty="0"/>
              <a:t>) </a:t>
            </a:r>
            <a:endParaRPr lang="tr-TR" dirty="0" smtClean="0"/>
          </a:p>
          <a:p>
            <a:r>
              <a:rPr lang="tr-TR" dirty="0" smtClean="0"/>
              <a:t>Durakta </a:t>
            </a:r>
            <a:r>
              <a:rPr lang="tr-TR" dirty="0"/>
              <a:t>bekleyen yolcular arasında otobüse ilk ben bindim. (doğru</a:t>
            </a:r>
            <a:r>
              <a:rPr lang="tr-TR" dirty="0" smtClean="0"/>
              <a:t>)</a:t>
            </a:r>
          </a:p>
          <a:p>
            <a:endParaRPr lang="tr-TR" dirty="0"/>
          </a:p>
          <a:p>
            <a:r>
              <a:rPr lang="tr-TR" dirty="0"/>
              <a:t>Alkollü araba kullanmak tehlikelidir. (yanlış) </a:t>
            </a:r>
            <a:endParaRPr lang="tr-TR" dirty="0" smtClean="0"/>
          </a:p>
          <a:p>
            <a:r>
              <a:rPr lang="tr-TR" dirty="0" smtClean="0"/>
              <a:t>Arabayı </a:t>
            </a:r>
            <a:r>
              <a:rPr lang="tr-TR" dirty="0"/>
              <a:t>alkollü kullanmak tehlikelidir. (doğru)</a:t>
            </a:r>
          </a:p>
        </p:txBody>
      </p:sp>
    </p:spTree>
    <p:extLst>
      <p:ext uri="{BB962C8B-B14F-4D97-AF65-F5344CB8AC3E}">
        <p14:creationId xmlns="" xmlns:p14="http://schemas.microsoft.com/office/powerpoint/2010/main" val="40786480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Anlam </a:t>
            </a:r>
            <a:r>
              <a:rPr lang="tr-TR" dirty="0" err="1" smtClean="0"/>
              <a:t>belİrsİzlİğİ</a:t>
            </a:r>
            <a:endParaRPr lang="tr-TR" dirty="0"/>
          </a:p>
        </p:txBody>
      </p:sp>
      <p:sp>
        <p:nvSpPr>
          <p:cNvPr id="3" name="İçerik Yer Tutucusu 2"/>
          <p:cNvSpPr>
            <a:spLocks noGrp="1"/>
          </p:cNvSpPr>
          <p:nvPr>
            <p:ph idx="1"/>
          </p:nvPr>
        </p:nvSpPr>
        <p:spPr/>
        <p:txBody>
          <a:bodyPr>
            <a:normAutofit/>
          </a:bodyPr>
          <a:lstStyle/>
          <a:p>
            <a:r>
              <a:rPr lang="tr-TR" dirty="0"/>
              <a:t>Kişi zamiriyle kurulan tamlamalarda bazen kişi zamiri söylenmeyebilir. Bu tip cümlelerde kastedilen şahsın kim olduğunu anlamakta güçlük çekilir. Birden çok zamir çağrışımı, anlam belirsizliğine yol açar. “Kimin, neyin” sorusunun cevabını almakta zorlandığımız cümlelerde bu tip anlatım bozuklukları mevcuttur</a:t>
            </a:r>
            <a:r>
              <a:rPr lang="tr-TR" dirty="0" smtClean="0"/>
              <a:t>.</a:t>
            </a:r>
          </a:p>
          <a:p>
            <a:r>
              <a:rPr lang="tr-TR" dirty="0" smtClean="0">
                <a:solidFill>
                  <a:srgbClr val="FF0000"/>
                </a:solidFill>
              </a:rPr>
              <a:t>ÖRNEK;</a:t>
            </a:r>
          </a:p>
          <a:p>
            <a:r>
              <a:rPr lang="tr-TR" dirty="0"/>
              <a:t>İşe başladığını duyunca hepimiz çok sevindik. (senin işe başladığını/onun işe başladığı</a:t>
            </a:r>
            <a:r>
              <a:rPr lang="tr-TR" dirty="0" smtClean="0"/>
              <a:t>)</a:t>
            </a:r>
          </a:p>
          <a:p>
            <a:endParaRPr lang="tr-TR" dirty="0"/>
          </a:p>
          <a:p>
            <a:r>
              <a:rPr lang="tr-TR" dirty="0"/>
              <a:t>Onunla kavga ettiğinden beri geceleri tüm uykusu kaçtı. (Kavga eden kim? Sen/o)</a:t>
            </a:r>
          </a:p>
        </p:txBody>
      </p:sp>
    </p:spTree>
    <p:extLst>
      <p:ext uri="{BB962C8B-B14F-4D97-AF65-F5344CB8AC3E}">
        <p14:creationId xmlns="" xmlns:p14="http://schemas.microsoft.com/office/powerpoint/2010/main" val="38684937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err="1" smtClean="0"/>
              <a:t>mantIk</a:t>
            </a:r>
            <a:r>
              <a:rPr lang="tr-TR" dirty="0" smtClean="0"/>
              <a:t> </a:t>
            </a:r>
            <a:r>
              <a:rPr lang="tr-TR" dirty="0" err="1" smtClean="0"/>
              <a:t>hatalarI</a:t>
            </a:r>
            <a:r>
              <a:rPr lang="tr-TR" dirty="0" smtClean="0"/>
              <a:t> ve </a:t>
            </a:r>
            <a:r>
              <a:rPr lang="tr-TR" dirty="0" err="1" smtClean="0"/>
              <a:t>sIralama</a:t>
            </a:r>
            <a:r>
              <a:rPr lang="tr-TR" dirty="0" smtClean="0"/>
              <a:t> </a:t>
            </a:r>
            <a:r>
              <a:rPr lang="tr-TR" dirty="0" err="1" smtClean="0"/>
              <a:t>YanlIşlIğI</a:t>
            </a:r>
            <a:endParaRPr lang="tr-TR" dirty="0"/>
          </a:p>
        </p:txBody>
      </p:sp>
      <p:sp>
        <p:nvSpPr>
          <p:cNvPr id="3" name="İçerik Yer Tutucusu 2"/>
          <p:cNvSpPr>
            <a:spLocks noGrp="1"/>
          </p:cNvSpPr>
          <p:nvPr>
            <p:ph idx="1"/>
          </p:nvPr>
        </p:nvSpPr>
        <p:spPr/>
        <p:txBody>
          <a:bodyPr>
            <a:normAutofit/>
          </a:bodyPr>
          <a:lstStyle/>
          <a:p>
            <a:r>
              <a:rPr lang="tr-TR" dirty="0"/>
              <a:t>Cümlede verilen kavramların önem sırasının karıştırılması ya da cümlenin mantık açısından yanlış oluşturulması sonucunda ortaya çıkan anlatım bozukluklarıdır</a:t>
            </a:r>
            <a:r>
              <a:rPr lang="tr-TR" dirty="0" smtClean="0"/>
              <a:t>.</a:t>
            </a:r>
          </a:p>
          <a:p>
            <a:r>
              <a:rPr lang="tr-TR" dirty="0" smtClean="0">
                <a:solidFill>
                  <a:srgbClr val="FF0000"/>
                </a:solidFill>
              </a:rPr>
              <a:t>ÖRNEK;</a:t>
            </a:r>
          </a:p>
          <a:p>
            <a:r>
              <a:rPr lang="tr-TR" dirty="0"/>
              <a:t>Hastalık ölüme, hatta kısmi felce neden olabilir. </a:t>
            </a:r>
            <a:r>
              <a:rPr lang="tr-TR" dirty="0" smtClean="0"/>
              <a:t>(</a:t>
            </a:r>
            <a:r>
              <a:rPr lang="tr-TR" dirty="0"/>
              <a:t>Yanlış) </a:t>
            </a:r>
            <a:endParaRPr lang="tr-TR" dirty="0" smtClean="0"/>
          </a:p>
          <a:p>
            <a:r>
              <a:rPr lang="tr-TR" dirty="0" smtClean="0"/>
              <a:t>Hastalık </a:t>
            </a:r>
            <a:r>
              <a:rPr lang="tr-TR" dirty="0"/>
              <a:t>kısmi felce, hatta ölüme neden olabilir. (Doğru</a:t>
            </a:r>
            <a:r>
              <a:rPr lang="tr-TR" dirty="0" smtClean="0"/>
              <a:t>)</a:t>
            </a:r>
          </a:p>
          <a:p>
            <a:endParaRPr lang="tr-TR" dirty="0"/>
          </a:p>
          <a:p>
            <a:r>
              <a:rPr lang="tr-TR" dirty="0"/>
              <a:t>Bırak patates doğramayı, yemek bile yapamaz o. </a:t>
            </a:r>
            <a:r>
              <a:rPr lang="tr-TR" dirty="0" smtClean="0"/>
              <a:t>(</a:t>
            </a:r>
            <a:r>
              <a:rPr lang="tr-TR" dirty="0"/>
              <a:t>Yanlış</a:t>
            </a:r>
            <a:r>
              <a:rPr lang="tr-TR" dirty="0" smtClean="0"/>
              <a:t>)</a:t>
            </a:r>
          </a:p>
          <a:p>
            <a:r>
              <a:rPr lang="tr-TR" dirty="0" smtClean="0"/>
              <a:t> </a:t>
            </a:r>
            <a:r>
              <a:rPr lang="tr-TR" dirty="0"/>
              <a:t>Bırak yemek yapmayı, patates bile doğrayamaz.  (Doğru)</a:t>
            </a:r>
          </a:p>
        </p:txBody>
      </p:sp>
    </p:spTree>
    <p:extLst>
      <p:ext uri="{BB962C8B-B14F-4D97-AF65-F5344CB8AC3E}">
        <p14:creationId xmlns="" xmlns:p14="http://schemas.microsoft.com/office/powerpoint/2010/main" val="123716916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çılar">
  <a:themeElements>
    <a:clrScheme name="Açılar">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çılar">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45</TotalTime>
  <Words>589</Words>
  <PresentationFormat>Ekran Gösterisi (4:3)</PresentationFormat>
  <Paragraphs>57</Paragraphs>
  <Slides>10</Slides>
  <Notes>0</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Açılar</vt:lpstr>
      <vt:lpstr>CÜMLEDE ANLAM - 2</vt:lpstr>
      <vt:lpstr>Slayt 2</vt:lpstr>
      <vt:lpstr>Anlamca bİrbİrİyle karIştIlan ve yanlIş anlamda kullanIlan sözcükler</vt:lpstr>
      <vt:lpstr>gereksİz sözcük kullanIlmasI</vt:lpstr>
      <vt:lpstr>Anlamca çelİşen sözcüklerİn kullanılması</vt:lpstr>
      <vt:lpstr>Atasözü ve deyİmlerİn yanlIş kullanIlmasI</vt:lpstr>
      <vt:lpstr>Sözcüğün yanlIş yerde kullanIlmasI</vt:lpstr>
      <vt:lpstr>Anlam belİrsİzlİğİ</vt:lpstr>
      <vt:lpstr>mantIk hatalarI ve sIralama YanlIşlIğI</vt:lpstr>
      <vt:lpstr>benİ dİnledİğİnİz İçİn teşekkürler   efe öztop</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2020-05-05T12:50:44Z</dcterms:created>
  <dcterms:modified xsi:type="dcterms:W3CDTF">2020-05-06T10:11:41Z</dcterms:modified>
  <cp:category>https://www.sorubak.com</cp:category>
</cp:coreProperties>
</file>