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13" autoAdjust="0"/>
    <p:restoredTop sz="94660"/>
  </p:normalViewPr>
  <p:slideViewPr>
    <p:cSldViewPr snapToGrid="0">
      <p:cViewPr>
        <p:scale>
          <a:sx n="62" d="100"/>
          <a:sy n="62" d="100"/>
        </p:scale>
        <p:origin x="-762" y="-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6742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2766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6653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5578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7533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41111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9662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15207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68652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6576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771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11B86-8EC0-437A-BC86-E5DF568958EC}" type="datetimeFigureOut">
              <a:rPr lang="tr-TR" smtClean="0"/>
              <a:pPr/>
              <a:t>24.10.2019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B1442-B0E7-48D4-9C83-430E4A15A8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43091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1.gif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gif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gif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96900" y="390675"/>
            <a:ext cx="103411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latin typeface="Gas Huffer Phat" panose="00000400000000000000" pitchFamily="2" charset="0"/>
              </a:rPr>
              <a:t>Rasyonel </a:t>
            </a:r>
            <a:r>
              <a:rPr lang="tr-TR" sz="4400" dirty="0" err="1" smtClean="0">
                <a:latin typeface="Gas Huffer Phat" panose="00000400000000000000" pitchFamily="2" charset="0"/>
              </a:rPr>
              <a:t>SayIlar</a:t>
            </a:r>
            <a:endParaRPr lang="tr-TR" sz="4400" dirty="0">
              <a:latin typeface="Gas Huffer Phat" panose="00000400000000000000" pitchFamily="2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209800" y="1604902"/>
            <a:ext cx="850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latin typeface="Arial Black" panose="020B0A04020102020204" pitchFamily="34" charset="0"/>
              </a:rPr>
              <a:t>a</a:t>
            </a:r>
            <a:endParaRPr lang="tr-TR" sz="6000" dirty="0">
              <a:latin typeface="Arial Black" panose="020B0A04020102020204" pitchFamily="34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2184400" y="2620565"/>
            <a:ext cx="8001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2273300" y="2620565"/>
            <a:ext cx="850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latin typeface="Arial Black" panose="020B0A04020102020204" pitchFamily="34" charset="0"/>
              </a:rPr>
              <a:t>b</a:t>
            </a:r>
            <a:endParaRPr lang="tr-TR" sz="6000" dirty="0">
              <a:latin typeface="Arial Black" panose="020B0A04020102020204" pitchFamily="34" charset="0"/>
            </a:endParaRPr>
          </a:p>
        </p:txBody>
      </p:sp>
      <p:sp>
        <p:nvSpPr>
          <p:cNvPr id="13" name="Bükülü Ok 12"/>
          <p:cNvSpPr/>
          <p:nvPr/>
        </p:nvSpPr>
        <p:spPr>
          <a:xfrm>
            <a:off x="2635250" y="1350987"/>
            <a:ext cx="1915304" cy="50783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550554" y="1247857"/>
            <a:ext cx="347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 Black" panose="020B0A04020102020204" pitchFamily="34" charset="0"/>
              </a:rPr>
              <a:t>Tam Sayı</a:t>
            </a:r>
            <a:endParaRPr lang="tr-TR" sz="2800" dirty="0">
              <a:latin typeface="Arial Black" panose="020B0A04020102020204" pitchFamily="34" charset="0"/>
            </a:endParaRPr>
          </a:p>
        </p:txBody>
      </p:sp>
      <p:sp>
        <p:nvSpPr>
          <p:cNvPr id="15" name="Bükülü Ok 14"/>
          <p:cNvSpPr/>
          <p:nvPr/>
        </p:nvSpPr>
        <p:spPr>
          <a:xfrm flipV="1">
            <a:off x="2584450" y="3462202"/>
            <a:ext cx="1915304" cy="50783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4550553" y="3631740"/>
            <a:ext cx="6146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 Black" panose="020B0A04020102020204" pitchFamily="34" charset="0"/>
              </a:rPr>
              <a:t>0 «sıfır» olmayan Tam Sayı</a:t>
            </a:r>
            <a:endParaRPr lang="tr-TR" sz="2800" dirty="0">
              <a:latin typeface="Arial Black" panose="020B0A04020102020204" pitchFamily="34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518250" y="4885930"/>
            <a:ext cx="102654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 Black" panose="020B0A04020102020204" pitchFamily="34" charset="0"/>
              </a:rPr>
              <a:t>şeklinde yazılabilen sayılar rasyonel sayıdır.</a:t>
            </a:r>
            <a:endParaRPr lang="tr-TR" sz="2800" dirty="0">
              <a:latin typeface="Arial Black" panose="020B0A04020102020204" pitchFamily="34" charset="0"/>
            </a:endParaRPr>
          </a:p>
        </p:txBody>
      </p:sp>
      <p:pic>
        <p:nvPicPr>
          <p:cNvPr id="18" name="Picture 5" descr="schuelerin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8868295" y="668218"/>
            <a:ext cx="2515117" cy="220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936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35000" y="406400"/>
            <a:ext cx="3187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latin typeface="Colonna MT" panose="04020805060202030203" pitchFamily="82" charset="0"/>
              </a:rPr>
              <a:t>Örnekler:</a:t>
            </a:r>
            <a:endParaRPr lang="tr-TR" sz="6000" dirty="0">
              <a:latin typeface="Colonna MT" panose="04020805060202030203" pitchFamily="8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Metin kutusu 2"/>
              <p:cNvSpPr txBox="1"/>
              <p:nvPr/>
            </p:nvSpPr>
            <p:spPr>
              <a:xfrm>
                <a:off x="1270000" y="1256963"/>
                <a:ext cx="480901" cy="10407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3" name="Metin kutus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0000" y="1256963"/>
                <a:ext cx="480901" cy="104073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Metin kutusu 3"/>
              <p:cNvSpPr txBox="1"/>
              <p:nvPr/>
            </p:nvSpPr>
            <p:spPr>
              <a:xfrm>
                <a:off x="939800" y="2513593"/>
                <a:ext cx="2123978" cy="10407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4" name="Metin kutusu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800" y="2513593"/>
                <a:ext cx="2123978" cy="104073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Metin kutusu 4"/>
              <p:cNvSpPr txBox="1"/>
              <p:nvPr/>
            </p:nvSpPr>
            <p:spPr>
              <a:xfrm>
                <a:off x="939800" y="3935323"/>
                <a:ext cx="2123978" cy="10407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5" name="Metin kutusu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800" y="3935323"/>
                <a:ext cx="2123978" cy="104073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Metin kutusu 5"/>
              <p:cNvSpPr txBox="1"/>
              <p:nvPr/>
            </p:nvSpPr>
            <p:spPr>
              <a:xfrm>
                <a:off x="857250" y="5218693"/>
                <a:ext cx="1702389" cy="10407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6" name="Metin kutus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50" y="5218693"/>
                <a:ext cx="1702389" cy="104073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ol Ayraç 6"/>
          <p:cNvSpPr/>
          <p:nvPr/>
        </p:nvSpPr>
        <p:spPr>
          <a:xfrm rot="10800000">
            <a:off x="3063778" y="1256962"/>
            <a:ext cx="749300" cy="5131137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979053" y="3554327"/>
            <a:ext cx="2002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 Black" panose="020B0A04020102020204" pitchFamily="34" charset="0"/>
              </a:rPr>
              <a:t>Sayıları</a:t>
            </a:r>
          </a:p>
          <a:p>
            <a:r>
              <a:rPr lang="tr-TR" sz="2800" dirty="0" smtClean="0">
                <a:latin typeface="Arial Black" panose="020B0A04020102020204" pitchFamily="34" charset="0"/>
              </a:rPr>
              <a:t>rasyonel 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s</a:t>
            </a:r>
            <a:r>
              <a:rPr lang="tr-TR" sz="2800" dirty="0" smtClean="0">
                <a:latin typeface="Arial Black" panose="020B0A04020102020204" pitchFamily="34" charset="0"/>
              </a:rPr>
              <a:t>ayıdır.</a:t>
            </a:r>
            <a:endParaRPr lang="tr-TR" sz="2800" dirty="0">
              <a:latin typeface="Arial Black" panose="020B0A040201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7598554" y="1256962"/>
            <a:ext cx="1723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 Black" panose="020B0A04020102020204" pitchFamily="34" charset="0"/>
              </a:rPr>
              <a:t>AMA!!!!!</a:t>
            </a:r>
            <a:endParaRPr lang="tr-TR" sz="2800" dirty="0"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Metin kutusu 9"/>
              <p:cNvSpPr txBox="1"/>
              <p:nvPr/>
            </p:nvSpPr>
            <p:spPr>
              <a:xfrm>
                <a:off x="7772400" y="2146887"/>
                <a:ext cx="480901" cy="10407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10" name="Metin kutusu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2400" y="2146887"/>
                <a:ext cx="480901" cy="104073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Metin kutusu 10"/>
              <p:cNvSpPr txBox="1"/>
              <p:nvPr/>
            </p:nvSpPr>
            <p:spPr>
              <a:xfrm>
                <a:off x="7598554" y="3414956"/>
                <a:ext cx="825547" cy="10407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11" name="Metin kutusu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8554" y="3414956"/>
                <a:ext cx="825547" cy="104073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Sol Ayraç 11"/>
          <p:cNvSpPr/>
          <p:nvPr/>
        </p:nvSpPr>
        <p:spPr>
          <a:xfrm rot="10800000">
            <a:off x="8200748" y="2226740"/>
            <a:ext cx="389327" cy="2020084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Metin kutusu 12"/>
          <p:cNvSpPr txBox="1"/>
          <p:nvPr/>
        </p:nvSpPr>
        <p:spPr>
          <a:xfrm>
            <a:off x="8852449" y="2550328"/>
            <a:ext cx="20026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 Black" panose="020B0A04020102020204" pitchFamily="34" charset="0"/>
              </a:rPr>
              <a:t>Sayıları</a:t>
            </a:r>
          </a:p>
          <a:p>
            <a:r>
              <a:rPr lang="tr-TR" sz="2800" dirty="0" smtClean="0">
                <a:latin typeface="Arial Black" panose="020B0A04020102020204" pitchFamily="34" charset="0"/>
              </a:rPr>
              <a:t>rasyonel </a:t>
            </a:r>
          </a:p>
          <a:p>
            <a:r>
              <a:rPr lang="tr-TR" sz="2800" dirty="0" smtClean="0">
                <a:latin typeface="Arial Black" panose="020B0A04020102020204" pitchFamily="34" charset="0"/>
              </a:rPr>
              <a:t>sayı </a:t>
            </a:r>
          </a:p>
          <a:p>
            <a:r>
              <a:rPr lang="tr-TR" sz="2800" dirty="0" smtClean="0">
                <a:latin typeface="Arial Black" panose="020B0A04020102020204" pitchFamily="34" charset="0"/>
              </a:rPr>
              <a:t>değildir</a:t>
            </a:r>
          </a:p>
          <a:p>
            <a:endParaRPr lang="tr-TR" sz="2800" dirty="0">
              <a:latin typeface="Arial Black" panose="020B0A04020102020204" pitchFamily="34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036637" y="5420686"/>
            <a:ext cx="8066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 Black" panose="020B0A04020102020204" pitchFamily="34" charset="0"/>
              </a:rPr>
              <a:t>Rasyonel sayılar </a:t>
            </a:r>
            <a:r>
              <a:rPr lang="tr-TR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kümesi</a:t>
            </a:r>
            <a:r>
              <a:rPr lang="tr-TR" sz="2800" dirty="0" smtClean="0">
                <a:latin typeface="Arial Black" panose="020B0A04020102020204" pitchFamily="34" charset="0"/>
              </a:rPr>
              <a:t> </a:t>
            </a:r>
            <a:r>
              <a:rPr lang="tr-TR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Q</a:t>
            </a:r>
            <a:r>
              <a:rPr lang="tr-TR" sz="2800" dirty="0" smtClean="0">
                <a:latin typeface="Arial Black" panose="020B0A04020102020204" pitchFamily="34" charset="0"/>
              </a:rPr>
              <a:t> ile gösterilir.</a:t>
            </a:r>
            <a:endParaRPr lang="tr-TR" sz="2800" dirty="0">
              <a:latin typeface="Arial Black" panose="020B0A04020102020204" pitchFamily="34" charset="0"/>
            </a:endParaRPr>
          </a:p>
        </p:txBody>
      </p:sp>
      <p:pic>
        <p:nvPicPr>
          <p:cNvPr id="15" name="Picture 5" descr="schuelerin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423757" y="122063"/>
            <a:ext cx="2515117" cy="220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Metin kutusu 15"/>
          <p:cNvSpPr txBox="1"/>
          <p:nvPr/>
        </p:nvSpPr>
        <p:spPr>
          <a:xfrm>
            <a:off x="6667820" y="4572145"/>
            <a:ext cx="4106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SIFIR</a:t>
            </a:r>
            <a:r>
              <a:rPr lang="tr-TR" sz="2800" dirty="0" smtClean="0">
                <a:latin typeface="Arial Black" panose="020B0A04020102020204" pitchFamily="34" charset="0"/>
              </a:rPr>
              <a:t> Bölen olmaz!!!</a:t>
            </a:r>
            <a:endParaRPr lang="tr-TR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117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70853" y="420294"/>
            <a:ext cx="8689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***Her tam sayı rasyonel sayıdır.</a:t>
            </a:r>
            <a:endParaRPr lang="tr-TR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Metin kutusu 2"/>
              <p:cNvSpPr txBox="1"/>
              <p:nvPr/>
            </p:nvSpPr>
            <p:spPr>
              <a:xfrm>
                <a:off x="571747" y="1256963"/>
                <a:ext cx="1458733" cy="10407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3" name="Metin kutus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747" y="1256963"/>
                <a:ext cx="1458733" cy="104073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Metin kutusu 3"/>
              <p:cNvSpPr txBox="1"/>
              <p:nvPr/>
            </p:nvSpPr>
            <p:spPr>
              <a:xfrm>
                <a:off x="2253689" y="1500331"/>
                <a:ext cx="7897034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𝒐𝒍𝒖𝒑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𝒕𝒂𝒎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𝒔𝒂𝒚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𝚤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𝚤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𝒓𝒂𝒔𝒚𝒐𝒏𝒆𝒍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𝒔𝒂𝒚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𝚤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𝒅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𝚤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𝒓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4" name="Metin kutusu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3689" y="1500331"/>
                <a:ext cx="7897034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Metin kutusu 4"/>
              <p:cNvSpPr txBox="1"/>
              <p:nvPr/>
            </p:nvSpPr>
            <p:spPr>
              <a:xfrm>
                <a:off x="571747" y="2374390"/>
                <a:ext cx="2148024" cy="10371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5" name="Metin kutusu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747" y="2374390"/>
                <a:ext cx="2148024" cy="10371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Metin kutusu 5"/>
              <p:cNvSpPr txBox="1"/>
              <p:nvPr/>
            </p:nvSpPr>
            <p:spPr>
              <a:xfrm>
                <a:off x="2719771" y="2617758"/>
                <a:ext cx="2729914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tr-TR" sz="3600" b="1" i="1" smtClean="0">
                        <a:latin typeface="Cambria Math" panose="02040503050406030204" pitchFamily="18" charset="0"/>
                      </a:rPr>
                      <m:t>𝒐𝒍𝒖𝒑</m:t>
                    </m:r>
                  </m:oMath>
                </a14:m>
                <a:r>
                  <a:rPr lang="tr-TR" sz="3600" b="1" dirty="0" smtClean="0"/>
                  <a:t/>
                </a:r>
                <a14:m>
                  <m:oMath xmlns:m="http://schemas.openxmlformats.org/officeDocument/2006/math">
                    <m:r>
                      <a:rPr lang="tr-TR" sz="3600" b="1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tr-TR" sz="3600" b="1" i="1" dirty="0" smtClean="0">
                        <a:latin typeface="Cambria Math" panose="02040503050406030204" pitchFamily="18" charset="0"/>
                      </a:rPr>
                      <m:t>𝟑</m:t>
                    </m:r>
                    <m:r>
                      <a:rPr lang="tr-TR" sz="3600" b="1" i="1" dirty="0" smtClean="0">
                        <a:latin typeface="Cambria Math" panose="02040503050406030204" pitchFamily="18" charset="0"/>
                      </a:rPr>
                      <m:t> ∈</m:t>
                    </m:r>
                    <m:r>
                      <a:rPr lang="tr-TR" sz="36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𝑸</m:t>
                    </m:r>
                  </m:oMath>
                </a14:m>
                <a:endParaRPr lang="tr-TR" sz="3600" b="1" dirty="0"/>
              </a:p>
            </p:txBody>
          </p:sp>
        </mc:Choice>
        <mc:Fallback>
          <p:sp>
            <p:nvSpPr>
              <p:cNvPr id="6" name="Metin kutus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9771" y="2617758"/>
                <a:ext cx="2729914" cy="55399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Metin kutusu 6"/>
          <p:cNvSpPr txBox="1"/>
          <p:nvPr/>
        </p:nvSpPr>
        <p:spPr>
          <a:xfrm>
            <a:off x="354484" y="5399963"/>
            <a:ext cx="106848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 Black" panose="020B0A04020102020204" pitchFamily="34" charset="0"/>
              </a:rPr>
              <a:t>Her TAM SAYI </a:t>
            </a:r>
            <a:r>
              <a:rPr lang="tr-TR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paydası 1 olan bir </a:t>
            </a:r>
            <a:r>
              <a:rPr lang="tr-TR" sz="2800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RASYONEL SAYIDIR</a:t>
            </a:r>
            <a:r>
              <a:rPr lang="tr-TR" sz="2800" dirty="0" smtClean="0">
                <a:latin typeface="Arial Black" panose="020B0A04020102020204" pitchFamily="34" charset="0"/>
              </a:rPr>
              <a:t>.</a:t>
            </a:r>
            <a:endParaRPr lang="tr-TR" sz="2800" dirty="0"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Metin kutusu 7"/>
              <p:cNvSpPr txBox="1"/>
              <p:nvPr/>
            </p:nvSpPr>
            <p:spPr>
              <a:xfrm>
                <a:off x="704747" y="3645604"/>
                <a:ext cx="1458733" cy="10371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num>
                        <m:den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den>
                      </m:f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8" name="Metin kutusu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747" y="3645604"/>
                <a:ext cx="1458733" cy="103714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Metin kutusu 8"/>
              <p:cNvSpPr txBox="1"/>
              <p:nvPr/>
            </p:nvSpPr>
            <p:spPr>
              <a:xfrm>
                <a:off x="2852771" y="3888972"/>
                <a:ext cx="2385268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𝒐𝒍𝒖𝒑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tr-TR" sz="3600" b="1" i="1" dirty="0" smtClean="0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tr-TR" sz="3600" b="1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𝑸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9" name="Metin kutusu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2771" y="3888972"/>
                <a:ext cx="2385268" cy="55399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5" descr="schuelerin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053401" y="201992"/>
            <a:ext cx="1971831" cy="172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748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77900" y="801294"/>
            <a:ext cx="10401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Sayı Doğrusunda Rasyonel Sayılar</a:t>
            </a:r>
            <a:endParaRPr lang="tr-TR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Metin kutusu 2"/>
              <p:cNvSpPr txBox="1"/>
              <p:nvPr/>
            </p:nvSpPr>
            <p:spPr>
              <a:xfrm>
                <a:off x="1409700" y="1574463"/>
                <a:ext cx="804707" cy="1734642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6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60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tr-TR" sz="60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tr-TR" sz="60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6000" b="1" dirty="0"/>
              </a:p>
            </p:txBody>
          </p:sp>
        </mc:Choice>
        <mc:Fallback>
          <p:sp>
            <p:nvSpPr>
              <p:cNvPr id="3" name="Metin kutus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9700" y="1574463"/>
                <a:ext cx="804707" cy="173464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Metin kutusu 3"/>
              <p:cNvSpPr txBox="1"/>
              <p:nvPr/>
            </p:nvSpPr>
            <p:spPr>
              <a:xfrm>
                <a:off x="2329889" y="2021031"/>
                <a:ext cx="3258905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ö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𝒍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ü 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𝒚𝒂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𝒅𝒂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4" name="Metin kutusu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9889" y="2021031"/>
                <a:ext cx="3258905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Metin kutusu 4"/>
              <p:cNvSpPr txBox="1"/>
              <p:nvPr/>
            </p:nvSpPr>
            <p:spPr>
              <a:xfrm>
                <a:off x="5506924" y="2021031"/>
                <a:ext cx="1343252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tr-TR" sz="3600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e>
                        <m:sup>
                          <m:r>
                            <a:rPr lang="tr-TR" sz="36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𝒕𝒆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tr-TR" sz="3600" b="1" i="1" smtClean="0"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tr-TR" sz="3600" b="1" dirty="0"/>
              </a:p>
            </p:txBody>
          </p:sp>
        </mc:Choice>
        <mc:Fallback>
          <p:sp>
            <p:nvSpPr>
              <p:cNvPr id="5" name="Metin kutusu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924" y="2021031"/>
                <a:ext cx="1343252" cy="553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Metin kutusu 5"/>
              <p:cNvSpPr txBox="1"/>
              <p:nvPr/>
            </p:nvSpPr>
            <p:spPr>
              <a:xfrm>
                <a:off x="2329889" y="2594437"/>
                <a:ext cx="9595411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tr-TR" sz="3600" b="1" i="1" smtClean="0">
                        <a:latin typeface="Cambria Math" panose="02040503050406030204" pitchFamily="18" charset="0"/>
                      </a:rPr>
                      <m:t>𝑺𝒂𝒚</m:t>
                    </m:r>
                    <m:r>
                      <a:rPr lang="tr-TR" sz="3600" b="1" i="1" smtClean="0">
                        <a:latin typeface="Cambria Math" panose="02040503050406030204" pitchFamily="18" charset="0"/>
                      </a:rPr>
                      <m:t>𝚤</m:t>
                    </m:r>
                    <m:r>
                      <a:rPr lang="tr-TR" sz="36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tr-TR" sz="3600" b="1" i="1" smtClean="0">
                        <a:latin typeface="Cambria Math" panose="02040503050406030204" pitchFamily="18" charset="0"/>
                      </a:rPr>
                      <m:t>𝒑𝒐𝒛𝒊𝒕𝒊𝒇𝒕𝒊𝒓</m:t>
                    </m:r>
                    <m:r>
                      <a:rPr lang="tr-TR" sz="3600" b="1" i="1" smtClean="0">
                        <a:latin typeface="Cambria Math" panose="02040503050406030204" pitchFamily="18" charset="0"/>
                      </a:rPr>
                      <m:t>. </m:t>
                    </m:r>
                    <m:r>
                      <a:rPr lang="tr-TR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𝑻𝒂𝒎</m:t>
                    </m:r>
                    <m:r>
                      <a:rPr lang="tr-TR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𝚤</m:t>
                    </m:r>
                    <m:r>
                      <a:rPr lang="tr-TR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tr-TR" sz="3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tr-TR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  <m:sup>
                        <m:r>
                          <a:rPr lang="tr-TR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tr-TR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r>
                      <a:rPr lang="tr-TR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𝚤</m:t>
                    </m:r>
                    <m:r>
                      <a:rPr lang="tr-TR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𝒓</m:t>
                    </m:r>
                    <m:r>
                      <a:rPr lang="tr-TR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tr-TR" sz="3600" b="1" dirty="0" smtClean="0">
                    <a:solidFill>
                      <a:srgbClr val="FF0000"/>
                    </a:solidFill>
                  </a:rPr>
                  <a:t/>
                </a:r>
                <a:r>
                  <a:rPr lang="tr-TR" sz="3600" b="1" dirty="0" smtClean="0">
                    <a:solidFill>
                      <a:srgbClr val="7030A0"/>
                    </a:solidFill>
                  </a:rPr>
                  <a:t>0 ile 1 arasındadır.</a:t>
                </a:r>
                <a:endParaRPr lang="tr-TR" sz="3600" b="1" dirty="0">
                  <a:solidFill>
                    <a:srgbClr val="7030A0"/>
                  </a:solidFill>
                </a:endParaRPr>
              </a:p>
            </p:txBody>
          </p:sp>
        </mc:Choice>
        <mc:Fallback>
          <p:sp>
            <p:nvSpPr>
              <p:cNvPr id="6" name="Metin kutus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9889" y="2594437"/>
                <a:ext cx="9595411" cy="553998"/>
              </a:xfrm>
              <a:prstGeom prst="rect">
                <a:avLst/>
              </a:prstGeom>
              <a:blipFill>
                <a:blip r:embed="rId6"/>
                <a:stretch>
                  <a:fillRect t="-25556" r="-699" b="-50000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Düz Bağlayıcı 7"/>
          <p:cNvCxnSpPr/>
          <p:nvPr/>
        </p:nvCxnSpPr>
        <p:spPr>
          <a:xfrm flipV="1">
            <a:off x="1136650" y="5016500"/>
            <a:ext cx="10083800" cy="50800"/>
          </a:xfrm>
          <a:prstGeom prst="line">
            <a:avLst/>
          </a:prstGeom>
          <a:ln>
            <a:headEnd type="triangle" w="lg" len="lg"/>
            <a:tailEnd type="triangle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2214407" y="4584700"/>
            <a:ext cx="482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/>
              <a:t>0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7782735" y="4559300"/>
            <a:ext cx="482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 smtClean="0"/>
              <a:t>1</a:t>
            </a:r>
            <a:endParaRPr lang="tr-TR" sz="40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3292164" y="4572000"/>
            <a:ext cx="48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372535" y="4572000"/>
            <a:ext cx="48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5503865" y="4559300"/>
            <a:ext cx="48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6649650" y="4538533"/>
            <a:ext cx="48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</p:txBody>
      </p:sp>
      <p:sp>
        <p:nvSpPr>
          <p:cNvPr id="16" name="Yay 15"/>
          <p:cNvSpPr/>
          <p:nvPr/>
        </p:nvSpPr>
        <p:spPr>
          <a:xfrm rot="2594839" flipV="1">
            <a:off x="2245558" y="4090675"/>
            <a:ext cx="1487499" cy="120778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ay 16"/>
          <p:cNvSpPr/>
          <p:nvPr/>
        </p:nvSpPr>
        <p:spPr>
          <a:xfrm rot="2594839" flipV="1">
            <a:off x="3238943" y="4095902"/>
            <a:ext cx="1487499" cy="120778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Yay 17"/>
          <p:cNvSpPr/>
          <p:nvPr/>
        </p:nvSpPr>
        <p:spPr>
          <a:xfrm rot="2594839" flipV="1">
            <a:off x="4413323" y="4067404"/>
            <a:ext cx="1487499" cy="120778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Yay 18"/>
          <p:cNvSpPr/>
          <p:nvPr/>
        </p:nvSpPr>
        <p:spPr>
          <a:xfrm rot="2594839" flipV="1">
            <a:off x="5539801" y="4037122"/>
            <a:ext cx="1487499" cy="120778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Yay 19"/>
          <p:cNvSpPr/>
          <p:nvPr/>
        </p:nvSpPr>
        <p:spPr>
          <a:xfrm rot="2594839" flipV="1">
            <a:off x="6646713" y="4099171"/>
            <a:ext cx="1487499" cy="120778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Yay 20"/>
          <p:cNvSpPr/>
          <p:nvPr/>
        </p:nvSpPr>
        <p:spPr>
          <a:xfrm rot="19005161">
            <a:off x="2206519" y="4842026"/>
            <a:ext cx="1487499" cy="120778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ay 21"/>
          <p:cNvSpPr/>
          <p:nvPr/>
        </p:nvSpPr>
        <p:spPr>
          <a:xfrm rot="19005161">
            <a:off x="3238942" y="4777365"/>
            <a:ext cx="1487499" cy="120778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Metin kutusu 22"/>
              <p:cNvSpPr txBox="1"/>
              <p:nvPr/>
            </p:nvSpPr>
            <p:spPr>
              <a:xfrm>
                <a:off x="4437567" y="4202859"/>
                <a:ext cx="482600" cy="23567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sz="7200" b="1" dirty="0" smtClean="0">
                    <a:solidFill>
                      <a:srgbClr val="FF0000"/>
                    </a:solidFill>
                  </a:rPr>
                  <a:t>.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4000" b="1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4000" b="1" i="1" dirty="0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tr-TR" sz="4000" b="1" i="1" dirty="0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tr-TR" sz="4000" b="1" dirty="0"/>
              </a:p>
            </p:txBody>
          </p:sp>
        </mc:Choice>
        <mc:Fallback>
          <p:sp>
            <p:nvSpPr>
              <p:cNvPr id="23" name="Metin kutusu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7567" y="4202859"/>
                <a:ext cx="482600" cy="2356799"/>
              </a:xfrm>
              <a:prstGeom prst="rect">
                <a:avLst/>
              </a:prstGeom>
              <a:blipFill>
                <a:blip r:embed="rId7"/>
                <a:stretch>
                  <a:fillRect l="-102532" t="-10078" r="-77215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Picture 5" descr="schuelerin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512965" y="503897"/>
            <a:ext cx="2515117" cy="220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86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/>
      <p:bldP spid="10" grpId="0"/>
      <p:bldP spid="11" grpId="0"/>
      <p:bldP spid="12" grpId="0"/>
      <p:bldP spid="13" grpId="0"/>
      <p:bldP spid="14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Metin kutusu 1"/>
              <p:cNvSpPr txBox="1"/>
              <p:nvPr/>
            </p:nvSpPr>
            <p:spPr>
              <a:xfrm>
                <a:off x="1054100" y="774363"/>
                <a:ext cx="1207062" cy="139794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tr-TR" sz="4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48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tr-TR" sz="4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4800" b="1" dirty="0"/>
              </a:p>
            </p:txBody>
          </p:sp>
        </mc:Choice>
        <mc:Fallback>
          <p:sp>
            <p:nvSpPr>
              <p:cNvPr id="2" name="Metin kutus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100" y="774363"/>
                <a:ext cx="1207062" cy="13979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Metin kutusu 3"/>
              <p:cNvSpPr txBox="1"/>
              <p:nvPr/>
            </p:nvSpPr>
            <p:spPr>
              <a:xfrm>
                <a:off x="1460500" y="2692063"/>
                <a:ext cx="644407" cy="1402756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r-TR" sz="4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48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tr-TR" sz="48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4800" b="1" dirty="0"/>
              </a:p>
            </p:txBody>
          </p:sp>
        </mc:Choice>
        <mc:Fallback>
          <p:sp>
            <p:nvSpPr>
              <p:cNvPr id="4" name="Metin kutusu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0500" y="2692063"/>
                <a:ext cx="644407" cy="140275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Metin kutusu 4"/>
              <p:cNvSpPr txBox="1"/>
              <p:nvPr/>
            </p:nvSpPr>
            <p:spPr>
              <a:xfrm>
                <a:off x="977900" y="4592002"/>
                <a:ext cx="1575752" cy="139794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𝟐</m:t>
                      </m:r>
                      <m:f>
                        <m:fPr>
                          <m:ctrlPr>
                            <a:rPr lang="tr-TR" sz="4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4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tr-TR" sz="48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4800" b="1" dirty="0"/>
              </a:p>
            </p:txBody>
          </p:sp>
        </mc:Choice>
        <mc:Fallback>
          <p:sp>
            <p:nvSpPr>
              <p:cNvPr id="5" name="Metin kutusu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900" y="4592002"/>
                <a:ext cx="1575752" cy="139794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Metin kutusu 5"/>
              <p:cNvSpPr txBox="1"/>
              <p:nvPr/>
            </p:nvSpPr>
            <p:spPr>
              <a:xfrm>
                <a:off x="2104907" y="796553"/>
                <a:ext cx="2206823" cy="1382879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𝟐</m:t>
                      </m:r>
                      <m:f>
                        <m:fPr>
                          <m:ctrlPr>
                            <a:rPr lang="tr-TR" sz="4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4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tr-TR" sz="4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4800" b="1" dirty="0"/>
              </a:p>
            </p:txBody>
          </p:sp>
        </mc:Choice>
        <mc:Fallback>
          <p:sp>
            <p:nvSpPr>
              <p:cNvPr id="6" name="Metin kutus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4907" y="796553"/>
                <a:ext cx="2206823" cy="13828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Düz Bağlayıcı 6"/>
          <p:cNvCxnSpPr/>
          <p:nvPr/>
        </p:nvCxnSpPr>
        <p:spPr>
          <a:xfrm flipV="1">
            <a:off x="4473967" y="1493824"/>
            <a:ext cx="7368783" cy="88900"/>
          </a:xfrm>
          <a:prstGeom prst="line">
            <a:avLst/>
          </a:prstGeom>
          <a:ln>
            <a:headEnd type="triangle" w="lg" len="lg"/>
            <a:tailEnd type="triangle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10520207" y="1043240"/>
            <a:ext cx="482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/>
              <a:t>0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8691406" y="1043240"/>
            <a:ext cx="7700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 smtClean="0"/>
              <a:t>-1</a:t>
            </a:r>
            <a:endParaRPr lang="tr-TR" sz="4000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6761006" y="1081340"/>
            <a:ext cx="7700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 smtClean="0"/>
              <a:t>-2</a:t>
            </a:r>
            <a:endParaRPr lang="tr-TR" sz="40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4710438" y="1094176"/>
            <a:ext cx="7700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 smtClean="0"/>
              <a:t>-3</a:t>
            </a:r>
            <a:endParaRPr lang="tr-TR" sz="40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5701037" y="1094175"/>
            <a:ext cx="7700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1" name="Yay 20"/>
          <p:cNvSpPr/>
          <p:nvPr/>
        </p:nvSpPr>
        <p:spPr>
          <a:xfrm rot="19005161" flipH="1" flipV="1">
            <a:off x="5928758" y="587980"/>
            <a:ext cx="1487499" cy="120778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ay 21"/>
          <p:cNvSpPr/>
          <p:nvPr/>
        </p:nvSpPr>
        <p:spPr>
          <a:xfrm rot="19005161" flipH="1" flipV="1">
            <a:off x="4953865" y="626080"/>
            <a:ext cx="1487499" cy="120778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ay 22"/>
          <p:cNvSpPr/>
          <p:nvPr/>
        </p:nvSpPr>
        <p:spPr>
          <a:xfrm rot="2594839" flipH="1">
            <a:off x="5955525" y="1388803"/>
            <a:ext cx="1487499" cy="120778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4" name="Metin kutusu 23"/>
              <p:cNvSpPr txBox="1"/>
              <p:nvPr/>
            </p:nvSpPr>
            <p:spPr>
              <a:xfrm>
                <a:off x="5485695" y="768982"/>
                <a:ext cx="1047851" cy="921984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32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tr-TR" sz="3200" b="1" i="1" smtClean="0">
                          <a:latin typeface="Cambria Math" panose="02040503050406030204" pitchFamily="18" charset="0"/>
                        </a:rPr>
                        <m:t>𝟐</m:t>
                      </m:r>
                      <m:f>
                        <m:fPr>
                          <m:ctrlPr>
                            <a:rPr lang="tr-TR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tr-TR" sz="32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tr-TR" sz="32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200" b="1" dirty="0"/>
              </a:p>
            </p:txBody>
          </p:sp>
        </mc:Choice>
        <mc:Fallback>
          <p:sp>
            <p:nvSpPr>
              <p:cNvPr id="24" name="Metin kutusu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5695" y="768982"/>
                <a:ext cx="1047851" cy="92198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Metin kutusu 24"/>
              <p:cNvSpPr txBox="1"/>
              <p:nvPr/>
            </p:nvSpPr>
            <p:spPr>
              <a:xfrm>
                <a:off x="1889007" y="2684941"/>
                <a:ext cx="1746760" cy="1382879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𝟏</m:t>
                      </m:r>
                      <m:f>
                        <m:fPr>
                          <m:ctrlPr>
                            <a:rPr lang="tr-TR" sz="48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4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tr-TR" sz="48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r>
                        <a:rPr lang="tr-TR" sz="48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4800" b="1" dirty="0"/>
              </a:p>
            </p:txBody>
          </p:sp>
        </mc:Choice>
        <mc:Fallback>
          <p:sp>
            <p:nvSpPr>
              <p:cNvPr id="25" name="Metin kutusu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9007" y="2684941"/>
                <a:ext cx="1746760" cy="138287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Düz Bağlayıcı 25"/>
          <p:cNvCxnSpPr/>
          <p:nvPr/>
        </p:nvCxnSpPr>
        <p:spPr>
          <a:xfrm flipV="1">
            <a:off x="4473966" y="3331930"/>
            <a:ext cx="7368783" cy="88900"/>
          </a:xfrm>
          <a:prstGeom prst="line">
            <a:avLst/>
          </a:prstGeom>
          <a:ln>
            <a:headEnd type="triangle" w="lg" len="lg"/>
            <a:tailEnd type="triangle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4827179" y="2929455"/>
            <a:ext cx="482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/>
              <a:t>0</a:t>
            </a:r>
          </a:p>
        </p:txBody>
      </p:sp>
      <p:sp>
        <p:nvSpPr>
          <p:cNvPr id="28" name="Metin kutusu 27"/>
          <p:cNvSpPr txBox="1"/>
          <p:nvPr/>
        </p:nvSpPr>
        <p:spPr>
          <a:xfrm>
            <a:off x="7459223" y="2904055"/>
            <a:ext cx="7700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 smtClean="0"/>
              <a:t>1</a:t>
            </a:r>
            <a:endParaRPr lang="tr-TR" sz="4000" b="1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10232714" y="2866137"/>
            <a:ext cx="7700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 smtClean="0"/>
              <a:t>2</a:t>
            </a:r>
            <a:endParaRPr lang="tr-TR" sz="4000" b="1" dirty="0"/>
          </a:p>
        </p:txBody>
      </p:sp>
      <p:sp>
        <p:nvSpPr>
          <p:cNvPr id="32" name="Metin kutusu 31"/>
          <p:cNvSpPr txBox="1"/>
          <p:nvPr/>
        </p:nvSpPr>
        <p:spPr>
          <a:xfrm>
            <a:off x="8393601" y="2905567"/>
            <a:ext cx="7700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</p:txBody>
      </p:sp>
      <p:sp>
        <p:nvSpPr>
          <p:cNvPr id="33" name="Metin kutusu 32"/>
          <p:cNvSpPr txBox="1"/>
          <p:nvPr/>
        </p:nvSpPr>
        <p:spPr>
          <a:xfrm>
            <a:off x="9392772" y="2874410"/>
            <a:ext cx="7700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</p:txBody>
      </p:sp>
      <p:sp>
        <p:nvSpPr>
          <p:cNvPr id="34" name="Yay 33"/>
          <p:cNvSpPr/>
          <p:nvPr/>
        </p:nvSpPr>
        <p:spPr>
          <a:xfrm rot="2594839" flipV="1">
            <a:off x="7522572" y="2412843"/>
            <a:ext cx="1392624" cy="111046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Yay 34"/>
          <p:cNvSpPr/>
          <p:nvPr/>
        </p:nvSpPr>
        <p:spPr>
          <a:xfrm rot="2594839" flipV="1">
            <a:off x="8420431" y="2457572"/>
            <a:ext cx="1487499" cy="1057937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Yay 35"/>
          <p:cNvSpPr/>
          <p:nvPr/>
        </p:nvSpPr>
        <p:spPr>
          <a:xfrm rot="2594839" flipV="1">
            <a:off x="9435729" y="2513736"/>
            <a:ext cx="1292687" cy="99369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Yay 36"/>
          <p:cNvSpPr/>
          <p:nvPr/>
        </p:nvSpPr>
        <p:spPr>
          <a:xfrm rot="19005161">
            <a:off x="7525584" y="3189391"/>
            <a:ext cx="1386466" cy="111720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0070C0"/>
              </a:solidFill>
            </a:endParaRPr>
          </a:p>
        </p:txBody>
      </p:sp>
      <p:sp>
        <p:nvSpPr>
          <p:cNvPr id="38" name="Yay 37"/>
          <p:cNvSpPr/>
          <p:nvPr/>
        </p:nvSpPr>
        <p:spPr>
          <a:xfrm rot="19005161">
            <a:off x="8518085" y="3140517"/>
            <a:ext cx="1386466" cy="111720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9" name="Metin kutusu 38"/>
              <p:cNvSpPr txBox="1"/>
              <p:nvPr/>
            </p:nvSpPr>
            <p:spPr>
              <a:xfrm>
                <a:off x="9352982" y="2318171"/>
                <a:ext cx="741677" cy="921984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3200" b="1" i="1" smtClean="0">
                          <a:latin typeface="Cambria Math" panose="02040503050406030204" pitchFamily="18" charset="0"/>
                        </a:rPr>
                        <m:t>𝟏</m:t>
                      </m:r>
                      <m:f>
                        <m:fPr>
                          <m:ctrlPr>
                            <a:rPr lang="tr-TR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sz="32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tr-TR" sz="32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r>
                        <a:rPr lang="tr-TR" sz="3200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sz="3200" b="1" dirty="0"/>
              </a:p>
            </p:txBody>
          </p:sp>
        </mc:Choice>
        <mc:Fallback>
          <p:sp>
            <p:nvSpPr>
              <p:cNvPr id="39" name="Metin kutusu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2982" y="2318171"/>
                <a:ext cx="741677" cy="92198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Düz Bağlayıcı 39"/>
          <p:cNvCxnSpPr/>
          <p:nvPr/>
        </p:nvCxnSpPr>
        <p:spPr>
          <a:xfrm flipV="1">
            <a:off x="4473965" y="5241278"/>
            <a:ext cx="7368783" cy="88900"/>
          </a:xfrm>
          <a:prstGeom prst="line">
            <a:avLst/>
          </a:prstGeom>
          <a:ln>
            <a:headEnd type="triangle" w="lg" len="lg"/>
            <a:tailEnd type="triangle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Metin kutusu 40"/>
          <p:cNvSpPr txBox="1"/>
          <p:nvPr/>
        </p:nvSpPr>
        <p:spPr>
          <a:xfrm>
            <a:off x="10761946" y="4780584"/>
            <a:ext cx="482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/>
              <a:t>0</a:t>
            </a:r>
          </a:p>
        </p:txBody>
      </p:sp>
      <p:sp>
        <p:nvSpPr>
          <p:cNvPr id="42" name="Metin kutusu 41"/>
          <p:cNvSpPr txBox="1"/>
          <p:nvPr/>
        </p:nvSpPr>
        <p:spPr>
          <a:xfrm>
            <a:off x="8835152" y="4815358"/>
            <a:ext cx="791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 smtClean="0"/>
              <a:t>-1</a:t>
            </a:r>
            <a:endParaRPr lang="tr-TR" sz="4000" b="1" dirty="0"/>
          </a:p>
        </p:txBody>
      </p:sp>
      <p:sp>
        <p:nvSpPr>
          <p:cNvPr id="43" name="Metin kutusu 42"/>
          <p:cNvSpPr txBox="1"/>
          <p:nvPr/>
        </p:nvSpPr>
        <p:spPr>
          <a:xfrm>
            <a:off x="6848537" y="4810078"/>
            <a:ext cx="6825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 smtClean="0"/>
              <a:t>-2</a:t>
            </a:r>
            <a:endParaRPr lang="tr-TR" sz="4000" b="1" dirty="0"/>
          </a:p>
        </p:txBody>
      </p:sp>
      <p:sp>
        <p:nvSpPr>
          <p:cNvPr id="44" name="Metin kutusu 43"/>
          <p:cNvSpPr txBox="1"/>
          <p:nvPr/>
        </p:nvSpPr>
        <p:spPr>
          <a:xfrm>
            <a:off x="4928223" y="4857680"/>
            <a:ext cx="8562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/>
              <a:t>.</a:t>
            </a:r>
          </a:p>
          <a:p>
            <a:pPr algn="ctr"/>
            <a:r>
              <a:rPr lang="tr-TR" sz="4000" b="1" dirty="0" smtClean="0"/>
              <a:t>-3</a:t>
            </a:r>
            <a:endParaRPr lang="tr-TR" sz="4000" b="1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6496530" y="4828058"/>
            <a:ext cx="48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6" name="Metin kutusu 45"/>
          <p:cNvSpPr txBox="1"/>
          <p:nvPr/>
        </p:nvSpPr>
        <p:spPr>
          <a:xfrm>
            <a:off x="6063875" y="4835478"/>
            <a:ext cx="48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9" name="Metin kutusu 48"/>
          <p:cNvSpPr txBox="1"/>
          <p:nvPr/>
        </p:nvSpPr>
        <p:spPr>
          <a:xfrm>
            <a:off x="5582153" y="4848178"/>
            <a:ext cx="48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0" name="Yay 49"/>
          <p:cNvSpPr/>
          <p:nvPr/>
        </p:nvSpPr>
        <p:spPr>
          <a:xfrm rot="19005161" flipH="1" flipV="1">
            <a:off x="6668650" y="4875044"/>
            <a:ext cx="545877" cy="66673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Yay 51"/>
          <p:cNvSpPr/>
          <p:nvPr/>
        </p:nvSpPr>
        <p:spPr>
          <a:xfrm rot="19005161" flipH="1" flipV="1">
            <a:off x="6234007" y="4836666"/>
            <a:ext cx="545877" cy="66673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Yay 52"/>
          <p:cNvSpPr/>
          <p:nvPr/>
        </p:nvSpPr>
        <p:spPr>
          <a:xfrm rot="19005161" flipH="1" flipV="1">
            <a:off x="5754501" y="4863959"/>
            <a:ext cx="545877" cy="66673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Yay 53"/>
          <p:cNvSpPr/>
          <p:nvPr/>
        </p:nvSpPr>
        <p:spPr>
          <a:xfrm rot="19005161" flipH="1" flipV="1">
            <a:off x="5297428" y="4861195"/>
            <a:ext cx="545877" cy="66673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5" name="Yay 54"/>
          <p:cNvSpPr/>
          <p:nvPr/>
        </p:nvSpPr>
        <p:spPr>
          <a:xfrm rot="2594839" flipH="1">
            <a:off x="6682012" y="5161472"/>
            <a:ext cx="702595" cy="363349"/>
          </a:xfrm>
          <a:prstGeom prst="arc">
            <a:avLst>
              <a:gd name="adj1" fmla="val 16200000"/>
              <a:gd name="adj2" fmla="val 1507948"/>
            </a:avLst>
          </a:prstGeom>
          <a:ln>
            <a:headEnd type="none" w="med" len="med"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6" name="Metin kutusu 55"/>
              <p:cNvSpPr txBox="1"/>
              <p:nvPr/>
            </p:nvSpPr>
            <p:spPr>
              <a:xfrm>
                <a:off x="6320221" y="4582367"/>
                <a:ext cx="591509" cy="518604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tr-TR" b="1" i="1" smtClean="0">
                          <a:latin typeface="Cambria Math" panose="02040503050406030204" pitchFamily="18" charset="0"/>
                        </a:rPr>
                        <m:t>𝟐</m:t>
                      </m:r>
                      <m:f>
                        <m:fPr>
                          <m:ctrlPr>
                            <a:rPr lang="tr-TR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r-TR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tr-TR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tr-TR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tr-TR" b="1" dirty="0"/>
              </a:p>
            </p:txBody>
          </p:sp>
        </mc:Choice>
        <mc:Fallback>
          <p:sp>
            <p:nvSpPr>
              <p:cNvPr id="56" name="Metin kutusu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0221" y="4582367"/>
                <a:ext cx="591509" cy="51860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5" descr="schuelerin2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78956" y="210411"/>
            <a:ext cx="1331180" cy="116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9014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8" grpId="0"/>
      <p:bldP spid="16" grpId="0"/>
      <p:bldP spid="17" grpId="0"/>
      <p:bldP spid="18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29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/>
      <p:bldP spid="42" grpId="0"/>
      <p:bldP spid="43" grpId="0"/>
      <p:bldP spid="44" grpId="0"/>
      <p:bldP spid="45" grpId="0"/>
      <p:bldP spid="46" grpId="0"/>
      <p:bldP spid="49" grpId="0"/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75350" y="275830"/>
            <a:ext cx="7803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Oklara karşılık gelen rasyonel sayıları bulunuz.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350" y="1385887"/>
            <a:ext cx="8625245" cy="84931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5350" y="3062287"/>
            <a:ext cx="8479582" cy="107791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5350" y="4826001"/>
            <a:ext cx="8566482" cy="1047750"/>
          </a:xfrm>
          <a:prstGeom prst="rect">
            <a:avLst/>
          </a:prstGeom>
        </p:spPr>
      </p:pic>
      <p:pic>
        <p:nvPicPr>
          <p:cNvPr id="6" name="Picture 5" descr="schuelerin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654932" y="345279"/>
            <a:ext cx="2373150" cy="208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066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64" y="2709615"/>
            <a:ext cx="11014923" cy="73818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64" y="5112009"/>
            <a:ext cx="10878267" cy="668338"/>
          </a:xfrm>
          <a:prstGeom prst="rect">
            <a:avLst/>
          </a:prstGeom>
        </p:spPr>
      </p:pic>
      <p:pic>
        <p:nvPicPr>
          <p:cNvPr id="4" name="Picture 5" descr="schuelerin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512965" y="503897"/>
            <a:ext cx="2515117" cy="220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816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Metin kutusu 1"/>
              <p:cNvSpPr txBox="1"/>
              <p:nvPr/>
            </p:nvSpPr>
            <p:spPr>
              <a:xfrm>
                <a:off x="774700" y="1155363"/>
                <a:ext cx="5894242" cy="159511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tr-TR" sz="72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  <m:r>
                      <a:rPr lang="tr-TR" sz="7200" b="1" i="1" smtClean="0">
                        <a:latin typeface="Cambria Math" panose="02040503050406030204" pitchFamily="18" charset="0"/>
                      </a:rPr>
                      <m:t>      </m:t>
                    </m:r>
                    <m:f>
                      <m:fPr>
                        <m:ctrlPr>
                          <a:rPr lang="tr-TR" sz="7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sz="7200" b="1" i="1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tr-TR" sz="7200" b="1" i="1"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  <m:r>
                      <a:rPr lang="tr-TR" sz="7200" b="1" i="1" smtClean="0">
                        <a:latin typeface="Cambria Math" panose="02040503050406030204" pitchFamily="18" charset="0"/>
                      </a:rPr>
                      <m:t>     −</m:t>
                    </m:r>
                    <m:f>
                      <m:fPr>
                        <m:ctrlPr>
                          <a:rPr lang="tr-TR" sz="7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sz="7200" b="1" i="1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tr-TR" sz="7200" b="1" i="1"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tr-TR" sz="7200" b="1" dirty="0" smtClean="0"/>
                  <a:t/>
                </a:r>
                <a:endParaRPr lang="tr-TR" sz="7200" b="1" dirty="0"/>
              </a:p>
            </p:txBody>
          </p:sp>
        </mc:Choice>
        <mc:Fallback>
          <p:sp>
            <p:nvSpPr>
              <p:cNvPr id="2" name="Metin kutus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700" y="1155363"/>
                <a:ext cx="5894242" cy="15951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Metin kutusu 2"/>
          <p:cNvSpPr txBox="1"/>
          <p:nvPr/>
        </p:nvSpPr>
        <p:spPr>
          <a:xfrm>
            <a:off x="1080531" y="3374630"/>
            <a:ext cx="7803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Sayıları için ne söyleyebiliriz?</a:t>
            </a:r>
            <a:endParaRPr lang="tr-TR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Metin kutusu 3"/>
              <p:cNvSpPr txBox="1"/>
              <p:nvPr/>
            </p:nvSpPr>
            <p:spPr>
              <a:xfrm>
                <a:off x="1781220" y="1275812"/>
                <a:ext cx="1219886" cy="135421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8800" b="1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tr-TR" sz="8800" b="1" dirty="0">
                  <a:latin typeface="Arial Black" panose="020B0A04020102020204" pitchFamily="34" charset="0"/>
                </a:endParaRPr>
              </a:p>
            </p:txBody>
          </p:sp>
        </mc:Choice>
        <mc:Fallback>
          <p:sp>
            <p:nvSpPr>
              <p:cNvPr id="4" name="Metin kutusu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1220" y="1275812"/>
                <a:ext cx="1219886" cy="13542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Metin kutusu 5"/>
              <p:cNvSpPr txBox="1"/>
              <p:nvPr/>
            </p:nvSpPr>
            <p:spPr>
              <a:xfrm>
                <a:off x="4007626" y="1275812"/>
                <a:ext cx="1219886" cy="135421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8800" b="1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tr-TR" sz="8800" b="1" dirty="0">
                  <a:latin typeface="Arial Black" panose="020B0A04020102020204" pitchFamily="34" charset="0"/>
                </a:endParaRPr>
              </a:p>
            </p:txBody>
          </p:sp>
        </mc:Choice>
        <mc:Fallback>
          <p:sp>
            <p:nvSpPr>
              <p:cNvPr id="6" name="Metin kutus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7626" y="1275812"/>
                <a:ext cx="1219886" cy="135421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Metin kutusu 6"/>
              <p:cNvSpPr txBox="1"/>
              <p:nvPr/>
            </p:nvSpPr>
            <p:spPr>
              <a:xfrm>
                <a:off x="774700" y="4267094"/>
                <a:ext cx="9732985" cy="1477649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tr-TR" sz="72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𝒂</m:t>
                        </m:r>
                      </m:num>
                      <m:den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𝒃</m:t>
                        </m:r>
                      </m:den>
                    </m:f>
                    <m:r>
                      <a:rPr lang="tr-TR" sz="7200" b="1" i="1" smtClean="0">
                        <a:latin typeface="Cambria Math" panose="02040503050406030204" pitchFamily="18" charset="0"/>
                      </a:rPr>
                      <m:t>      </m:t>
                    </m:r>
                    <m:f>
                      <m:fPr>
                        <m:ctrlPr>
                          <a:rPr lang="tr-TR" sz="7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𝒂</m:t>
                        </m:r>
                      </m:num>
                      <m:den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𝒃</m:t>
                        </m:r>
                      </m:den>
                    </m:f>
                    <m:r>
                      <a:rPr lang="tr-TR" sz="7200" b="1" i="1" smtClean="0">
                        <a:latin typeface="Cambria Math" panose="02040503050406030204" pitchFamily="18" charset="0"/>
                      </a:rPr>
                      <m:t>     −</m:t>
                    </m:r>
                    <m:f>
                      <m:fPr>
                        <m:ctrlPr>
                          <a:rPr lang="tr-TR" sz="7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𝒂</m:t>
                        </m:r>
                      </m:num>
                      <m:den>
                        <m:r>
                          <a:rPr lang="tr-TR" sz="7200" b="1" i="1" smtClean="0">
                            <a:latin typeface="Cambria Math" panose="020405030504060302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tr-TR" sz="7200" b="1" dirty="0" smtClean="0"/>
                  <a:t/>
                </a:r>
                <a:r>
                  <a:rPr lang="tr-TR" sz="4800" b="1" dirty="0" smtClean="0"/>
                  <a:t>aynı sayılardır. </a:t>
                </a:r>
                <a:endParaRPr lang="tr-TR" sz="4800" b="1" dirty="0"/>
              </a:p>
            </p:txBody>
          </p:sp>
        </mc:Choice>
        <mc:Fallback>
          <p:sp>
            <p:nvSpPr>
              <p:cNvPr id="7" name="Metin kutusu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700" y="4267094"/>
                <a:ext cx="9732985" cy="1477649"/>
              </a:xfrm>
              <a:prstGeom prst="rect">
                <a:avLst/>
              </a:prstGeom>
              <a:blipFill>
                <a:blip r:embed="rId6"/>
                <a:stretch>
                  <a:fillRect r="-2818" b="-3719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Metin kutusu 7"/>
              <p:cNvSpPr txBox="1"/>
              <p:nvPr/>
            </p:nvSpPr>
            <p:spPr>
              <a:xfrm>
                <a:off x="1781220" y="4387543"/>
                <a:ext cx="1219886" cy="135421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8800" b="1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tr-TR" sz="8800" b="1" dirty="0">
                  <a:latin typeface="Arial Black" panose="020B0A04020102020204" pitchFamily="34" charset="0"/>
                </a:endParaRPr>
              </a:p>
            </p:txBody>
          </p:sp>
        </mc:Choice>
        <mc:Fallback>
          <p:sp>
            <p:nvSpPr>
              <p:cNvPr id="8" name="Metin kutusu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1220" y="4387543"/>
                <a:ext cx="1219886" cy="135421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Metin kutusu 8"/>
              <p:cNvSpPr txBox="1"/>
              <p:nvPr/>
            </p:nvSpPr>
            <p:spPr>
              <a:xfrm>
                <a:off x="4007626" y="4387543"/>
                <a:ext cx="1219886" cy="135421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r-TR" sz="8800" b="1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tr-TR" sz="8800" b="1" dirty="0">
                  <a:latin typeface="Arial Black" panose="020B0A04020102020204" pitchFamily="34" charset="0"/>
                </a:endParaRPr>
              </a:p>
            </p:txBody>
          </p:sp>
        </mc:Choice>
        <mc:Fallback>
          <p:sp>
            <p:nvSpPr>
              <p:cNvPr id="9" name="Metin kutusu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7626" y="4387543"/>
                <a:ext cx="1219886" cy="135421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5" descr="schuelerin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097329" y="773895"/>
            <a:ext cx="2515117" cy="220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048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117</Words>
  <PresentationFormat>Özel</PresentationFormat>
  <Paragraphs>89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2019-10-19T21:52:47Z</dcterms:created>
  <dcterms:modified xsi:type="dcterms:W3CDTF">2019-10-24T11:33:30Z</dcterms:modified>
  <cp:category>https://www.sorubak.com</cp:category>
</cp:coreProperties>
</file>