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44"/>
  </p:notesMasterIdLst>
  <p:sldIdLst>
    <p:sldId id="256" r:id="rId2"/>
    <p:sldId id="259" r:id="rId3"/>
    <p:sldId id="263" r:id="rId4"/>
    <p:sldId id="262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5" r:id="rId16"/>
    <p:sldId id="276" r:id="rId17"/>
    <p:sldId id="274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93" r:id="rId27"/>
    <p:sldId id="294" r:id="rId28"/>
    <p:sldId id="295" r:id="rId29"/>
    <p:sldId id="296" r:id="rId30"/>
    <p:sldId id="297" r:id="rId31"/>
    <p:sldId id="298" r:id="rId32"/>
    <p:sldId id="299" r:id="rId33"/>
    <p:sldId id="300" r:id="rId34"/>
    <p:sldId id="301" r:id="rId35"/>
    <p:sldId id="302" r:id="rId36"/>
    <p:sldId id="307" r:id="rId37"/>
    <p:sldId id="303" r:id="rId38"/>
    <p:sldId id="304" r:id="rId39"/>
    <p:sldId id="305" r:id="rId40"/>
    <p:sldId id="306" r:id="rId41"/>
    <p:sldId id="309" r:id="rId42"/>
    <p:sldId id="310" r:id="rId4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CBE96-AE0B-462B-B687-4B714946325D}" type="datetimeFigureOut">
              <a:rPr lang="tr-TR" smtClean="0"/>
              <a:pPr/>
              <a:t>08/05/2020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64DB8D-82C2-45B8-A0BF-1A99850B252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3807682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4DB8D-82C2-45B8-A0BF-1A99850B252B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5121955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https://www.sorubak.com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4DB8D-82C2-45B8-A0BF-1A99850B252B}" type="slidenum">
              <a:rPr lang="tr-TR" smtClean="0"/>
              <a:pPr/>
              <a:t>42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687A4-C670-4F1B-900F-95AED5C54530}" type="datetimeFigureOut">
              <a:rPr lang="tr-TR" smtClean="0"/>
              <a:pPr/>
              <a:t>08/05/2020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10638-5C3F-4860-9AEF-C71F44C48637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2279946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687A4-C670-4F1B-900F-95AED5C54530}" type="datetimeFigureOut">
              <a:rPr lang="tr-TR" smtClean="0"/>
              <a:pPr/>
              <a:t>08/05/2020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10638-5C3F-4860-9AEF-C71F44C48637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626670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687A4-C670-4F1B-900F-95AED5C54530}" type="datetimeFigureOut">
              <a:rPr lang="tr-TR" smtClean="0"/>
              <a:pPr/>
              <a:t>08/05/2020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10638-5C3F-4860-9AEF-C71F44C48637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168976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687A4-C670-4F1B-900F-95AED5C54530}" type="datetimeFigureOut">
              <a:rPr lang="tr-TR" smtClean="0"/>
              <a:pPr/>
              <a:t>08/05/2020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10638-5C3F-4860-9AEF-C71F44C48637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1353299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687A4-C670-4F1B-900F-95AED5C54530}" type="datetimeFigureOut">
              <a:rPr lang="tr-TR" smtClean="0"/>
              <a:pPr/>
              <a:t>08/05/2020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10638-5C3F-4860-9AEF-C71F44C48637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1527975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687A4-C670-4F1B-900F-95AED5C54530}" type="datetimeFigureOut">
              <a:rPr lang="tr-TR" smtClean="0"/>
              <a:pPr/>
              <a:t>08/05/2020</a:t>
            </a:fld>
            <a:endParaRPr lang="tr-TR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10638-5C3F-4860-9AEF-C71F44C48637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3167548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687A4-C670-4F1B-900F-95AED5C54530}" type="datetimeFigureOut">
              <a:rPr lang="tr-TR" smtClean="0"/>
              <a:pPr/>
              <a:t>08/05/2020</a:t>
            </a:fld>
            <a:endParaRPr lang="tr-TR" dirty="0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10638-5C3F-4860-9AEF-C71F44C48637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234753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687A4-C670-4F1B-900F-95AED5C54530}" type="datetimeFigureOut">
              <a:rPr lang="tr-TR" smtClean="0"/>
              <a:pPr/>
              <a:t>08/05/2020</a:t>
            </a:fld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10638-5C3F-4860-9AEF-C71F44C48637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361942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687A4-C670-4F1B-900F-95AED5C54530}" type="datetimeFigureOut">
              <a:rPr lang="tr-TR" smtClean="0"/>
              <a:pPr/>
              <a:t>08/05/2020</a:t>
            </a:fld>
            <a:endParaRPr lang="tr-TR" dirty="0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10638-5C3F-4860-9AEF-C71F44C48637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0290621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687A4-C670-4F1B-900F-95AED5C54530}" type="datetimeFigureOut">
              <a:rPr lang="tr-TR" smtClean="0"/>
              <a:pPr/>
              <a:t>08/05/2020</a:t>
            </a:fld>
            <a:endParaRPr lang="tr-TR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10638-5C3F-4860-9AEF-C71F44C48637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6888740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687A4-C670-4F1B-900F-95AED5C54530}" type="datetimeFigureOut">
              <a:rPr lang="tr-TR" smtClean="0"/>
              <a:pPr/>
              <a:t>08/05/2020</a:t>
            </a:fld>
            <a:endParaRPr lang="tr-TR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10638-5C3F-4860-9AEF-C71F44C48637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785098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4687A4-C670-4F1B-900F-95AED5C54530}" type="datetimeFigureOut">
              <a:rPr lang="tr-TR" smtClean="0"/>
              <a:pPr/>
              <a:t>08/05/2020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E10638-5C3F-4860-9AEF-C71F44C48637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360232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29201" y="0"/>
            <a:ext cx="16771803" cy="6858000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 rot="16200000">
            <a:off x="432474" y="2655524"/>
            <a:ext cx="205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SINIF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2385391" y="1447800"/>
            <a:ext cx="26152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/>
              <a:t>Sosyal Bilgiler </a:t>
            </a:r>
            <a:endParaRPr lang="tr-TR" sz="3200" b="1" dirty="0"/>
          </a:p>
        </p:txBody>
      </p:sp>
      <p:sp>
        <p:nvSpPr>
          <p:cNvPr id="7" name="Metin kutusu 6"/>
          <p:cNvSpPr txBox="1"/>
          <p:nvPr/>
        </p:nvSpPr>
        <p:spPr>
          <a:xfrm>
            <a:off x="2514600" y="2917133"/>
            <a:ext cx="32778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 YÖNETİM BİÇİMLERİ</a:t>
            </a:r>
            <a:endParaRPr lang="tr-TR" sz="3600" dirty="0"/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409" y="485462"/>
            <a:ext cx="2743200" cy="3094226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4600" y="3810000"/>
            <a:ext cx="2088114" cy="2737986"/>
          </a:xfrm>
          <a:prstGeom prst="rect">
            <a:avLst/>
          </a:prstGeom>
        </p:spPr>
      </p:pic>
      <p:sp>
        <p:nvSpPr>
          <p:cNvPr id="10" name="9 Dikdörtgen"/>
          <p:cNvSpPr/>
          <p:nvPr/>
        </p:nvSpPr>
        <p:spPr>
          <a:xfrm>
            <a:off x="-2971800" y="304800"/>
            <a:ext cx="22456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u="sng" dirty="0" smtClean="0"/>
              <a:t>www.</a:t>
            </a:r>
            <a:r>
              <a:rPr lang="tr-TR" u="sng" dirty="0" err="1" smtClean="0"/>
              <a:t>egitimhane</a:t>
            </a:r>
            <a:r>
              <a:rPr lang="tr-TR" u="sng" dirty="0" smtClean="0"/>
              <a:t>.com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049006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57400" y="990600"/>
            <a:ext cx="13189825" cy="5393325"/>
          </a:xfrm>
        </p:spPr>
      </p:pic>
      <p:sp>
        <p:nvSpPr>
          <p:cNvPr id="3" name="Metin kutusu 2"/>
          <p:cNvSpPr txBox="1"/>
          <p:nvPr/>
        </p:nvSpPr>
        <p:spPr>
          <a:xfrm>
            <a:off x="2286000" y="2105055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tr-TR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Oligarşi</a:t>
            </a:r>
            <a:endParaRPr lang="tr-TR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4495800" y="1981200"/>
            <a:ext cx="1433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ÖZELLİKLERİ :</a:t>
            </a:r>
            <a:endParaRPr lang="tr-TR" dirty="0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2743200"/>
            <a:ext cx="2012082" cy="2057399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4302893" y="2349730"/>
            <a:ext cx="19933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1. Seçimlerde soylu</a:t>
            </a:r>
          </a:p>
          <a:p>
            <a:r>
              <a:rPr lang="tr-TR" dirty="0"/>
              <a:t>k</a:t>
            </a:r>
            <a:r>
              <a:rPr lang="tr-TR" dirty="0" smtClean="0"/>
              <a:t>işiler oy kullanır.</a:t>
            </a:r>
          </a:p>
          <a:p>
            <a:endParaRPr lang="tr-TR" dirty="0" smtClean="0"/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361" y="3048000"/>
            <a:ext cx="2216150" cy="1905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48178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57400" y="990600"/>
            <a:ext cx="13189825" cy="5393325"/>
          </a:xfrm>
        </p:spPr>
      </p:pic>
      <p:sp>
        <p:nvSpPr>
          <p:cNvPr id="3" name="Metin kutusu 2"/>
          <p:cNvSpPr txBox="1"/>
          <p:nvPr/>
        </p:nvSpPr>
        <p:spPr>
          <a:xfrm>
            <a:off x="2286000" y="2105055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tr-TR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Oligarşi</a:t>
            </a:r>
            <a:endParaRPr lang="tr-TR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4495800" y="1981200"/>
            <a:ext cx="1433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ÖZELLİKLERİ :</a:t>
            </a:r>
            <a:endParaRPr lang="tr-TR" dirty="0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2743200"/>
            <a:ext cx="2012082" cy="2057399"/>
          </a:xfrm>
          <a:prstGeom prst="rect">
            <a:avLst/>
          </a:prstGeom>
        </p:spPr>
      </p:pic>
      <p:sp>
        <p:nvSpPr>
          <p:cNvPr id="8" name="Metin kutusu 7"/>
          <p:cNvSpPr txBox="1"/>
          <p:nvPr/>
        </p:nvSpPr>
        <p:spPr>
          <a:xfrm>
            <a:off x="4426017" y="2487882"/>
            <a:ext cx="17853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2. Uygurlarda </a:t>
            </a:r>
          </a:p>
          <a:p>
            <a:r>
              <a:rPr lang="tr-TR" dirty="0"/>
              <a:t>g</a:t>
            </a:r>
            <a:r>
              <a:rPr lang="tr-TR" dirty="0" smtClean="0"/>
              <a:t>örülen yönetim </a:t>
            </a:r>
          </a:p>
          <a:p>
            <a:r>
              <a:rPr lang="tr-TR" dirty="0"/>
              <a:t>ş</a:t>
            </a:r>
            <a:r>
              <a:rPr lang="tr-TR" dirty="0" smtClean="0"/>
              <a:t>eklidir.</a:t>
            </a:r>
            <a:endParaRPr lang="tr-TR" dirty="0"/>
          </a:p>
        </p:txBody>
      </p:sp>
      <p:pic>
        <p:nvPicPr>
          <p:cNvPr id="1026" name="Picture 2" descr="oligarşi çizim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157" y="3581400"/>
            <a:ext cx="2014246" cy="13709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60059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57400" y="990600"/>
            <a:ext cx="13189825" cy="5393325"/>
          </a:xfrm>
        </p:spPr>
      </p:pic>
      <p:sp>
        <p:nvSpPr>
          <p:cNvPr id="3" name="Metin kutusu 2"/>
          <p:cNvSpPr txBox="1"/>
          <p:nvPr/>
        </p:nvSpPr>
        <p:spPr>
          <a:xfrm>
            <a:off x="2286000" y="2105055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Teokrasi</a:t>
            </a:r>
            <a:endParaRPr lang="tr-TR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4495800" y="1981200"/>
            <a:ext cx="1433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ÖZELLİKLERİ :</a:t>
            </a:r>
            <a:endParaRPr lang="tr-TR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2895600"/>
            <a:ext cx="2046281" cy="2022108"/>
          </a:xfrm>
          <a:prstGeom prst="rect">
            <a:avLst/>
          </a:prstGeom>
        </p:spPr>
      </p:pic>
      <p:sp>
        <p:nvSpPr>
          <p:cNvPr id="8" name="Metin kutusu 7"/>
          <p:cNvSpPr txBox="1"/>
          <p:nvPr/>
        </p:nvSpPr>
        <p:spPr>
          <a:xfrm>
            <a:off x="4456398" y="2305110"/>
            <a:ext cx="689612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tr-TR" dirty="0" smtClean="0"/>
              <a:t>…</a:t>
            </a:r>
          </a:p>
          <a:p>
            <a:pPr marL="342900" indent="-342900">
              <a:buAutoNum type="arabicPeriod"/>
            </a:pPr>
            <a:endParaRPr lang="tr-TR" dirty="0" smtClean="0"/>
          </a:p>
          <a:p>
            <a:pPr marL="342900" indent="-342900">
              <a:buAutoNum type="arabicPeriod"/>
            </a:pPr>
            <a:r>
              <a:rPr lang="tr-TR" dirty="0" smtClean="0"/>
              <a:t>…</a:t>
            </a:r>
          </a:p>
          <a:p>
            <a:pPr marL="342900" indent="-342900">
              <a:buAutoNum type="arabicPeriod"/>
            </a:pPr>
            <a:endParaRPr lang="tr-TR" dirty="0"/>
          </a:p>
          <a:p>
            <a:pPr marL="342900" indent="-342900">
              <a:buAutoNum type="arabicPeriod"/>
            </a:pPr>
            <a:r>
              <a:rPr lang="tr-TR" dirty="0" smtClean="0"/>
              <a:t>…</a:t>
            </a:r>
          </a:p>
          <a:p>
            <a:pPr marL="342900" indent="-342900">
              <a:buAutoNum type="arabicPeriod"/>
            </a:pPr>
            <a:endParaRPr lang="tr-TR" dirty="0"/>
          </a:p>
          <a:p>
            <a:pPr marL="342900" indent="-342900">
              <a:buAutoNum type="arabicPeriod"/>
            </a:pPr>
            <a:r>
              <a:rPr lang="tr-TR" dirty="0" smtClean="0"/>
              <a:t>…</a:t>
            </a:r>
          </a:p>
          <a:p>
            <a:pPr marL="342900" indent="-342900">
              <a:buAutoNum type="arabicPeriod"/>
            </a:pPr>
            <a:endParaRPr lang="tr-TR" dirty="0"/>
          </a:p>
          <a:p>
            <a:pPr marL="342900" indent="-342900">
              <a:buAutoNum type="arabicPeriod"/>
            </a:pPr>
            <a:r>
              <a:rPr lang="tr-TR" dirty="0" smtClean="0"/>
              <a:t>…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75513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57400" y="990600"/>
            <a:ext cx="13189825" cy="5393325"/>
          </a:xfrm>
        </p:spPr>
      </p:pic>
      <p:sp>
        <p:nvSpPr>
          <p:cNvPr id="3" name="Metin kutusu 2"/>
          <p:cNvSpPr txBox="1"/>
          <p:nvPr/>
        </p:nvSpPr>
        <p:spPr>
          <a:xfrm>
            <a:off x="2286000" y="2105055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Teokrasi</a:t>
            </a:r>
            <a:endParaRPr lang="tr-TR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4495800" y="1981200"/>
            <a:ext cx="1433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ÖZELLİKLERİ :</a:t>
            </a:r>
            <a:endParaRPr lang="tr-TR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2895600"/>
            <a:ext cx="2046281" cy="2022108"/>
          </a:xfrm>
          <a:prstGeom prst="rect">
            <a:avLst/>
          </a:prstGeom>
        </p:spPr>
      </p:pic>
      <p:sp>
        <p:nvSpPr>
          <p:cNvPr id="8" name="Metin kutusu 7"/>
          <p:cNvSpPr txBox="1"/>
          <p:nvPr/>
        </p:nvSpPr>
        <p:spPr>
          <a:xfrm>
            <a:off x="4401684" y="2981927"/>
            <a:ext cx="106150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endParaRPr lang="tr-TR" dirty="0" smtClean="0"/>
          </a:p>
          <a:p>
            <a:r>
              <a:rPr lang="tr-TR" dirty="0" smtClean="0"/>
              <a:t>1. Ülkeyi </a:t>
            </a:r>
          </a:p>
          <a:p>
            <a:r>
              <a:rPr lang="tr-TR" dirty="0" smtClean="0"/>
              <a:t>din </a:t>
            </a:r>
          </a:p>
          <a:p>
            <a:r>
              <a:rPr lang="tr-TR" dirty="0" smtClean="0"/>
              <a:t>adamları </a:t>
            </a:r>
          </a:p>
          <a:p>
            <a:r>
              <a:rPr lang="tr-TR" dirty="0" smtClean="0"/>
              <a:t>yönetir.</a:t>
            </a:r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5484" y="2938803"/>
            <a:ext cx="847134" cy="169426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31484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57400" y="990600"/>
            <a:ext cx="13189825" cy="5393325"/>
          </a:xfrm>
        </p:spPr>
      </p:pic>
      <p:sp>
        <p:nvSpPr>
          <p:cNvPr id="3" name="Metin kutusu 2"/>
          <p:cNvSpPr txBox="1"/>
          <p:nvPr/>
        </p:nvSpPr>
        <p:spPr>
          <a:xfrm>
            <a:off x="2286000" y="2105055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Teokrasi</a:t>
            </a:r>
            <a:endParaRPr lang="tr-TR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4495800" y="1981200"/>
            <a:ext cx="1433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ÖZELLİKLERİ :</a:t>
            </a:r>
            <a:endParaRPr lang="tr-TR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2895600"/>
            <a:ext cx="2046281" cy="2022108"/>
          </a:xfrm>
          <a:prstGeom prst="rect">
            <a:avLst/>
          </a:prstGeom>
        </p:spPr>
      </p:pic>
      <p:sp>
        <p:nvSpPr>
          <p:cNvPr id="8" name="Metin kutusu 7"/>
          <p:cNvSpPr txBox="1"/>
          <p:nvPr/>
        </p:nvSpPr>
        <p:spPr>
          <a:xfrm>
            <a:off x="4456398" y="2531634"/>
            <a:ext cx="134581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 startAt="2"/>
            </a:pPr>
            <a:r>
              <a:rPr lang="tr-TR" dirty="0" smtClean="0"/>
              <a:t>Ülke din </a:t>
            </a:r>
          </a:p>
          <a:p>
            <a:r>
              <a:rPr lang="tr-TR" dirty="0" smtClean="0"/>
              <a:t>kurallarıyla </a:t>
            </a:r>
          </a:p>
          <a:p>
            <a:r>
              <a:rPr lang="tr-TR" dirty="0"/>
              <a:t>y</a:t>
            </a:r>
            <a:r>
              <a:rPr lang="tr-TR" dirty="0" smtClean="0"/>
              <a:t>önetilir.</a:t>
            </a:r>
          </a:p>
          <a:p>
            <a:pPr marL="342900" indent="-342900">
              <a:buAutoNum type="arabicPeriod" startAt="2"/>
            </a:pPr>
            <a:endParaRPr lang="tr-TR" dirty="0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726" y="3429000"/>
            <a:ext cx="2124524" cy="133627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0091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57400" y="990600"/>
            <a:ext cx="13189825" cy="5393325"/>
          </a:xfrm>
        </p:spPr>
      </p:pic>
      <p:sp>
        <p:nvSpPr>
          <p:cNvPr id="3" name="Metin kutusu 2"/>
          <p:cNvSpPr txBox="1"/>
          <p:nvPr/>
        </p:nvSpPr>
        <p:spPr>
          <a:xfrm>
            <a:off x="2286000" y="2105055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Teokrasi</a:t>
            </a:r>
            <a:endParaRPr lang="tr-TR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4495800" y="1981200"/>
            <a:ext cx="1433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ÖZELLİKLERİ :</a:t>
            </a:r>
            <a:endParaRPr lang="tr-TR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2895600"/>
            <a:ext cx="2046281" cy="2022108"/>
          </a:xfrm>
          <a:prstGeom prst="rect">
            <a:avLst/>
          </a:prstGeom>
        </p:spPr>
      </p:pic>
      <p:sp>
        <p:nvSpPr>
          <p:cNvPr id="8" name="Metin kutusu 7"/>
          <p:cNvSpPr txBox="1"/>
          <p:nvPr/>
        </p:nvSpPr>
        <p:spPr>
          <a:xfrm>
            <a:off x="4191000" y="2531634"/>
            <a:ext cx="214122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3</a:t>
            </a:r>
            <a:r>
              <a:rPr lang="tr-TR" dirty="0" smtClean="0"/>
              <a:t>. Yasama</a:t>
            </a:r>
            <a:r>
              <a:rPr lang="tr-TR" dirty="0"/>
              <a:t>, yürütme, </a:t>
            </a:r>
            <a:endParaRPr lang="tr-TR" dirty="0" smtClean="0"/>
          </a:p>
          <a:p>
            <a:r>
              <a:rPr lang="tr-TR" dirty="0" smtClean="0"/>
              <a:t>yargı </a:t>
            </a:r>
            <a:r>
              <a:rPr lang="tr-TR" dirty="0"/>
              <a:t>güçleri dinî </a:t>
            </a:r>
            <a:endParaRPr lang="tr-TR" dirty="0" smtClean="0"/>
          </a:p>
          <a:p>
            <a:r>
              <a:rPr lang="tr-TR" dirty="0" smtClean="0"/>
              <a:t>kurallara </a:t>
            </a:r>
            <a:r>
              <a:rPr lang="tr-TR" dirty="0"/>
              <a:t>bağlı </a:t>
            </a:r>
            <a:endParaRPr lang="tr-TR" dirty="0" smtClean="0"/>
          </a:p>
          <a:p>
            <a:r>
              <a:rPr lang="tr-TR" dirty="0" smtClean="0"/>
              <a:t>kalmak </a:t>
            </a:r>
            <a:r>
              <a:rPr lang="tr-TR" dirty="0"/>
              <a:t>zorundadır.</a:t>
            </a: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124" y="3715407"/>
            <a:ext cx="803275" cy="1228538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399" y="3850859"/>
            <a:ext cx="716960" cy="1096527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2359" y="4122688"/>
            <a:ext cx="539750" cy="8255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7294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57400" y="990600"/>
            <a:ext cx="13189825" cy="5393325"/>
          </a:xfrm>
        </p:spPr>
      </p:pic>
      <p:sp>
        <p:nvSpPr>
          <p:cNvPr id="3" name="Metin kutusu 2"/>
          <p:cNvSpPr txBox="1"/>
          <p:nvPr/>
        </p:nvSpPr>
        <p:spPr>
          <a:xfrm>
            <a:off x="2286000" y="2105055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Teokrasi</a:t>
            </a:r>
            <a:endParaRPr lang="tr-TR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4495800" y="1981200"/>
            <a:ext cx="1433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ÖZELLİKLERİ :</a:t>
            </a:r>
            <a:endParaRPr lang="tr-TR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2895600"/>
            <a:ext cx="2046281" cy="2022108"/>
          </a:xfrm>
          <a:prstGeom prst="rect">
            <a:avLst/>
          </a:prstGeom>
        </p:spPr>
      </p:pic>
      <p:sp>
        <p:nvSpPr>
          <p:cNvPr id="8" name="Metin kutusu 7"/>
          <p:cNvSpPr txBox="1"/>
          <p:nvPr/>
        </p:nvSpPr>
        <p:spPr>
          <a:xfrm>
            <a:off x="4456398" y="2531634"/>
            <a:ext cx="18235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4. Ülkenin önemli</a:t>
            </a:r>
          </a:p>
          <a:p>
            <a:r>
              <a:rPr lang="tr-TR" dirty="0"/>
              <a:t>k</a:t>
            </a:r>
            <a:r>
              <a:rPr lang="tr-TR" dirty="0" smtClean="0"/>
              <a:t>uralları din </a:t>
            </a:r>
          </a:p>
          <a:p>
            <a:r>
              <a:rPr lang="tr-TR" dirty="0" smtClean="0"/>
              <a:t>kurallarıdır.</a:t>
            </a:r>
            <a:endParaRPr lang="tr-TR" dirty="0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5642" y="3455766"/>
            <a:ext cx="2211497" cy="158065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62022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57400" y="990600"/>
            <a:ext cx="13189825" cy="5393325"/>
          </a:xfrm>
        </p:spPr>
      </p:pic>
      <p:sp>
        <p:nvSpPr>
          <p:cNvPr id="3" name="Metin kutusu 2"/>
          <p:cNvSpPr txBox="1"/>
          <p:nvPr/>
        </p:nvSpPr>
        <p:spPr>
          <a:xfrm>
            <a:off x="2286000" y="2105055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Teokrasi</a:t>
            </a:r>
            <a:endParaRPr lang="tr-TR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4495800" y="1981200"/>
            <a:ext cx="1433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ÖZELLİKLERİ :</a:t>
            </a:r>
            <a:endParaRPr lang="tr-TR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2895600"/>
            <a:ext cx="2046281" cy="2022108"/>
          </a:xfrm>
          <a:prstGeom prst="rect">
            <a:avLst/>
          </a:prstGeom>
        </p:spPr>
      </p:pic>
      <p:sp>
        <p:nvSpPr>
          <p:cNvPr id="8" name="Metin kutusu 7"/>
          <p:cNvSpPr txBox="1"/>
          <p:nvPr/>
        </p:nvSpPr>
        <p:spPr>
          <a:xfrm>
            <a:off x="4267200" y="2312221"/>
            <a:ext cx="2188484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5. Ülkemizde şu an</a:t>
            </a:r>
          </a:p>
          <a:p>
            <a:r>
              <a:rPr lang="tr-TR" dirty="0"/>
              <a:t>t</a:t>
            </a:r>
            <a:r>
              <a:rPr lang="tr-TR" dirty="0" smtClean="0"/>
              <a:t>eokrasi ile yönetilen </a:t>
            </a:r>
          </a:p>
          <a:p>
            <a:r>
              <a:rPr lang="tr-TR" dirty="0"/>
              <a:t>ü</a:t>
            </a:r>
            <a:r>
              <a:rPr lang="tr-TR" dirty="0" smtClean="0"/>
              <a:t>lkeler : </a:t>
            </a:r>
            <a:r>
              <a:rPr lang="tr-TR" dirty="0"/>
              <a:t>İran, </a:t>
            </a:r>
            <a:endParaRPr lang="tr-TR" dirty="0" smtClean="0"/>
          </a:p>
          <a:p>
            <a:r>
              <a:rPr lang="tr-TR" dirty="0"/>
              <a:t>V</a:t>
            </a:r>
            <a:r>
              <a:rPr lang="tr-TR" dirty="0" smtClean="0"/>
              <a:t>atikan</a:t>
            </a:r>
            <a:r>
              <a:rPr lang="tr-TR" dirty="0"/>
              <a:t>, </a:t>
            </a:r>
            <a:endParaRPr lang="tr-TR" dirty="0" smtClean="0"/>
          </a:p>
          <a:p>
            <a:r>
              <a:rPr lang="tr-TR" dirty="0" smtClean="0"/>
              <a:t>Suudi </a:t>
            </a:r>
            <a:r>
              <a:rPr lang="tr-TR" dirty="0"/>
              <a:t>Arabistan, </a:t>
            </a:r>
            <a:endParaRPr lang="tr-TR" dirty="0" smtClean="0"/>
          </a:p>
          <a:p>
            <a:r>
              <a:rPr lang="tr-TR" dirty="0" smtClean="0"/>
              <a:t>Yemen</a:t>
            </a:r>
            <a:r>
              <a:rPr lang="tr-TR" dirty="0"/>
              <a:t>, Moritanya </a:t>
            </a:r>
            <a:endParaRPr lang="tr-TR" dirty="0" smtClean="0"/>
          </a:p>
          <a:p>
            <a:r>
              <a:rPr lang="tr-TR" dirty="0" smtClean="0"/>
              <a:t>ve </a:t>
            </a:r>
            <a:r>
              <a:rPr lang="tr-TR" dirty="0"/>
              <a:t>Sudan'dır.</a:t>
            </a:r>
          </a:p>
        </p:txBody>
      </p:sp>
    </p:spTree>
    <p:extLst>
      <p:ext uri="{BB962C8B-B14F-4D97-AF65-F5344CB8AC3E}">
        <p14:creationId xmlns="" xmlns:p14="http://schemas.microsoft.com/office/powerpoint/2010/main" val="1521131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57400" y="990600"/>
            <a:ext cx="13189825" cy="5393325"/>
          </a:xfrm>
        </p:spPr>
      </p:pic>
      <p:sp>
        <p:nvSpPr>
          <p:cNvPr id="3" name="Metin kutusu 2"/>
          <p:cNvSpPr txBox="1"/>
          <p:nvPr/>
        </p:nvSpPr>
        <p:spPr>
          <a:xfrm>
            <a:off x="2118776" y="2081388"/>
            <a:ext cx="3429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tr-TR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Cumhuriyet</a:t>
            </a:r>
            <a:endParaRPr lang="tr-TR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4495800" y="1981200"/>
            <a:ext cx="1433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ÖZELLİKLERİ :</a:t>
            </a:r>
            <a:endParaRPr lang="tr-TR" dirty="0"/>
          </a:p>
        </p:txBody>
      </p:sp>
      <p:sp>
        <p:nvSpPr>
          <p:cNvPr id="8" name="Metin kutusu 7"/>
          <p:cNvSpPr txBox="1"/>
          <p:nvPr/>
        </p:nvSpPr>
        <p:spPr>
          <a:xfrm>
            <a:off x="4267200" y="2496234"/>
            <a:ext cx="20964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tr-TR" dirty="0" smtClean="0"/>
              <a:t>Halkın </a:t>
            </a:r>
            <a:r>
              <a:rPr lang="tr-TR" dirty="0"/>
              <a:t>seçme ve </a:t>
            </a:r>
          </a:p>
          <a:p>
            <a:r>
              <a:rPr lang="tr-TR" dirty="0" smtClean="0"/>
              <a:t>seçilme </a:t>
            </a:r>
            <a:r>
              <a:rPr lang="tr-TR" dirty="0"/>
              <a:t>hakkı vardır.</a:t>
            </a: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8776" y="2819400"/>
            <a:ext cx="1901820" cy="2046187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8850" y="3142565"/>
            <a:ext cx="1174750" cy="17272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92029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57400" y="990600"/>
            <a:ext cx="13189825" cy="5393325"/>
          </a:xfrm>
        </p:spPr>
      </p:pic>
      <p:sp>
        <p:nvSpPr>
          <p:cNvPr id="3" name="Metin kutusu 2"/>
          <p:cNvSpPr txBox="1"/>
          <p:nvPr/>
        </p:nvSpPr>
        <p:spPr>
          <a:xfrm>
            <a:off x="2118776" y="2081388"/>
            <a:ext cx="3429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tr-TR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Cumhuriyet</a:t>
            </a:r>
            <a:endParaRPr lang="tr-TR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4495800" y="1981200"/>
            <a:ext cx="1433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ÖZELLİKLERİ :</a:t>
            </a:r>
            <a:endParaRPr lang="tr-TR" dirty="0"/>
          </a:p>
        </p:txBody>
      </p:sp>
      <p:sp>
        <p:nvSpPr>
          <p:cNvPr id="8" name="Metin kutusu 7"/>
          <p:cNvSpPr txBox="1"/>
          <p:nvPr/>
        </p:nvSpPr>
        <p:spPr>
          <a:xfrm>
            <a:off x="4267200" y="2312221"/>
            <a:ext cx="18478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2. Halk </a:t>
            </a:r>
          </a:p>
          <a:p>
            <a:r>
              <a:rPr lang="tr-TR" dirty="0" smtClean="0"/>
              <a:t>cumhurbaşkanını </a:t>
            </a:r>
          </a:p>
          <a:p>
            <a:r>
              <a:rPr lang="tr-TR" dirty="0" smtClean="0"/>
              <a:t>kendi </a:t>
            </a:r>
            <a:r>
              <a:rPr lang="tr-TR" dirty="0"/>
              <a:t>seçebilir.</a:t>
            </a: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8776" y="2819400"/>
            <a:ext cx="1901820" cy="2046187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6295" y="3235551"/>
            <a:ext cx="1738719" cy="17387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51764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0" y="391146"/>
            <a:ext cx="15094628" cy="6172200"/>
          </a:xfrm>
        </p:spPr>
      </p:pic>
      <p:sp>
        <p:nvSpPr>
          <p:cNvPr id="3" name="Metin kutusu 2"/>
          <p:cNvSpPr txBox="1"/>
          <p:nvPr/>
        </p:nvSpPr>
        <p:spPr>
          <a:xfrm>
            <a:off x="2362200" y="2209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66" y="1412810"/>
            <a:ext cx="1905000" cy="1593979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2431137" y="3800296"/>
            <a:ext cx="23449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/>
              <a:t>    Her ülke aynı yönetim şekli ile </a:t>
            </a:r>
          </a:p>
          <a:p>
            <a:r>
              <a:rPr lang="tr-TR" b="1" dirty="0"/>
              <a:t>y</a:t>
            </a:r>
            <a:r>
              <a:rPr lang="tr-TR" b="1" dirty="0" smtClean="0"/>
              <a:t>önetilmez.</a:t>
            </a:r>
            <a:endParaRPr lang="tr-TR" b="1" dirty="0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0402" y="1295400"/>
            <a:ext cx="2275742" cy="1704610"/>
          </a:xfrm>
          <a:prstGeom prst="rect">
            <a:avLst/>
          </a:prstGeom>
        </p:spPr>
      </p:pic>
      <p:sp>
        <p:nvSpPr>
          <p:cNvPr id="8" name="Metin kutusu 7"/>
          <p:cNvSpPr txBox="1"/>
          <p:nvPr/>
        </p:nvSpPr>
        <p:spPr>
          <a:xfrm>
            <a:off x="5382036" y="3539961"/>
            <a:ext cx="17724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Başlıca yönetim </a:t>
            </a:r>
          </a:p>
          <a:p>
            <a:r>
              <a:rPr lang="tr-TR" dirty="0" smtClean="0"/>
              <a:t>şekilleri bunladır.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777237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57400" y="990600"/>
            <a:ext cx="13189825" cy="5393325"/>
          </a:xfrm>
        </p:spPr>
      </p:pic>
      <p:sp>
        <p:nvSpPr>
          <p:cNvPr id="3" name="Metin kutusu 2"/>
          <p:cNvSpPr txBox="1"/>
          <p:nvPr/>
        </p:nvSpPr>
        <p:spPr>
          <a:xfrm>
            <a:off x="2118776" y="2081388"/>
            <a:ext cx="3429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tr-TR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Cumhuriyet</a:t>
            </a:r>
            <a:endParaRPr lang="tr-TR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4495800" y="1981200"/>
            <a:ext cx="1433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ÖZELLİKLERİ :</a:t>
            </a:r>
            <a:endParaRPr lang="tr-TR" dirty="0"/>
          </a:p>
        </p:txBody>
      </p:sp>
      <p:sp>
        <p:nvSpPr>
          <p:cNvPr id="8" name="Metin kutusu 7"/>
          <p:cNvSpPr txBox="1"/>
          <p:nvPr/>
        </p:nvSpPr>
        <p:spPr>
          <a:xfrm>
            <a:off x="4495800" y="2543053"/>
            <a:ext cx="17449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3. Ülkede güçler </a:t>
            </a:r>
          </a:p>
          <a:p>
            <a:r>
              <a:rPr lang="tr-TR" dirty="0"/>
              <a:t>a</a:t>
            </a:r>
            <a:r>
              <a:rPr lang="tr-TR" dirty="0" smtClean="0"/>
              <a:t>yrılığı vardır. </a:t>
            </a:r>
            <a:endParaRPr lang="tr-TR" dirty="0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8776" y="2819400"/>
            <a:ext cx="1901820" cy="2046187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3352800"/>
            <a:ext cx="2095499" cy="16002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00131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57400" y="990600"/>
            <a:ext cx="13189825" cy="5393325"/>
          </a:xfrm>
        </p:spPr>
      </p:pic>
      <p:sp>
        <p:nvSpPr>
          <p:cNvPr id="3" name="Metin kutusu 2"/>
          <p:cNvSpPr txBox="1"/>
          <p:nvPr/>
        </p:nvSpPr>
        <p:spPr>
          <a:xfrm>
            <a:off x="2118776" y="2081388"/>
            <a:ext cx="3429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tr-TR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Cumhuriyet</a:t>
            </a:r>
            <a:endParaRPr lang="tr-TR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4495800" y="1981200"/>
            <a:ext cx="1433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ÖZELLİKLERİ :</a:t>
            </a:r>
            <a:endParaRPr lang="tr-TR" dirty="0"/>
          </a:p>
        </p:txBody>
      </p:sp>
      <p:sp>
        <p:nvSpPr>
          <p:cNvPr id="8" name="Metin kutusu 7"/>
          <p:cNvSpPr txBox="1"/>
          <p:nvPr/>
        </p:nvSpPr>
        <p:spPr>
          <a:xfrm>
            <a:off x="4191000" y="2312220"/>
            <a:ext cx="242963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4. En fazla uygulanan </a:t>
            </a:r>
          </a:p>
          <a:p>
            <a:r>
              <a:rPr lang="tr-TR" dirty="0"/>
              <a:t>y</a:t>
            </a:r>
            <a:r>
              <a:rPr lang="tr-TR" dirty="0" smtClean="0"/>
              <a:t>önetim şekilleridir.</a:t>
            </a:r>
          </a:p>
          <a:p>
            <a:r>
              <a:rPr lang="tr-TR" dirty="0" smtClean="0"/>
              <a:t>Bizim ülkemizde de </a:t>
            </a:r>
          </a:p>
          <a:p>
            <a:r>
              <a:rPr lang="tr-TR" dirty="0"/>
              <a:t>b</a:t>
            </a:r>
            <a:r>
              <a:rPr lang="tr-TR" dirty="0" smtClean="0"/>
              <a:t>u yönetim şekli vardır .</a:t>
            </a:r>
            <a:endParaRPr lang="tr-TR" dirty="0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8776" y="2819400"/>
            <a:ext cx="1901820" cy="2046187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4316" y="3581400"/>
            <a:ext cx="1844084" cy="138128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795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57400" y="990600"/>
            <a:ext cx="13189825" cy="5393325"/>
          </a:xfrm>
        </p:spPr>
      </p:pic>
      <p:sp>
        <p:nvSpPr>
          <p:cNvPr id="3" name="Metin kutusu 2"/>
          <p:cNvSpPr txBox="1"/>
          <p:nvPr/>
        </p:nvSpPr>
        <p:spPr>
          <a:xfrm>
            <a:off x="2118776" y="2081388"/>
            <a:ext cx="3429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tr-TR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Cumhuriyet</a:t>
            </a:r>
            <a:endParaRPr lang="tr-TR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4495800" y="1981200"/>
            <a:ext cx="1433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ÖZELLİKLERİ :</a:t>
            </a:r>
            <a:endParaRPr lang="tr-TR" dirty="0"/>
          </a:p>
        </p:txBody>
      </p:sp>
      <p:sp>
        <p:nvSpPr>
          <p:cNvPr id="8" name="Metin kutusu 7"/>
          <p:cNvSpPr txBox="1"/>
          <p:nvPr/>
        </p:nvSpPr>
        <p:spPr>
          <a:xfrm>
            <a:off x="4267200" y="2312221"/>
            <a:ext cx="182383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5. Kadın ve erkek </a:t>
            </a:r>
          </a:p>
          <a:p>
            <a:r>
              <a:rPr lang="tr-TR" dirty="0"/>
              <a:t>e</a:t>
            </a:r>
            <a:r>
              <a:rPr lang="tr-TR" dirty="0" smtClean="0"/>
              <a:t>şittir. Herkesin </a:t>
            </a:r>
          </a:p>
          <a:p>
            <a:r>
              <a:rPr lang="tr-TR" dirty="0"/>
              <a:t>h</a:t>
            </a:r>
            <a:r>
              <a:rPr lang="tr-TR" dirty="0" smtClean="0"/>
              <a:t>akları vardır  ve </a:t>
            </a:r>
          </a:p>
          <a:p>
            <a:r>
              <a:rPr lang="tr-TR" dirty="0"/>
              <a:t>a</a:t>
            </a:r>
            <a:r>
              <a:rPr lang="tr-TR" dirty="0" smtClean="0"/>
              <a:t>yrımcılık olmaz.</a:t>
            </a:r>
            <a:endParaRPr lang="tr-TR" dirty="0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8776" y="2819400"/>
            <a:ext cx="1901820" cy="2046187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9938" y="3512550"/>
            <a:ext cx="1308100" cy="15557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3692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57400" y="990600"/>
            <a:ext cx="13189825" cy="5393325"/>
          </a:xfrm>
        </p:spPr>
      </p:pic>
      <p:sp>
        <p:nvSpPr>
          <p:cNvPr id="3" name="Metin kutusu 2"/>
          <p:cNvSpPr txBox="1"/>
          <p:nvPr/>
        </p:nvSpPr>
        <p:spPr>
          <a:xfrm>
            <a:off x="1981200" y="2054843"/>
            <a:ext cx="34290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Şimdi ise de </a:t>
            </a:r>
          </a:p>
          <a:p>
            <a:r>
              <a:rPr lang="tr-TR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r>
              <a:rPr lang="tr-TR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 konuyla </a:t>
            </a:r>
          </a:p>
          <a:p>
            <a:r>
              <a:rPr lang="tr-TR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ilgili  sorular ve </a:t>
            </a:r>
          </a:p>
          <a:p>
            <a:r>
              <a:rPr lang="tr-TR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tr-TR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tkinlikler çözüp</a:t>
            </a:r>
          </a:p>
          <a:p>
            <a:r>
              <a:rPr lang="tr-TR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r>
              <a:rPr lang="tr-TR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 konuyu</a:t>
            </a:r>
          </a:p>
          <a:p>
            <a:r>
              <a:rPr lang="tr-TR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tr-TR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ekiştirmeyi </a:t>
            </a:r>
          </a:p>
          <a:p>
            <a:r>
              <a:rPr lang="tr-TR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</a:t>
            </a:r>
            <a:r>
              <a:rPr lang="tr-TR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nutmayalım .</a:t>
            </a:r>
            <a:endParaRPr lang="tr-TR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2461740"/>
            <a:ext cx="2133600" cy="228599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20291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98551" y="685800"/>
            <a:ext cx="14721922" cy="6019800"/>
          </a:xfrm>
        </p:spPr>
      </p:pic>
      <p:sp>
        <p:nvSpPr>
          <p:cNvPr id="5" name="Metin kutusu 4"/>
          <p:cNvSpPr txBox="1"/>
          <p:nvPr/>
        </p:nvSpPr>
        <p:spPr>
          <a:xfrm>
            <a:off x="3352800" y="2667000"/>
            <a:ext cx="2667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SINIF</a:t>
            </a:r>
            <a:endParaRPr lang="tr-TR" dirty="0"/>
          </a:p>
          <a:p>
            <a:r>
              <a:rPr lang="tr-TR" dirty="0" smtClean="0"/>
              <a:t>SOSYAL BİLGİLER </a:t>
            </a:r>
          </a:p>
          <a:p>
            <a:r>
              <a:rPr lang="tr-TR" dirty="0" smtClean="0"/>
              <a:t>TEST KİTABI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 rot="16200000">
            <a:off x="2000025" y="3530262"/>
            <a:ext cx="941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6. SINIF 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538048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-990600"/>
            <a:ext cx="9525000" cy="7848601"/>
          </a:xfrm>
        </p:spPr>
      </p:pic>
    </p:spTree>
    <p:extLst>
      <p:ext uri="{BB962C8B-B14F-4D97-AF65-F5344CB8AC3E}">
        <p14:creationId xmlns="" xmlns:p14="http://schemas.microsoft.com/office/powerpoint/2010/main" val="3747375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-990600"/>
            <a:ext cx="9525000" cy="7848601"/>
          </a:xfrm>
        </p:spPr>
      </p:pic>
      <p:sp>
        <p:nvSpPr>
          <p:cNvPr id="6" name="Gülen Yüz 5"/>
          <p:cNvSpPr/>
          <p:nvPr/>
        </p:nvSpPr>
        <p:spPr>
          <a:xfrm>
            <a:off x="8343900" y="533400"/>
            <a:ext cx="266700" cy="3048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46775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-990600"/>
            <a:ext cx="9525000" cy="7848601"/>
          </a:xfrm>
        </p:spPr>
      </p:pic>
      <p:sp>
        <p:nvSpPr>
          <p:cNvPr id="6" name="Gülen Yüz 5"/>
          <p:cNvSpPr/>
          <p:nvPr/>
        </p:nvSpPr>
        <p:spPr>
          <a:xfrm>
            <a:off x="8343900" y="533400"/>
            <a:ext cx="266700" cy="3048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Çarpma 2"/>
          <p:cNvSpPr/>
          <p:nvPr/>
        </p:nvSpPr>
        <p:spPr>
          <a:xfrm>
            <a:off x="8343900" y="1066800"/>
            <a:ext cx="266700" cy="3810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,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638275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-990600"/>
            <a:ext cx="9525000" cy="7848601"/>
          </a:xfrm>
        </p:spPr>
      </p:pic>
      <p:sp>
        <p:nvSpPr>
          <p:cNvPr id="6" name="Gülen Yüz 5"/>
          <p:cNvSpPr/>
          <p:nvPr/>
        </p:nvSpPr>
        <p:spPr>
          <a:xfrm>
            <a:off x="8343900" y="533400"/>
            <a:ext cx="266700" cy="3048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Çarpma 2"/>
          <p:cNvSpPr/>
          <p:nvPr/>
        </p:nvSpPr>
        <p:spPr>
          <a:xfrm>
            <a:off x="8343900" y="1066800"/>
            <a:ext cx="266700" cy="3810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,</a:t>
            </a:r>
            <a:endParaRPr lang="tr-TR" dirty="0"/>
          </a:p>
        </p:txBody>
      </p:sp>
      <p:sp>
        <p:nvSpPr>
          <p:cNvPr id="4" name="Gülen Yüz 3"/>
          <p:cNvSpPr/>
          <p:nvPr/>
        </p:nvSpPr>
        <p:spPr>
          <a:xfrm>
            <a:off x="8343900" y="1828800"/>
            <a:ext cx="266700" cy="3048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179316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-990600"/>
            <a:ext cx="9525000" cy="7848601"/>
          </a:xfrm>
        </p:spPr>
      </p:pic>
      <p:sp>
        <p:nvSpPr>
          <p:cNvPr id="6" name="Gülen Yüz 5"/>
          <p:cNvSpPr/>
          <p:nvPr/>
        </p:nvSpPr>
        <p:spPr>
          <a:xfrm>
            <a:off x="8343900" y="533400"/>
            <a:ext cx="266700" cy="3048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Çarpma 2"/>
          <p:cNvSpPr/>
          <p:nvPr/>
        </p:nvSpPr>
        <p:spPr>
          <a:xfrm>
            <a:off x="8343900" y="1066800"/>
            <a:ext cx="266700" cy="3810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,</a:t>
            </a:r>
            <a:endParaRPr lang="tr-TR" dirty="0"/>
          </a:p>
        </p:txBody>
      </p:sp>
      <p:sp>
        <p:nvSpPr>
          <p:cNvPr id="4" name="Gülen Yüz 3"/>
          <p:cNvSpPr/>
          <p:nvPr/>
        </p:nvSpPr>
        <p:spPr>
          <a:xfrm>
            <a:off x="8343900" y="1828800"/>
            <a:ext cx="266700" cy="3048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Çarpma 6"/>
          <p:cNvSpPr/>
          <p:nvPr/>
        </p:nvSpPr>
        <p:spPr>
          <a:xfrm>
            <a:off x="8267700" y="2514600"/>
            <a:ext cx="419100" cy="3810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524811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57400" y="990600"/>
            <a:ext cx="13189825" cy="5393325"/>
          </a:xfrm>
        </p:spPr>
      </p:pic>
      <p:sp>
        <p:nvSpPr>
          <p:cNvPr id="3" name="Metin kutusu 2"/>
          <p:cNvSpPr txBox="1"/>
          <p:nvPr/>
        </p:nvSpPr>
        <p:spPr>
          <a:xfrm>
            <a:off x="2285999" y="2081785"/>
            <a:ext cx="2133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Monarşi</a:t>
            </a:r>
            <a:endParaRPr lang="tr-TR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4495800" y="1981200"/>
            <a:ext cx="1433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ÖZELLİKLERİ :</a:t>
            </a:r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4419598" y="2339484"/>
            <a:ext cx="91440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tr-TR" dirty="0" smtClean="0"/>
              <a:t>…</a:t>
            </a:r>
          </a:p>
          <a:p>
            <a:pPr marL="342900" indent="-342900">
              <a:buFont typeface="+mj-lt"/>
              <a:buAutoNum type="arabicPeriod"/>
            </a:pPr>
            <a:endParaRPr lang="tr-TR" dirty="0" smtClean="0"/>
          </a:p>
          <a:p>
            <a:pPr marL="342900" indent="-342900">
              <a:buFont typeface="+mj-lt"/>
              <a:buAutoNum type="arabicPeriod"/>
            </a:pPr>
            <a:r>
              <a:rPr lang="tr-TR" dirty="0" smtClean="0"/>
              <a:t>…</a:t>
            </a:r>
          </a:p>
          <a:p>
            <a:pPr marL="342900" indent="-342900">
              <a:buFont typeface="+mj-lt"/>
              <a:buAutoNum type="arabicPeriod"/>
            </a:pPr>
            <a:endParaRPr lang="tr-TR" dirty="0" smtClean="0"/>
          </a:p>
          <a:p>
            <a:pPr marL="342900" indent="-342900">
              <a:buFont typeface="+mj-lt"/>
              <a:buAutoNum type="arabicPeriod"/>
            </a:pPr>
            <a:r>
              <a:rPr lang="tr-TR" dirty="0" smtClean="0"/>
              <a:t>…</a:t>
            </a:r>
          </a:p>
          <a:p>
            <a:pPr marL="342900" indent="-342900">
              <a:buFont typeface="+mj-lt"/>
              <a:buAutoNum type="arabicPeriod"/>
            </a:pPr>
            <a:endParaRPr lang="tr-TR" dirty="0" smtClean="0"/>
          </a:p>
          <a:p>
            <a:pPr marL="342900" indent="-342900">
              <a:buFont typeface="+mj-lt"/>
              <a:buAutoNum type="arabicPeriod"/>
            </a:pPr>
            <a:r>
              <a:rPr lang="tr-TR" dirty="0" smtClean="0"/>
              <a:t>…</a:t>
            </a:r>
          </a:p>
          <a:p>
            <a:endParaRPr lang="tr-TR" dirty="0" smtClean="0"/>
          </a:p>
          <a:p>
            <a:r>
              <a:rPr lang="tr-TR" dirty="0" smtClean="0"/>
              <a:t>5. </a:t>
            </a:r>
            <a:r>
              <a:rPr lang="tr-TR" dirty="0"/>
              <a:t> </a:t>
            </a:r>
            <a:r>
              <a:rPr lang="tr-TR" dirty="0" smtClean="0"/>
              <a:t> …</a:t>
            </a: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2667000"/>
            <a:ext cx="1933604" cy="123172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43401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-990600"/>
            <a:ext cx="9525000" cy="7848601"/>
          </a:xfrm>
        </p:spPr>
      </p:pic>
      <p:sp>
        <p:nvSpPr>
          <p:cNvPr id="6" name="Gülen Yüz 5"/>
          <p:cNvSpPr/>
          <p:nvPr/>
        </p:nvSpPr>
        <p:spPr>
          <a:xfrm>
            <a:off x="8343900" y="533400"/>
            <a:ext cx="266700" cy="3048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Çarpma 2"/>
          <p:cNvSpPr/>
          <p:nvPr/>
        </p:nvSpPr>
        <p:spPr>
          <a:xfrm>
            <a:off x="8343900" y="1066800"/>
            <a:ext cx="266700" cy="3810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,</a:t>
            </a:r>
            <a:endParaRPr lang="tr-TR" dirty="0"/>
          </a:p>
        </p:txBody>
      </p:sp>
      <p:sp>
        <p:nvSpPr>
          <p:cNvPr id="4" name="Gülen Yüz 3"/>
          <p:cNvSpPr/>
          <p:nvPr/>
        </p:nvSpPr>
        <p:spPr>
          <a:xfrm>
            <a:off x="8343900" y="1828800"/>
            <a:ext cx="266700" cy="3048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Çarpma 6"/>
          <p:cNvSpPr/>
          <p:nvPr/>
        </p:nvSpPr>
        <p:spPr>
          <a:xfrm>
            <a:off x="8267700" y="2514600"/>
            <a:ext cx="419100" cy="3810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Çarpma 7"/>
          <p:cNvSpPr/>
          <p:nvPr/>
        </p:nvSpPr>
        <p:spPr>
          <a:xfrm>
            <a:off x="8267700" y="3048000"/>
            <a:ext cx="342900" cy="5334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068219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-990600"/>
            <a:ext cx="9525000" cy="7848601"/>
          </a:xfrm>
        </p:spPr>
      </p:pic>
      <p:sp>
        <p:nvSpPr>
          <p:cNvPr id="6" name="Gülen Yüz 5"/>
          <p:cNvSpPr/>
          <p:nvPr/>
        </p:nvSpPr>
        <p:spPr>
          <a:xfrm>
            <a:off x="8343900" y="533400"/>
            <a:ext cx="266700" cy="3048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Çarpma 2"/>
          <p:cNvSpPr/>
          <p:nvPr/>
        </p:nvSpPr>
        <p:spPr>
          <a:xfrm>
            <a:off x="8343900" y="1066800"/>
            <a:ext cx="266700" cy="3810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,</a:t>
            </a:r>
            <a:endParaRPr lang="tr-TR" dirty="0"/>
          </a:p>
        </p:txBody>
      </p:sp>
      <p:sp>
        <p:nvSpPr>
          <p:cNvPr id="4" name="Gülen Yüz 3"/>
          <p:cNvSpPr/>
          <p:nvPr/>
        </p:nvSpPr>
        <p:spPr>
          <a:xfrm>
            <a:off x="8343900" y="1828800"/>
            <a:ext cx="266700" cy="3048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Çarpma 6"/>
          <p:cNvSpPr/>
          <p:nvPr/>
        </p:nvSpPr>
        <p:spPr>
          <a:xfrm>
            <a:off x="8267700" y="2514600"/>
            <a:ext cx="419100" cy="3810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Çarpma 7"/>
          <p:cNvSpPr/>
          <p:nvPr/>
        </p:nvSpPr>
        <p:spPr>
          <a:xfrm>
            <a:off x="8267700" y="3048000"/>
            <a:ext cx="342900" cy="5334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Gülen Yüz 8"/>
          <p:cNvSpPr/>
          <p:nvPr/>
        </p:nvSpPr>
        <p:spPr>
          <a:xfrm>
            <a:off x="8343900" y="3733800"/>
            <a:ext cx="266700" cy="3048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514957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-990600"/>
            <a:ext cx="9525000" cy="7848601"/>
          </a:xfrm>
        </p:spPr>
      </p:pic>
      <p:sp>
        <p:nvSpPr>
          <p:cNvPr id="6" name="Gülen Yüz 5"/>
          <p:cNvSpPr/>
          <p:nvPr/>
        </p:nvSpPr>
        <p:spPr>
          <a:xfrm>
            <a:off x="8343900" y="533400"/>
            <a:ext cx="266700" cy="3048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Çarpma 2"/>
          <p:cNvSpPr/>
          <p:nvPr/>
        </p:nvSpPr>
        <p:spPr>
          <a:xfrm>
            <a:off x="8343900" y="1066800"/>
            <a:ext cx="266700" cy="3810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,</a:t>
            </a:r>
            <a:endParaRPr lang="tr-TR" dirty="0"/>
          </a:p>
        </p:txBody>
      </p:sp>
      <p:sp>
        <p:nvSpPr>
          <p:cNvPr id="4" name="Gülen Yüz 3"/>
          <p:cNvSpPr/>
          <p:nvPr/>
        </p:nvSpPr>
        <p:spPr>
          <a:xfrm>
            <a:off x="8343900" y="1828800"/>
            <a:ext cx="266700" cy="3048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Çarpma 6"/>
          <p:cNvSpPr/>
          <p:nvPr/>
        </p:nvSpPr>
        <p:spPr>
          <a:xfrm>
            <a:off x="8267700" y="2514600"/>
            <a:ext cx="419100" cy="3810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Çarpma 7"/>
          <p:cNvSpPr/>
          <p:nvPr/>
        </p:nvSpPr>
        <p:spPr>
          <a:xfrm>
            <a:off x="8267700" y="3048000"/>
            <a:ext cx="342900" cy="5334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Gülen Yüz 8"/>
          <p:cNvSpPr/>
          <p:nvPr/>
        </p:nvSpPr>
        <p:spPr>
          <a:xfrm>
            <a:off x="8343900" y="3733800"/>
            <a:ext cx="266700" cy="3048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Gülen Yüz 9"/>
          <p:cNvSpPr/>
          <p:nvPr/>
        </p:nvSpPr>
        <p:spPr>
          <a:xfrm>
            <a:off x="8305800" y="4267200"/>
            <a:ext cx="304800" cy="3048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75939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-990600"/>
            <a:ext cx="9525000" cy="7848601"/>
          </a:xfrm>
        </p:spPr>
      </p:pic>
      <p:sp>
        <p:nvSpPr>
          <p:cNvPr id="6" name="Gülen Yüz 5"/>
          <p:cNvSpPr/>
          <p:nvPr/>
        </p:nvSpPr>
        <p:spPr>
          <a:xfrm>
            <a:off x="8343900" y="533400"/>
            <a:ext cx="266700" cy="3048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Çarpma 2"/>
          <p:cNvSpPr/>
          <p:nvPr/>
        </p:nvSpPr>
        <p:spPr>
          <a:xfrm>
            <a:off x="8343900" y="1066800"/>
            <a:ext cx="266700" cy="3810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,</a:t>
            </a:r>
            <a:endParaRPr lang="tr-TR" dirty="0"/>
          </a:p>
        </p:txBody>
      </p:sp>
      <p:sp>
        <p:nvSpPr>
          <p:cNvPr id="4" name="Gülen Yüz 3"/>
          <p:cNvSpPr/>
          <p:nvPr/>
        </p:nvSpPr>
        <p:spPr>
          <a:xfrm>
            <a:off x="8343900" y="1828800"/>
            <a:ext cx="266700" cy="3048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Çarpma 6"/>
          <p:cNvSpPr/>
          <p:nvPr/>
        </p:nvSpPr>
        <p:spPr>
          <a:xfrm>
            <a:off x="8267700" y="2514600"/>
            <a:ext cx="419100" cy="3810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Çarpma 7"/>
          <p:cNvSpPr/>
          <p:nvPr/>
        </p:nvSpPr>
        <p:spPr>
          <a:xfrm>
            <a:off x="8267700" y="3048000"/>
            <a:ext cx="342900" cy="5334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Gülen Yüz 8"/>
          <p:cNvSpPr/>
          <p:nvPr/>
        </p:nvSpPr>
        <p:spPr>
          <a:xfrm>
            <a:off x="8343900" y="3733800"/>
            <a:ext cx="266700" cy="3048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Gülen Yüz 9"/>
          <p:cNvSpPr/>
          <p:nvPr/>
        </p:nvSpPr>
        <p:spPr>
          <a:xfrm>
            <a:off x="8305800" y="4267200"/>
            <a:ext cx="304800" cy="3048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Çarpma 10"/>
          <p:cNvSpPr/>
          <p:nvPr/>
        </p:nvSpPr>
        <p:spPr>
          <a:xfrm>
            <a:off x="8305800" y="4724400"/>
            <a:ext cx="342900" cy="3810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372911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-990600"/>
            <a:ext cx="9525000" cy="7848601"/>
          </a:xfrm>
        </p:spPr>
      </p:pic>
      <p:sp>
        <p:nvSpPr>
          <p:cNvPr id="6" name="Gülen Yüz 5"/>
          <p:cNvSpPr/>
          <p:nvPr/>
        </p:nvSpPr>
        <p:spPr>
          <a:xfrm>
            <a:off x="8343900" y="533400"/>
            <a:ext cx="266700" cy="3048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Çarpma 2"/>
          <p:cNvSpPr/>
          <p:nvPr/>
        </p:nvSpPr>
        <p:spPr>
          <a:xfrm>
            <a:off x="8343900" y="1066800"/>
            <a:ext cx="266700" cy="3810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,</a:t>
            </a:r>
            <a:endParaRPr lang="tr-TR" dirty="0"/>
          </a:p>
        </p:txBody>
      </p:sp>
      <p:sp>
        <p:nvSpPr>
          <p:cNvPr id="4" name="Gülen Yüz 3"/>
          <p:cNvSpPr/>
          <p:nvPr/>
        </p:nvSpPr>
        <p:spPr>
          <a:xfrm>
            <a:off x="8343900" y="1828800"/>
            <a:ext cx="266700" cy="3048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Çarpma 6"/>
          <p:cNvSpPr/>
          <p:nvPr/>
        </p:nvSpPr>
        <p:spPr>
          <a:xfrm>
            <a:off x="8267700" y="2514600"/>
            <a:ext cx="419100" cy="3810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Çarpma 7"/>
          <p:cNvSpPr/>
          <p:nvPr/>
        </p:nvSpPr>
        <p:spPr>
          <a:xfrm>
            <a:off x="8267700" y="3048000"/>
            <a:ext cx="342900" cy="5334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Gülen Yüz 8"/>
          <p:cNvSpPr/>
          <p:nvPr/>
        </p:nvSpPr>
        <p:spPr>
          <a:xfrm>
            <a:off x="8343900" y="3733800"/>
            <a:ext cx="266700" cy="3048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Gülen Yüz 9"/>
          <p:cNvSpPr/>
          <p:nvPr/>
        </p:nvSpPr>
        <p:spPr>
          <a:xfrm>
            <a:off x="8305800" y="4267200"/>
            <a:ext cx="304800" cy="3048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Çarpma 10"/>
          <p:cNvSpPr/>
          <p:nvPr/>
        </p:nvSpPr>
        <p:spPr>
          <a:xfrm>
            <a:off x="8305800" y="4724400"/>
            <a:ext cx="342900" cy="3810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Gülen Yüz 11"/>
          <p:cNvSpPr/>
          <p:nvPr/>
        </p:nvSpPr>
        <p:spPr>
          <a:xfrm>
            <a:off x="8305800" y="5486400"/>
            <a:ext cx="323850" cy="3048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77937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-990600"/>
            <a:ext cx="9525000" cy="7848601"/>
          </a:xfrm>
        </p:spPr>
      </p:pic>
      <p:sp>
        <p:nvSpPr>
          <p:cNvPr id="6" name="Gülen Yüz 5"/>
          <p:cNvSpPr/>
          <p:nvPr/>
        </p:nvSpPr>
        <p:spPr>
          <a:xfrm>
            <a:off x="8343900" y="533400"/>
            <a:ext cx="266700" cy="3048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Çarpma 2"/>
          <p:cNvSpPr/>
          <p:nvPr/>
        </p:nvSpPr>
        <p:spPr>
          <a:xfrm>
            <a:off x="8343900" y="1066800"/>
            <a:ext cx="266700" cy="3810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,</a:t>
            </a:r>
            <a:endParaRPr lang="tr-TR" dirty="0"/>
          </a:p>
        </p:txBody>
      </p:sp>
      <p:sp>
        <p:nvSpPr>
          <p:cNvPr id="4" name="Gülen Yüz 3"/>
          <p:cNvSpPr/>
          <p:nvPr/>
        </p:nvSpPr>
        <p:spPr>
          <a:xfrm>
            <a:off x="8343900" y="1828800"/>
            <a:ext cx="266700" cy="3048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Çarpma 6"/>
          <p:cNvSpPr/>
          <p:nvPr/>
        </p:nvSpPr>
        <p:spPr>
          <a:xfrm>
            <a:off x="8267700" y="2514600"/>
            <a:ext cx="419100" cy="3810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Çarpma 7"/>
          <p:cNvSpPr/>
          <p:nvPr/>
        </p:nvSpPr>
        <p:spPr>
          <a:xfrm>
            <a:off x="8267700" y="3048000"/>
            <a:ext cx="342900" cy="5334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Gülen Yüz 8"/>
          <p:cNvSpPr/>
          <p:nvPr/>
        </p:nvSpPr>
        <p:spPr>
          <a:xfrm>
            <a:off x="8343900" y="3733800"/>
            <a:ext cx="266700" cy="3048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Gülen Yüz 9"/>
          <p:cNvSpPr/>
          <p:nvPr/>
        </p:nvSpPr>
        <p:spPr>
          <a:xfrm>
            <a:off x="8305800" y="4267200"/>
            <a:ext cx="304800" cy="3048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Çarpma 10"/>
          <p:cNvSpPr/>
          <p:nvPr/>
        </p:nvSpPr>
        <p:spPr>
          <a:xfrm>
            <a:off x="8305800" y="4724400"/>
            <a:ext cx="342900" cy="3810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Gülen Yüz 11"/>
          <p:cNvSpPr/>
          <p:nvPr/>
        </p:nvSpPr>
        <p:spPr>
          <a:xfrm>
            <a:off x="8305800" y="5486400"/>
            <a:ext cx="323850" cy="3048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Gülen Yüz 12"/>
          <p:cNvSpPr/>
          <p:nvPr/>
        </p:nvSpPr>
        <p:spPr>
          <a:xfrm>
            <a:off x="8343900" y="6248400"/>
            <a:ext cx="266700" cy="2286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988552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33400" y="2971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ŞİMDİ İŞE DE ÇOKTAN ŞEÇMELİ</a:t>
            </a:r>
            <a:br>
              <a:rPr lang="tr-TR" dirty="0" smtClean="0"/>
            </a:br>
            <a:r>
              <a:rPr lang="tr-TR" dirty="0" smtClean="0"/>
              <a:t>SORULARI ÇÖZELİM .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637615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609600"/>
            <a:ext cx="9372600" cy="5248656"/>
          </a:xfrm>
        </p:spPr>
      </p:pic>
    </p:spTree>
    <p:extLst>
      <p:ext uri="{BB962C8B-B14F-4D97-AF65-F5344CB8AC3E}">
        <p14:creationId xmlns="" xmlns:p14="http://schemas.microsoft.com/office/powerpoint/2010/main" val="43666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609600"/>
            <a:ext cx="9372600" cy="5248656"/>
          </a:xfrm>
        </p:spPr>
      </p:pic>
      <p:sp>
        <p:nvSpPr>
          <p:cNvPr id="11" name="Pasta 10"/>
          <p:cNvSpPr/>
          <p:nvPr/>
        </p:nvSpPr>
        <p:spPr>
          <a:xfrm>
            <a:off x="4419600" y="4876800"/>
            <a:ext cx="762000" cy="838200"/>
          </a:xfrm>
          <a:prstGeom prst="p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39223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52400" y="4038600"/>
            <a:ext cx="8229600" cy="1143000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457200"/>
            <a:ext cx="4632424" cy="6019800"/>
          </a:xfrm>
        </p:spPr>
      </p:pic>
    </p:spTree>
    <p:extLst>
      <p:ext uri="{BB962C8B-B14F-4D97-AF65-F5344CB8AC3E}">
        <p14:creationId xmlns="" xmlns:p14="http://schemas.microsoft.com/office/powerpoint/2010/main" val="642734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99113" y="1143000"/>
            <a:ext cx="13189825" cy="5393325"/>
          </a:xfrm>
        </p:spPr>
      </p:pic>
      <p:sp>
        <p:nvSpPr>
          <p:cNvPr id="3" name="Metin kutusu 2"/>
          <p:cNvSpPr txBox="1"/>
          <p:nvPr/>
        </p:nvSpPr>
        <p:spPr>
          <a:xfrm>
            <a:off x="2286000" y="2170538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Monarşi</a:t>
            </a:r>
            <a:endParaRPr lang="tr-TR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4495800" y="1981200"/>
            <a:ext cx="1433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ÖZELLİKLERİ :</a:t>
            </a:r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4474944" y="2353425"/>
            <a:ext cx="16001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tr-TR" dirty="0" smtClean="0"/>
              <a:t>Babadan oğula geçer.</a:t>
            </a:r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0143" y="3415784"/>
            <a:ext cx="2209800" cy="1657350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606" y="2815090"/>
            <a:ext cx="2088144" cy="133017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83880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52400" y="4038600"/>
            <a:ext cx="8229600" cy="1143000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457200"/>
            <a:ext cx="4632424" cy="6019800"/>
          </a:xfrm>
        </p:spPr>
      </p:pic>
      <p:sp>
        <p:nvSpPr>
          <p:cNvPr id="3" name="Pasta 2"/>
          <p:cNvSpPr/>
          <p:nvPr/>
        </p:nvSpPr>
        <p:spPr>
          <a:xfrm>
            <a:off x="2057400" y="5486400"/>
            <a:ext cx="457200" cy="381000"/>
          </a:xfrm>
          <a:prstGeom prst="p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13016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81000" y="3429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Soru işareti gelen yere aşağılardan hangisi gelmelidir ?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228600"/>
            <a:ext cx="6172200" cy="2700338"/>
          </a:xfrm>
        </p:spPr>
      </p:pic>
      <p:sp>
        <p:nvSpPr>
          <p:cNvPr id="6" name="Metin kutusu 5"/>
          <p:cNvSpPr txBox="1"/>
          <p:nvPr/>
        </p:nvSpPr>
        <p:spPr>
          <a:xfrm>
            <a:off x="2057400" y="4724400"/>
            <a:ext cx="4953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/>
              <a:t>A ) İmparator</a:t>
            </a:r>
          </a:p>
          <a:p>
            <a:r>
              <a:rPr lang="tr-TR" sz="2000" dirty="0" smtClean="0"/>
              <a:t>B ) Din Adamları</a:t>
            </a:r>
          </a:p>
          <a:p>
            <a:r>
              <a:rPr lang="tr-TR" sz="2000" dirty="0" smtClean="0"/>
              <a:t>C ) TBMM başkanı</a:t>
            </a:r>
          </a:p>
          <a:p>
            <a:r>
              <a:rPr lang="tr-TR" sz="2000" dirty="0" smtClean="0"/>
              <a:t>D ) Hakim ve yardımcısı</a:t>
            </a:r>
            <a:endParaRPr lang="tr-TR" sz="2000" dirty="0"/>
          </a:p>
        </p:txBody>
      </p:sp>
    </p:spTree>
    <p:extLst>
      <p:ext uri="{BB962C8B-B14F-4D97-AF65-F5344CB8AC3E}">
        <p14:creationId xmlns="" xmlns:p14="http://schemas.microsoft.com/office/powerpoint/2010/main" val="496417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81000" y="3429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Soru işareti gelen yere aşağılardan hangisi gelmelidir ?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228600"/>
            <a:ext cx="6172200" cy="2700338"/>
          </a:xfrm>
        </p:spPr>
      </p:pic>
      <p:sp>
        <p:nvSpPr>
          <p:cNvPr id="6" name="Metin kutusu 5"/>
          <p:cNvSpPr txBox="1"/>
          <p:nvPr/>
        </p:nvSpPr>
        <p:spPr>
          <a:xfrm>
            <a:off x="2057400" y="4724400"/>
            <a:ext cx="4953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/>
              <a:t>A ) İmparator</a:t>
            </a:r>
          </a:p>
          <a:p>
            <a:r>
              <a:rPr lang="tr-TR" sz="2000" dirty="0" smtClean="0"/>
              <a:t>B ) Din Adamları</a:t>
            </a:r>
          </a:p>
          <a:p>
            <a:r>
              <a:rPr lang="tr-TR" sz="2000" dirty="0" smtClean="0"/>
              <a:t>C ) TBMM başkanı</a:t>
            </a:r>
          </a:p>
          <a:p>
            <a:r>
              <a:rPr lang="tr-TR" sz="2000" dirty="0" smtClean="0"/>
              <a:t>D ) Hakim ve yardımcısı</a:t>
            </a:r>
            <a:endParaRPr lang="tr-TR" sz="2000" dirty="0"/>
          </a:p>
        </p:txBody>
      </p:sp>
      <p:sp>
        <p:nvSpPr>
          <p:cNvPr id="3" name="Pasta 2"/>
          <p:cNvSpPr/>
          <p:nvPr/>
        </p:nvSpPr>
        <p:spPr>
          <a:xfrm>
            <a:off x="1905000" y="5181600"/>
            <a:ext cx="381000" cy="381000"/>
          </a:xfrm>
          <a:prstGeom prst="p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90402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57400" y="990600"/>
            <a:ext cx="13189825" cy="5393325"/>
          </a:xfrm>
        </p:spPr>
      </p:pic>
      <p:sp>
        <p:nvSpPr>
          <p:cNvPr id="3" name="Metin kutusu 2"/>
          <p:cNvSpPr txBox="1"/>
          <p:nvPr/>
        </p:nvSpPr>
        <p:spPr>
          <a:xfrm>
            <a:off x="2286000" y="2105055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Monarşi</a:t>
            </a:r>
            <a:endParaRPr lang="tr-TR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4495800" y="1981200"/>
            <a:ext cx="1433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ÖZELLİKLERİ :</a:t>
            </a:r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4387516" y="2350532"/>
            <a:ext cx="201452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2. Sadece başkanın </a:t>
            </a:r>
          </a:p>
          <a:p>
            <a:r>
              <a:rPr lang="tr-TR" dirty="0"/>
              <a:t>d</a:t>
            </a:r>
            <a:r>
              <a:rPr lang="tr-TR" dirty="0" smtClean="0"/>
              <a:t>ediği olur , halkın </a:t>
            </a:r>
          </a:p>
          <a:p>
            <a:r>
              <a:rPr lang="tr-TR" dirty="0" smtClean="0"/>
              <a:t>fikrini alınmaz.</a:t>
            </a: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2798240"/>
            <a:ext cx="2035175" cy="1296428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9724" y="3273862"/>
            <a:ext cx="2155825" cy="169537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1168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57400" y="990600"/>
            <a:ext cx="13189825" cy="5393325"/>
          </a:xfrm>
        </p:spPr>
      </p:pic>
      <p:sp>
        <p:nvSpPr>
          <p:cNvPr id="3" name="Metin kutusu 2"/>
          <p:cNvSpPr txBox="1"/>
          <p:nvPr/>
        </p:nvSpPr>
        <p:spPr>
          <a:xfrm>
            <a:off x="2286000" y="2105055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Monarşi</a:t>
            </a:r>
            <a:endParaRPr lang="tr-TR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4495800" y="1981200"/>
            <a:ext cx="1433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ÖZELLİKLERİ :</a:t>
            </a:r>
            <a:endParaRPr lang="tr-TR" dirty="0"/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2798240"/>
            <a:ext cx="2035175" cy="1296428"/>
          </a:xfrm>
          <a:prstGeom prst="rect">
            <a:avLst/>
          </a:prstGeom>
        </p:spPr>
      </p:pic>
      <p:sp>
        <p:nvSpPr>
          <p:cNvPr id="9" name="Metin kutusu 8"/>
          <p:cNvSpPr txBox="1"/>
          <p:nvPr/>
        </p:nvSpPr>
        <p:spPr>
          <a:xfrm>
            <a:off x="4240011" y="2475074"/>
            <a:ext cx="21785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3. Kral ömrü boyunca</a:t>
            </a:r>
          </a:p>
          <a:p>
            <a:r>
              <a:rPr lang="tr-TR" dirty="0"/>
              <a:t>ü</a:t>
            </a:r>
            <a:r>
              <a:rPr lang="tr-TR" dirty="0" smtClean="0"/>
              <a:t>lkeyi yönetir.</a:t>
            </a:r>
            <a:endParaRPr lang="tr-TR" dirty="0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7667" y="3171190"/>
            <a:ext cx="1498334" cy="184695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13750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57400" y="990600"/>
            <a:ext cx="13189825" cy="5393325"/>
          </a:xfrm>
        </p:spPr>
      </p:pic>
      <p:sp>
        <p:nvSpPr>
          <p:cNvPr id="3" name="Metin kutusu 2"/>
          <p:cNvSpPr txBox="1"/>
          <p:nvPr/>
        </p:nvSpPr>
        <p:spPr>
          <a:xfrm>
            <a:off x="2286000" y="2105055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Monarşi</a:t>
            </a:r>
            <a:endParaRPr lang="tr-TR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4495800" y="1981200"/>
            <a:ext cx="1433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ÖZELLİKLERİ :</a:t>
            </a:r>
            <a:endParaRPr lang="tr-TR" dirty="0"/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2798240"/>
            <a:ext cx="2035175" cy="1296428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4343400" y="2512384"/>
            <a:ext cx="20279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4. Yasama , yargı ve</a:t>
            </a:r>
          </a:p>
          <a:p>
            <a:r>
              <a:rPr lang="tr-TR" dirty="0"/>
              <a:t>y</a:t>
            </a:r>
            <a:r>
              <a:rPr lang="tr-TR" dirty="0" smtClean="0"/>
              <a:t>ürütme krala aittir.</a:t>
            </a:r>
            <a:endParaRPr lang="tr-TR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4172" y="3158715"/>
            <a:ext cx="1822032" cy="187974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0174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57400" y="990600"/>
            <a:ext cx="13189825" cy="5393325"/>
          </a:xfrm>
        </p:spPr>
      </p:pic>
      <p:sp>
        <p:nvSpPr>
          <p:cNvPr id="3" name="Metin kutusu 2"/>
          <p:cNvSpPr txBox="1"/>
          <p:nvPr/>
        </p:nvSpPr>
        <p:spPr>
          <a:xfrm>
            <a:off x="2286000" y="2105055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Monarşi</a:t>
            </a:r>
            <a:endParaRPr lang="tr-TR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4495800" y="1981200"/>
            <a:ext cx="1433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ÖZELLİKLERİ :</a:t>
            </a:r>
            <a:endParaRPr lang="tr-TR" dirty="0"/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2798240"/>
            <a:ext cx="2035175" cy="1296428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4191000" y="2350532"/>
            <a:ext cx="220445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5. Hem meclisin hem </a:t>
            </a:r>
          </a:p>
          <a:p>
            <a:r>
              <a:rPr lang="tr-TR" dirty="0"/>
              <a:t>d</a:t>
            </a:r>
            <a:r>
              <a:rPr lang="tr-TR" dirty="0" smtClean="0"/>
              <a:t>e kralın anı anda </a:t>
            </a:r>
          </a:p>
          <a:p>
            <a:r>
              <a:rPr lang="tr-TR" dirty="0"/>
              <a:t>ü</a:t>
            </a:r>
            <a:r>
              <a:rPr lang="tr-TR" dirty="0" smtClean="0"/>
              <a:t>lkeyi yönetmesine </a:t>
            </a:r>
          </a:p>
          <a:p>
            <a:r>
              <a:rPr lang="tr-TR" b="1" dirty="0" smtClean="0"/>
              <a:t>MEŞRUTİ MONARŞİ </a:t>
            </a:r>
          </a:p>
          <a:p>
            <a:r>
              <a:rPr lang="tr-TR" dirty="0"/>
              <a:t>d</a:t>
            </a:r>
            <a:r>
              <a:rPr lang="tr-TR" dirty="0" smtClean="0"/>
              <a:t>enir.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4370426" y="4279334"/>
            <a:ext cx="2201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MECLİS + KRAL</a:t>
            </a:r>
            <a:endParaRPr lang="tr-TR" sz="2400" dirty="0"/>
          </a:p>
        </p:txBody>
      </p:sp>
    </p:spTree>
    <p:extLst>
      <p:ext uri="{BB962C8B-B14F-4D97-AF65-F5344CB8AC3E}">
        <p14:creationId xmlns="" xmlns:p14="http://schemas.microsoft.com/office/powerpoint/2010/main" val="2803580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57400" y="990600"/>
            <a:ext cx="13189825" cy="5393325"/>
          </a:xfrm>
        </p:spPr>
      </p:pic>
      <p:sp>
        <p:nvSpPr>
          <p:cNvPr id="3" name="Metin kutusu 2"/>
          <p:cNvSpPr txBox="1"/>
          <p:nvPr/>
        </p:nvSpPr>
        <p:spPr>
          <a:xfrm>
            <a:off x="2286000" y="2105055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tr-TR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Oligarşi</a:t>
            </a:r>
            <a:endParaRPr lang="tr-TR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4495800" y="1981200"/>
            <a:ext cx="1433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ÖZELLİKLERİ :</a:t>
            </a:r>
            <a:endParaRPr lang="tr-TR" dirty="0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2743200"/>
            <a:ext cx="2012082" cy="2057399"/>
          </a:xfrm>
          <a:prstGeom prst="rect">
            <a:avLst/>
          </a:prstGeom>
        </p:spPr>
      </p:pic>
      <p:sp>
        <p:nvSpPr>
          <p:cNvPr id="9" name="Metin kutusu 8"/>
          <p:cNvSpPr txBox="1"/>
          <p:nvPr/>
        </p:nvSpPr>
        <p:spPr>
          <a:xfrm>
            <a:off x="4495800" y="2743200"/>
            <a:ext cx="11430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tr-TR" dirty="0" smtClean="0"/>
              <a:t>…</a:t>
            </a:r>
          </a:p>
          <a:p>
            <a:pPr marL="342900" indent="-342900">
              <a:buAutoNum type="arabicPeriod"/>
            </a:pPr>
            <a:endParaRPr lang="tr-TR" dirty="0"/>
          </a:p>
          <a:p>
            <a:pPr marL="342900" indent="-342900">
              <a:buAutoNum type="arabicPeriod"/>
            </a:pPr>
            <a:endParaRPr lang="tr-TR" dirty="0" smtClean="0"/>
          </a:p>
          <a:p>
            <a:endParaRPr lang="tr-TR" dirty="0"/>
          </a:p>
          <a:p>
            <a:pPr marL="342900" indent="-342900">
              <a:buAutoNum type="arabicPeriod" startAt="2"/>
            </a:pPr>
            <a:r>
              <a:rPr lang="tr-TR" dirty="0" smtClean="0"/>
              <a:t>…</a:t>
            </a:r>
          </a:p>
          <a:p>
            <a:pPr marL="342900" indent="-342900">
              <a:buAutoNum type="arabicPeriod" startAt="2"/>
            </a:pPr>
            <a:endParaRPr lang="tr-TR" dirty="0" smtClean="0"/>
          </a:p>
          <a:p>
            <a:endParaRPr lang="tr-TR" dirty="0" smtClean="0"/>
          </a:p>
        </p:txBody>
      </p:sp>
    </p:spTree>
    <p:extLst>
      <p:ext uri="{BB962C8B-B14F-4D97-AF65-F5344CB8AC3E}">
        <p14:creationId xmlns="" xmlns:p14="http://schemas.microsoft.com/office/powerpoint/2010/main" val="3287723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352</TotalTime>
  <Words>403</Words>
  <PresentationFormat>Ekran Gösterisi (4:3)</PresentationFormat>
  <Paragraphs>161</Paragraphs>
  <Slides>42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42</vt:i4>
      </vt:variant>
    </vt:vector>
  </HeadingPairs>
  <TitlesOfParts>
    <vt:vector size="43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ŞİMDİ İŞE DE ÇOKTAN ŞEÇMELİ SORULARI ÇÖZELİM .</vt:lpstr>
      <vt:lpstr>Slayt 37</vt:lpstr>
      <vt:lpstr>Slayt 38</vt:lpstr>
      <vt:lpstr>Slayt 39</vt:lpstr>
      <vt:lpstr>Slayt 40</vt:lpstr>
      <vt:lpstr>Soru işareti gelen yere aşağılardan hangisi gelmelidir ?</vt:lpstr>
      <vt:lpstr>Soru işareti gelen yere aşağılardan hangisi gelmelidir ?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2020-05-01T15:51:09Z</dcterms:created>
  <dcterms:modified xsi:type="dcterms:W3CDTF">2020-05-08T13:07:32Z</dcterms:modified>
  <cp:category>https://www.sorubak.com</cp:category>
</cp:coreProperties>
</file>