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media/audio11.wav" ContentType="audio/x-wav"/>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notesMasterIdLst>
    <p:notesMasterId r:id="rId14"/>
  </p:notesMasterIdLst>
  <p:sldIdLst>
    <p:sldId id="256" r:id="rId2"/>
    <p:sldId id="257" r:id="rId3"/>
    <p:sldId id="258" r:id="rId4"/>
    <p:sldId id="260" r:id="rId5"/>
    <p:sldId id="261" r:id="rId6"/>
    <p:sldId id="262" r:id="rId7"/>
    <p:sldId id="263" r:id="rId8"/>
    <p:sldId id="264" r:id="rId9"/>
    <p:sldId id="265" r:id="rId10"/>
    <p:sldId id="266" r:id="rId11"/>
    <p:sldId id="259"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26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872591-98F0-4A76-820C-1DE4A8B6204A}" type="datetimeFigureOut">
              <a:rPr lang="tr-TR" smtClean="0"/>
              <a:pPr/>
              <a:t>10/10/2019</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81CAED-8D0B-4CAC-AAA5-8CABA2367472}" type="slidenum">
              <a:rPr lang="tr-TR" smtClean="0"/>
              <a:pPr/>
              <a:t>‹#›</a:t>
            </a:fld>
            <a:endParaRPr lang="tr-TR"/>
          </a:p>
        </p:txBody>
      </p:sp>
    </p:spTree>
    <p:extLst>
      <p:ext uri="{BB962C8B-B14F-4D97-AF65-F5344CB8AC3E}">
        <p14:creationId xmlns:p14="http://schemas.microsoft.com/office/powerpoint/2010/main" xmlns="" val="57847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https://www.sorubak.com </a:t>
            </a:r>
            <a:endParaRPr lang="tr-TR" dirty="0"/>
          </a:p>
        </p:txBody>
      </p:sp>
      <p:sp>
        <p:nvSpPr>
          <p:cNvPr id="4" name="3 Slayt Numarası Yer Tutucusu"/>
          <p:cNvSpPr>
            <a:spLocks noGrp="1"/>
          </p:cNvSpPr>
          <p:nvPr>
            <p:ph type="sldNum" sz="quarter" idx="10"/>
          </p:nvPr>
        </p:nvSpPr>
        <p:spPr/>
        <p:txBody>
          <a:bodyPr/>
          <a:lstStyle/>
          <a:p>
            <a:fld id="{0481CAED-8D0B-4CAC-AAA5-8CABA2367472}" type="slidenum">
              <a:rPr lang="tr-TR" smtClean="0"/>
              <a:pPr/>
              <a:t>11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EC9AC78E-6BAC-4652-B4AF-4718BCD7426B}"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705737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157F8925-0993-44AD-8A5D-49616E39164E}" type="datetime1">
              <a:rPr lang="tr-TR" smtClean="0"/>
              <a:pPr/>
              <a:t>10/10/2019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314215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B3AB295-7209-40EA-9DF9-240AE6475A97}"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1533317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FA2D093-793A-49BD-A7D3-4D9B9773A848}"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3512053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975B6C94-C721-4661-88C6-072694D3DFCB}"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1459899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98740993-2EF6-40CA-B9D6-34C4D26D8384}"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838223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C68885D-0A0C-45AC-B947-54C9DFFA2C8E}"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982609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ED31CE1-566E-4079-A1E9-C09363857A63}"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2662955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88D9B978-23C0-433B-BA43-F44B0A2A50A3}"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1870672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F3C9DC6-1F35-48BC-AB56-93462415A4AC}"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2041334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55700410-9FE4-4EC5-A818-4E43FA26C1A2}" type="datetime1">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2466427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872A6EF-3EE9-4157-BB14-5FAF30E818AA}" type="datetime1">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1466709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654435D7-F869-47E0-8D38-17D9551A1FAD}" type="datetime1">
              <a:rPr lang="tr-TR" smtClean="0"/>
              <a:pPr/>
              <a:t>10/10/2019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1075434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9C72273-0861-4E81-926B-F8CA0C0FE4D9}" type="datetime1">
              <a:rPr lang="tr-TR" smtClean="0"/>
              <a:pPr/>
              <a:t>10/10/2019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3207252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43B340-07ED-4254-AC19-93D3F7DDD6BC}" type="datetime1">
              <a:rPr lang="tr-TR" smtClean="0"/>
              <a:pPr/>
              <a:t>10/10/2019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4281579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7F4FDD33-1CF8-4B25-BE03-481A1A5432D1}" type="datetime1">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3415294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30241619-8FF3-45E5-BF02-7AA779C71EC4}" type="datetime1">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206300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4E975E7-B3E9-4C38-A19A-F7BFC600EAC4}" type="datetime1">
              <a:rPr lang="tr-TR" smtClean="0"/>
              <a:pPr/>
              <a:t>10/10/2019</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20456BFF-9938-44EC-8526-EC62055CF113}" type="slidenum">
              <a:rPr lang="tr-TR" smtClean="0"/>
              <a:pPr/>
              <a:t>‹#›</a:t>
            </a:fld>
            <a:endParaRPr lang="tr-TR"/>
          </a:p>
        </p:txBody>
      </p:sp>
    </p:spTree>
    <p:extLst>
      <p:ext uri="{BB962C8B-B14F-4D97-AF65-F5344CB8AC3E}">
        <p14:creationId xmlns:p14="http://schemas.microsoft.com/office/powerpoint/2010/main" xmlns="" val="2410655313"/>
      </p:ext>
    </p:extLst>
  </p:cSld>
  <p:clrMap bg1="dk1" tx1="lt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hf sldNum="0" hdr="0" ftr="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media/media1.mp4"/><Relationship Id="rId5" Type="http://schemas.openxmlformats.org/officeDocument/2006/relationships/image" Target="../media/image8.png"/><Relationship Id="rId4" Type="http://schemas.microsoft.com/office/2007/relationships/media" Target="../media/media1.mp4"/></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aramanoğlu Mehmet Bey kimdir?">
            <a:extLst>
              <a:ext uri="{FF2B5EF4-FFF2-40B4-BE49-F238E27FC236}">
                <a16:creationId xmlns:a16="http://schemas.microsoft.com/office/drawing/2014/main" xmlns="" id="{28A67CBF-8B46-4B17-BC76-C97BF183987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016"/>
            <a:ext cx="7586133" cy="686003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Dikdörtgen 5">
            <a:extLst>
              <a:ext uri="{FF2B5EF4-FFF2-40B4-BE49-F238E27FC236}">
                <a16:creationId xmlns:a16="http://schemas.microsoft.com/office/drawing/2014/main" xmlns="" id="{AAA30897-D7DC-40AD-A6E0-D5067E372B46}"/>
              </a:ext>
            </a:extLst>
          </p:cNvPr>
          <p:cNvSpPr/>
          <p:nvPr/>
        </p:nvSpPr>
        <p:spPr>
          <a:xfrm>
            <a:off x="7874993" y="164936"/>
            <a:ext cx="4213013" cy="923330"/>
          </a:xfrm>
          <a:prstGeom prst="rect">
            <a:avLst/>
          </a:prstGeom>
        </p:spPr>
        <p:txBody>
          <a:bodyPr wrap="none">
            <a:spAutoFit/>
          </a:bodyPr>
          <a:lstStyle/>
          <a:p>
            <a:pPr algn="ctr"/>
            <a:r>
              <a:rPr lang="tr-TR" b="1" dirty="0">
                <a:ln w="12700">
                  <a:solidFill>
                    <a:schemeClr val="tx2">
                      <a:lumMod val="75000"/>
                    </a:schemeClr>
                  </a:solidFill>
                  <a:prstDash val="solid"/>
                </a:ln>
                <a:solidFill>
                  <a:schemeClr val="bg1"/>
                </a:solidFill>
                <a:effectLst>
                  <a:outerShdw dist="38100" dir="2640000" algn="bl" rotWithShape="0">
                    <a:schemeClr val="tx2">
                      <a:lumMod val="75000"/>
                    </a:schemeClr>
                  </a:outerShdw>
                </a:effectLst>
              </a:rPr>
              <a:t>DERS: </a:t>
            </a:r>
            <a:r>
              <a:rPr lang="tr-TR" b="1"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TÜRKÇE</a:t>
            </a:r>
          </a:p>
          <a:p>
            <a:pPr algn="ctr"/>
            <a:r>
              <a:rPr lang="tr-TR" b="1" dirty="0">
                <a:ln w="12700">
                  <a:solidFill>
                    <a:schemeClr val="tx2">
                      <a:lumMod val="75000"/>
                    </a:schemeClr>
                  </a:solidFill>
                  <a:prstDash val="solid"/>
                </a:ln>
                <a:solidFill>
                  <a:schemeClr val="bg1"/>
                </a:solidFill>
                <a:effectLst>
                  <a:outerShdw dist="38100" dir="2640000" algn="bl" rotWithShape="0">
                    <a:schemeClr val="tx2">
                      <a:lumMod val="75000"/>
                    </a:schemeClr>
                  </a:outerShdw>
                </a:effectLst>
              </a:rPr>
              <a:t>KONU: </a:t>
            </a:r>
            <a:r>
              <a:rPr lang="tr-TR" b="1"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KARAMANOĞLU MEHMET BEY</a:t>
            </a:r>
          </a:p>
          <a:p>
            <a:pPr algn="ctr"/>
            <a:r>
              <a:rPr lang="tr-TR" b="1" dirty="0">
                <a:ln w="12700">
                  <a:solidFill>
                    <a:schemeClr val="tx2">
                      <a:lumMod val="75000"/>
                    </a:schemeClr>
                  </a:solidFill>
                  <a:prstDash val="solid"/>
                </a:ln>
                <a:solidFill>
                  <a:schemeClr val="bg1"/>
                </a:solidFill>
                <a:effectLst>
                  <a:outerShdw dist="38100" dir="2640000" algn="bl" rotWithShape="0">
                    <a:schemeClr val="tx2">
                      <a:lumMod val="75000"/>
                    </a:schemeClr>
                  </a:outerShdw>
                </a:effectLst>
              </a:rPr>
              <a:t>Tarih:</a:t>
            </a:r>
            <a:r>
              <a:rPr lang="tr-TR" b="1"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09/10/2019</a:t>
            </a:r>
          </a:p>
        </p:txBody>
      </p:sp>
      <p:sp>
        <p:nvSpPr>
          <p:cNvPr id="7" name="Veri Yer Tutucusu 6">
            <a:extLst>
              <a:ext uri="{FF2B5EF4-FFF2-40B4-BE49-F238E27FC236}">
                <a16:creationId xmlns:a16="http://schemas.microsoft.com/office/drawing/2014/main" xmlns="" id="{5480D601-186D-4C7D-850E-4C6E0326C457}"/>
              </a:ext>
            </a:extLst>
          </p:cNvPr>
          <p:cNvSpPr>
            <a:spLocks noGrp="1"/>
          </p:cNvSpPr>
          <p:nvPr>
            <p:ph type="dt" sz="half" idx="10"/>
          </p:nvPr>
        </p:nvSpPr>
        <p:spPr/>
        <p:txBody>
          <a:bodyPr/>
          <a:lstStyle/>
          <a:p>
            <a:fld id="{244CEDCD-A469-4096-8E9E-32AA28EDA957}" type="datetime1">
              <a:rPr lang="tr-TR" smtClean="0"/>
              <a:pPr/>
              <a:t>10/10/2019</a:t>
            </a:fld>
            <a:endParaRPr lang="tr-TR"/>
          </a:p>
        </p:txBody>
      </p:sp>
    </p:spTree>
    <p:extLst>
      <p:ext uri="{BB962C8B-B14F-4D97-AF65-F5344CB8AC3E}">
        <p14:creationId xmlns:p14="http://schemas.microsoft.com/office/powerpoint/2010/main" xmlns="" val="3815451908"/>
      </p:ext>
    </p:extLst>
  </p:cSld>
  <p:clrMapOvr>
    <a:masterClrMapping/>
  </p:clrMapOvr>
  <mc:AlternateContent xmlns:mc="http://schemas.openxmlformats.org/markup-compatibility/2006">
    <mc:Choice xmlns:p14="http://schemas.microsoft.com/office/powerpoint/2010/main" xmlns="" Requires="p14">
      <p:transition spd="slow" p14:dur="2000">
        <p:push dir="u"/>
        <p:sndAc>
          <p:stSnd>
            <p:snd r:embed="rId4" name="drumroll.wav"/>
          </p:stSnd>
        </p:sndAc>
      </p:transition>
    </mc:Choice>
    <mc:Fallback>
      <p:transition spd="slow">
        <p:push dir="u"/>
        <p:sndAc>
          <p:stSnd>
            <p:snd r:embed="rId2" name="drumroll.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F02089DA-9DA0-4BF2-9763-F7239B059562}"/>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Metin kutusu 4">
            <a:extLst>
              <a:ext uri="{FF2B5EF4-FFF2-40B4-BE49-F238E27FC236}">
                <a16:creationId xmlns:a16="http://schemas.microsoft.com/office/drawing/2014/main" xmlns="" id="{A032BCE2-F7A0-4957-895B-0C3257223202}"/>
              </a:ext>
            </a:extLst>
          </p:cNvPr>
          <p:cNvSpPr txBox="1"/>
          <p:nvPr/>
        </p:nvSpPr>
        <p:spPr>
          <a:xfrm>
            <a:off x="2223911" y="0"/>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 Üniversitesi</a:t>
            </a:r>
          </a:p>
        </p:txBody>
      </p:sp>
      <p:sp>
        <p:nvSpPr>
          <p:cNvPr id="6" name="Dikdörtgen 5">
            <a:extLst>
              <a:ext uri="{FF2B5EF4-FFF2-40B4-BE49-F238E27FC236}">
                <a16:creationId xmlns:a16="http://schemas.microsoft.com/office/drawing/2014/main" xmlns="" id="{81332B30-8D9F-4BD1-809B-8F36A97B1823}"/>
              </a:ext>
            </a:extLst>
          </p:cNvPr>
          <p:cNvSpPr/>
          <p:nvPr/>
        </p:nvSpPr>
        <p:spPr>
          <a:xfrm>
            <a:off x="2771422" y="2228671"/>
            <a:ext cx="6096000" cy="2308324"/>
          </a:xfrm>
          <a:prstGeom prst="rect">
            <a:avLst/>
          </a:prstGeom>
        </p:spPr>
        <p:txBody>
          <a:bodyPr>
            <a:spAutoFit/>
          </a:bodyPr>
          <a:lstStyle/>
          <a:p>
            <a:r>
              <a:rPr lang="tr-TR" sz="2400" u="sng" dirty="0">
                <a:solidFill>
                  <a:schemeClr val="accent1">
                    <a:lumMod val="60000"/>
                    <a:lumOff val="40000"/>
                  </a:schemeClr>
                </a:solidFill>
                <a:latin typeface="Helvetica Neue"/>
              </a:rPr>
              <a:t>2007'de Karaman'da</a:t>
            </a:r>
            <a:r>
              <a:rPr lang="tr-TR" sz="2400" dirty="0">
                <a:solidFill>
                  <a:srgbClr val="212121"/>
                </a:solidFill>
                <a:latin typeface="Helvetica Neue"/>
              </a:rPr>
              <a:t> adını taşıyan üniversite açılan Karamanoğlu Mehmet Bey'in hayatı ve Türkçe için yaptığı büyük katkı günümüzde, okullarda öğrencilere anlatılmaya ve gelecek nesillere öğretilmeye devam ediyor.</a:t>
            </a:r>
            <a:endParaRPr lang="tr-TR" sz="2400" dirty="0"/>
          </a:p>
        </p:txBody>
      </p:sp>
      <p:pic>
        <p:nvPicPr>
          <p:cNvPr id="10242" name="Picture 2" descr="karaman üniversitesi ile ilgili görsel sonucu">
            <a:extLst>
              <a:ext uri="{FF2B5EF4-FFF2-40B4-BE49-F238E27FC236}">
                <a16:creationId xmlns:a16="http://schemas.microsoft.com/office/drawing/2014/main" xmlns="" id="{0A62DAE2-8661-4ACD-B86E-C3EEE0AB947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75675" y="3740681"/>
            <a:ext cx="4057473" cy="270633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Metin kutusu 6">
            <a:extLst>
              <a:ext uri="{FF2B5EF4-FFF2-40B4-BE49-F238E27FC236}">
                <a16:creationId xmlns:a16="http://schemas.microsoft.com/office/drawing/2014/main" xmlns="" id="{FE5E4950-7D59-40A1-B084-2BAD8CC34449}"/>
              </a:ext>
            </a:extLst>
          </p:cNvPr>
          <p:cNvSpPr txBox="1"/>
          <p:nvPr/>
        </p:nvSpPr>
        <p:spPr>
          <a:xfrm>
            <a:off x="5111882" y="5168839"/>
            <a:ext cx="2867378" cy="646331"/>
          </a:xfrm>
          <a:prstGeom prst="rect">
            <a:avLst/>
          </a:prstGeom>
          <a:noFill/>
        </p:spPr>
        <p:txBody>
          <a:bodyPr wrap="square" rtlCol="0">
            <a:spAutoFit/>
          </a:bodyPr>
          <a:lstStyle/>
          <a:p>
            <a:r>
              <a:rPr lang="tr-TR" dirty="0"/>
              <a:t>Karamanoğlu Mehmet Bey Üniversitesi</a:t>
            </a:r>
          </a:p>
        </p:txBody>
      </p:sp>
    </p:spTree>
    <p:extLst>
      <p:ext uri="{BB962C8B-B14F-4D97-AF65-F5344CB8AC3E}">
        <p14:creationId xmlns:p14="http://schemas.microsoft.com/office/powerpoint/2010/main" xmlns="" val="4141339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4FCE75E7-65FE-43FC-BAA0-66A17B43A5B9}"/>
              </a:ext>
            </a:extLst>
          </p:cNvPr>
          <p:cNvSpPr>
            <a:spLocks noGrp="1"/>
          </p:cNvSpPr>
          <p:nvPr>
            <p:ph type="dt" sz="half" idx="10"/>
          </p:nvPr>
        </p:nvSpPr>
        <p:spPr>
          <a:xfrm>
            <a:off x="11367910" y="6492875"/>
            <a:ext cx="824089" cy="365125"/>
          </a:xfrm>
        </p:spPr>
        <p:txBody>
          <a:bodyPr/>
          <a:lstStyle/>
          <a:p>
            <a:fld id="{9F3C9DC6-1F35-48BC-AB56-93462415A4AC}" type="datetime1">
              <a:rPr lang="tr-TR" smtClean="0"/>
              <a:pPr/>
              <a:t>10/10/2019</a:t>
            </a:fld>
            <a:endParaRPr lang="tr-TR" dirty="0"/>
          </a:p>
        </p:txBody>
      </p:sp>
      <p:sp>
        <p:nvSpPr>
          <p:cNvPr id="5" name="Metin kutusu 4">
            <a:extLst>
              <a:ext uri="{FF2B5EF4-FFF2-40B4-BE49-F238E27FC236}">
                <a16:creationId xmlns:a16="http://schemas.microsoft.com/office/drawing/2014/main" xmlns="" id="{F40CBD98-DF58-41DC-9D22-F74E9465D142}"/>
              </a:ext>
            </a:extLst>
          </p:cNvPr>
          <p:cNvSpPr txBox="1"/>
          <p:nvPr/>
        </p:nvSpPr>
        <p:spPr>
          <a:xfrm>
            <a:off x="4436532" y="11289"/>
            <a:ext cx="2754490" cy="369332"/>
          </a:xfrm>
          <a:prstGeom prst="rect">
            <a:avLst/>
          </a:prstGeom>
          <a:noFill/>
        </p:spPr>
        <p:txBody>
          <a:bodyPr wrap="square" rtlCol="0">
            <a:spAutoFit/>
          </a:bodyPr>
          <a:lstStyle/>
          <a:p>
            <a:r>
              <a:rPr lang="tr-TR" dirty="0"/>
              <a:t>Bir Video</a:t>
            </a:r>
          </a:p>
        </p:txBody>
      </p:sp>
      <p:pic>
        <p:nvPicPr>
          <p:cNvPr id="6" name="Karamanoğlu Mehmet Bey">
            <a:hlinkClick r:id="" action="ppaction://media"/>
            <a:extLst>
              <a:ext uri="{FF2B5EF4-FFF2-40B4-BE49-F238E27FC236}">
                <a16:creationId xmlns:a16="http://schemas.microsoft.com/office/drawing/2014/main" xmlns="" id="{3095C53A-8406-488B-B375-065E113FF924}"/>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 y="22035"/>
            <a:ext cx="12191998" cy="6846710"/>
          </a:xfrm>
          <a:prstGeom prst="rect">
            <a:avLst/>
          </a:prstGeom>
        </p:spPr>
      </p:pic>
    </p:spTree>
    <p:extLst>
      <p:ext uri="{BB962C8B-B14F-4D97-AF65-F5344CB8AC3E}">
        <p14:creationId xmlns:p14="http://schemas.microsoft.com/office/powerpoint/2010/main" xmlns="" val="27301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31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20EDE656-496C-42B7-9706-CFD98A856D8A}"/>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Metin kutusu 4">
            <a:extLst>
              <a:ext uri="{FF2B5EF4-FFF2-40B4-BE49-F238E27FC236}">
                <a16:creationId xmlns:a16="http://schemas.microsoft.com/office/drawing/2014/main" xmlns="" id="{16E51295-578D-4EA0-99DA-1F9E81AA3DF5}"/>
              </a:ext>
            </a:extLst>
          </p:cNvPr>
          <p:cNvSpPr txBox="1"/>
          <p:nvPr/>
        </p:nvSpPr>
        <p:spPr>
          <a:xfrm>
            <a:off x="846667" y="474133"/>
            <a:ext cx="9889066" cy="1200329"/>
          </a:xfrm>
          <a:prstGeom prst="rect">
            <a:avLst/>
          </a:prstGeom>
          <a:noFill/>
        </p:spPr>
        <p:txBody>
          <a:bodyPr wrap="square" rtlCol="0">
            <a:spAutoFit/>
          </a:bodyPr>
          <a:lstStyle/>
          <a:p>
            <a:r>
              <a:rPr lang="tr-TR" sz="3600" dirty="0" err="1"/>
              <a:t>Hazırlayan:Mehmet</a:t>
            </a:r>
            <a:r>
              <a:rPr lang="tr-TR" sz="3600" dirty="0"/>
              <a:t> Burak Şimşek</a:t>
            </a:r>
          </a:p>
          <a:p>
            <a:r>
              <a:rPr lang="tr-TR" dirty="0"/>
              <a:t>Sınıf: 6/B</a:t>
            </a:r>
          </a:p>
          <a:p>
            <a:r>
              <a:rPr lang="tr-TR" dirty="0"/>
              <a:t>Numara : 625</a:t>
            </a:r>
          </a:p>
        </p:txBody>
      </p:sp>
    </p:spTree>
    <p:extLst>
      <p:ext uri="{BB962C8B-B14F-4D97-AF65-F5344CB8AC3E}">
        <p14:creationId xmlns:p14="http://schemas.microsoft.com/office/powerpoint/2010/main" xmlns="" val="3706363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A3DB6B0D-0039-4E09-8A55-6ADC3AD5EB64}"/>
              </a:ext>
            </a:extLst>
          </p:cNvPr>
          <p:cNvSpPr>
            <a:spLocks noGrp="1"/>
          </p:cNvSpPr>
          <p:nvPr>
            <p:ph type="dt" sz="half" idx="10"/>
          </p:nvPr>
        </p:nvSpPr>
        <p:spPr/>
        <p:txBody>
          <a:bodyPr/>
          <a:lstStyle/>
          <a:p>
            <a:fld id="{A5C1D985-27B0-440A-B206-EABD913BC9ED}" type="datetime1">
              <a:rPr lang="tr-TR" smtClean="0"/>
              <a:pPr/>
              <a:t>10/10/2019</a:t>
            </a:fld>
            <a:endParaRPr lang="tr-TR" dirty="0"/>
          </a:p>
        </p:txBody>
      </p:sp>
      <p:sp>
        <p:nvSpPr>
          <p:cNvPr id="5" name="Metin kutusu 4">
            <a:extLst>
              <a:ext uri="{FF2B5EF4-FFF2-40B4-BE49-F238E27FC236}">
                <a16:creationId xmlns:a16="http://schemas.microsoft.com/office/drawing/2014/main" xmlns="" id="{44DD55D6-7956-4D0F-A5FC-E8645234C3E6}"/>
              </a:ext>
            </a:extLst>
          </p:cNvPr>
          <p:cNvSpPr txBox="1"/>
          <p:nvPr/>
        </p:nvSpPr>
        <p:spPr>
          <a:xfrm>
            <a:off x="2156178" y="33867"/>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BEY’İN HAYATI</a:t>
            </a:r>
          </a:p>
        </p:txBody>
      </p:sp>
      <p:pic>
        <p:nvPicPr>
          <p:cNvPr id="2050" name="Picture 2" descr="karamanoğlu mehmet bey ile ilgili görsel sonucu">
            <a:extLst>
              <a:ext uri="{FF2B5EF4-FFF2-40B4-BE49-F238E27FC236}">
                <a16:creationId xmlns:a16="http://schemas.microsoft.com/office/drawing/2014/main" xmlns="" id="{78EA1FEB-23D8-46C9-90B3-10D44EC5BEF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2156178" cy="293511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Metin kutusu 10">
            <a:extLst>
              <a:ext uri="{FF2B5EF4-FFF2-40B4-BE49-F238E27FC236}">
                <a16:creationId xmlns:a16="http://schemas.microsoft.com/office/drawing/2014/main" xmlns="" id="{B11C7787-5C0D-425F-96FA-FA4CF946205D}"/>
              </a:ext>
            </a:extLst>
          </p:cNvPr>
          <p:cNvSpPr txBox="1"/>
          <p:nvPr/>
        </p:nvSpPr>
        <p:spPr>
          <a:xfrm>
            <a:off x="2472267" y="1365956"/>
            <a:ext cx="5238044" cy="2308324"/>
          </a:xfrm>
          <a:prstGeom prst="rect">
            <a:avLst/>
          </a:prstGeom>
          <a:noFill/>
        </p:spPr>
        <p:txBody>
          <a:bodyPr wrap="square" rtlCol="0">
            <a:spAutoFit/>
          </a:bodyPr>
          <a:lstStyle/>
          <a:p>
            <a:r>
              <a:rPr lang="tr-TR" dirty="0"/>
              <a:t>Tam doğum tarihi bilinmeyen Karamanoğlu Mehmet Bey, babası </a:t>
            </a:r>
            <a:r>
              <a:rPr lang="tr-TR" dirty="0" err="1"/>
              <a:t>Kerimüttin</a:t>
            </a:r>
            <a:r>
              <a:rPr lang="tr-TR" dirty="0"/>
              <a:t> Karaman Bey’in öldürülmesinden sonra 8 yıl kardeşleriyle birlikte gözden uzak yaşamış, 21 yaşında beyliği toparlayarak beyliğin başına geçmiştir. </a:t>
            </a:r>
            <a:r>
              <a:rPr lang="tr-TR" dirty="0" err="1"/>
              <a:t>Kerimüttin</a:t>
            </a:r>
            <a:r>
              <a:rPr lang="tr-TR" dirty="0"/>
              <a:t> Karaman Bey’in büyük oğludur. </a:t>
            </a:r>
            <a:r>
              <a:rPr lang="tr-TR" u="sng" dirty="0">
                <a:solidFill>
                  <a:schemeClr val="tx2">
                    <a:lumMod val="75000"/>
                  </a:schemeClr>
                </a:solidFill>
              </a:rPr>
              <a:t>1261-1277</a:t>
            </a:r>
            <a:r>
              <a:rPr lang="tr-TR" dirty="0"/>
              <a:t> yılları arasında beyliği idare etmiştir.</a:t>
            </a:r>
          </a:p>
        </p:txBody>
      </p:sp>
      <p:pic>
        <p:nvPicPr>
          <p:cNvPr id="2052" name="Picture 4" descr="karamanoğlu mehmet bey ile ilgili görsel sonucu">
            <a:extLst>
              <a:ext uri="{FF2B5EF4-FFF2-40B4-BE49-F238E27FC236}">
                <a16:creationId xmlns:a16="http://schemas.microsoft.com/office/drawing/2014/main" xmlns="" id="{E2DE37D6-458F-4A4A-87D6-1631012BEAD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3516" y="3966633"/>
            <a:ext cx="28575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3306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A4B8A0D9-A2DB-48D2-BF42-FBFAFF957C52}"/>
              </a:ext>
            </a:extLst>
          </p:cNvPr>
          <p:cNvSpPr>
            <a:spLocks noGrp="1"/>
          </p:cNvSpPr>
          <p:nvPr>
            <p:ph type="dt" sz="half" idx="10"/>
          </p:nvPr>
        </p:nvSpPr>
        <p:spPr/>
        <p:txBody>
          <a:bodyPr/>
          <a:lstStyle/>
          <a:p>
            <a:fld id="{A5C1D985-27B0-440A-B206-EABD913BC9ED}" type="datetime1">
              <a:rPr lang="tr-TR"/>
              <a:pPr/>
              <a:t>10/10/2019</a:t>
            </a:fld>
            <a:endParaRPr lang="tr-TR" dirty="0"/>
          </a:p>
        </p:txBody>
      </p:sp>
      <p:sp>
        <p:nvSpPr>
          <p:cNvPr id="5" name="Metin kutusu 4">
            <a:extLst>
              <a:ext uri="{FF2B5EF4-FFF2-40B4-BE49-F238E27FC236}">
                <a16:creationId xmlns:a16="http://schemas.microsoft.com/office/drawing/2014/main" xmlns="" id="{B53D6592-E5E3-45DF-A264-8A8C3C6FB0E1}"/>
              </a:ext>
            </a:extLst>
          </p:cNvPr>
          <p:cNvSpPr txBox="1"/>
          <p:nvPr/>
        </p:nvSpPr>
        <p:spPr>
          <a:xfrm>
            <a:off x="2223911" y="0"/>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BEY’İN HAYATI</a:t>
            </a:r>
          </a:p>
        </p:txBody>
      </p:sp>
      <p:sp>
        <p:nvSpPr>
          <p:cNvPr id="7" name="Dikdörtgen 6">
            <a:extLst>
              <a:ext uri="{FF2B5EF4-FFF2-40B4-BE49-F238E27FC236}">
                <a16:creationId xmlns:a16="http://schemas.microsoft.com/office/drawing/2014/main" xmlns="" id="{7A897074-7F0D-4F5B-808C-D87DB1419883}"/>
              </a:ext>
            </a:extLst>
          </p:cNvPr>
          <p:cNvSpPr/>
          <p:nvPr/>
        </p:nvSpPr>
        <p:spPr>
          <a:xfrm>
            <a:off x="2506133" y="1253068"/>
            <a:ext cx="6807199" cy="4093428"/>
          </a:xfrm>
          <a:prstGeom prst="rect">
            <a:avLst/>
          </a:prstGeom>
        </p:spPr>
        <p:txBody>
          <a:bodyPr wrap="square">
            <a:spAutoFit/>
          </a:bodyPr>
          <a:lstStyle/>
          <a:p>
            <a:r>
              <a:rPr lang="tr-TR" sz="2000" dirty="0">
                <a:latin typeface="+mj-lt"/>
              </a:rPr>
              <a:t>Karamanoğlu Mehmet Bey kendini çok iyi yetiştirmiştir. Niğde Emiri </a:t>
            </a:r>
            <a:r>
              <a:rPr lang="tr-TR" sz="2000" dirty="0" err="1">
                <a:latin typeface="+mj-lt"/>
              </a:rPr>
              <a:t>Hatiroğlu</a:t>
            </a:r>
            <a:r>
              <a:rPr lang="tr-TR" sz="2000" dirty="0">
                <a:latin typeface="+mj-lt"/>
              </a:rPr>
              <a:t> Şerafettin, Memluk sultanına güvenerek Moğollara karşı isyan ettiği sırada Karamanoğlu Mehmet Bey de onun tarafını tutmuştur. Bundan dolayı Şerafettin Bey Ermenek tarafı askeri kumandanlığını Karamanoğlu Mehmet Bey’e vermiştir. Bundan sonra Mehmet Bey her yıl Selçuk hazinesine göndermekte olduğu vergiyi kesmiştir. Ermenek kumandanlığının eski sahibi Bedrettin İbrahim, Karamanoğlu Mehmet Bey üzerine bir kuvvet göndermiştir. Bunun üzerine sarp yerlere çekilmiş olan Mehmet Bey, Göksu Derbendinde ani bir taarruzla Bedrettin kuvvetlerini bozguna uğratmıştır.</a:t>
            </a:r>
          </a:p>
        </p:txBody>
      </p:sp>
      <p:pic>
        <p:nvPicPr>
          <p:cNvPr id="3074" name="Picture 2" descr="ferman karamanoğlu ile ilgili görsel sonucu">
            <a:extLst>
              <a:ext uri="{FF2B5EF4-FFF2-40B4-BE49-F238E27FC236}">
                <a16:creationId xmlns:a16="http://schemas.microsoft.com/office/drawing/2014/main" xmlns="" id="{15DE1CBE-AE9C-47A8-A0A2-A496643EF30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5068711"/>
            <a:ext cx="2578113" cy="17892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4453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94D8044E-2703-49F9-AEA6-B7FB83516F4B}"/>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9" name="Metin kutusu 8">
            <a:extLst>
              <a:ext uri="{FF2B5EF4-FFF2-40B4-BE49-F238E27FC236}">
                <a16:creationId xmlns:a16="http://schemas.microsoft.com/office/drawing/2014/main" xmlns="" id="{C62C1FBC-2B6F-4B95-99F2-123C6ACF7BA7}"/>
              </a:ext>
            </a:extLst>
          </p:cNvPr>
          <p:cNvSpPr txBox="1"/>
          <p:nvPr/>
        </p:nvSpPr>
        <p:spPr>
          <a:xfrm>
            <a:off x="2223911" y="0"/>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BEY’İN HAYATI</a:t>
            </a:r>
          </a:p>
        </p:txBody>
      </p:sp>
      <p:sp>
        <p:nvSpPr>
          <p:cNvPr id="10" name="Dikdörtgen 9">
            <a:extLst>
              <a:ext uri="{FF2B5EF4-FFF2-40B4-BE49-F238E27FC236}">
                <a16:creationId xmlns:a16="http://schemas.microsoft.com/office/drawing/2014/main" xmlns="" id="{E606BFB2-508F-4BCF-B20F-09839968D9BA}"/>
              </a:ext>
            </a:extLst>
          </p:cNvPr>
          <p:cNvSpPr/>
          <p:nvPr/>
        </p:nvSpPr>
        <p:spPr>
          <a:xfrm>
            <a:off x="3048000" y="1305342"/>
            <a:ext cx="6096000" cy="4247317"/>
          </a:xfrm>
          <a:prstGeom prst="rect">
            <a:avLst/>
          </a:prstGeom>
        </p:spPr>
        <p:txBody>
          <a:bodyPr>
            <a:spAutoFit/>
          </a:bodyPr>
          <a:lstStyle/>
          <a:p>
            <a:r>
              <a:rPr lang="tr-TR" u="sng" dirty="0">
                <a:solidFill>
                  <a:schemeClr val="accent1">
                    <a:lumMod val="60000"/>
                    <a:lumOff val="40000"/>
                  </a:schemeClr>
                </a:solidFill>
                <a:latin typeface="Helvetica Neue"/>
              </a:rPr>
              <a:t>1276</a:t>
            </a:r>
            <a:r>
              <a:rPr lang="tr-TR" dirty="0">
                <a:solidFill>
                  <a:srgbClr val="212121"/>
                </a:solidFill>
                <a:latin typeface="Helvetica Neue"/>
              </a:rPr>
              <a:t> </a:t>
            </a:r>
            <a:r>
              <a:rPr lang="tr-TR" dirty="0">
                <a:solidFill>
                  <a:schemeClr val="bg1"/>
                </a:solidFill>
              </a:rPr>
              <a:t>yılında gerçekleşen </a:t>
            </a:r>
            <a:r>
              <a:rPr lang="tr-TR" dirty="0">
                <a:solidFill>
                  <a:srgbClr val="212121"/>
                </a:solidFill>
                <a:latin typeface="Helvetica Neue"/>
              </a:rPr>
              <a:t>bu olay Karamanoğullarının şöhretinin artmasına sebep olmuştur. Karamanoğlu Mehmet Bey kazandığı başarıları Memluk Sultanı Baybars’a bildirmiştir. Sultan Baybars’ın Elbistan sahrasında </a:t>
            </a:r>
            <a:r>
              <a:rPr lang="tr-TR" u="sng" dirty="0">
                <a:solidFill>
                  <a:schemeClr val="accent1">
                    <a:lumMod val="60000"/>
                    <a:lumOff val="40000"/>
                  </a:schemeClr>
                </a:solidFill>
                <a:latin typeface="Helvetica Neue"/>
              </a:rPr>
              <a:t>15 Nisan 1277’de </a:t>
            </a:r>
            <a:r>
              <a:rPr lang="tr-TR" dirty="0">
                <a:solidFill>
                  <a:srgbClr val="212121"/>
                </a:solidFill>
                <a:latin typeface="Helvetica Neue"/>
              </a:rPr>
              <a:t>Moğol kuvvetlerini yenmesi Karamanoğlu Mehmet Bey’i cesaretlendirmiştir. Mehmet Bey, Memluk sultanının Moğol ve Selçuklu kuvvetlerini yendiğini haber alınca Aksaray’a hücum etmiş ancak başarılı olamamıştır. Onun zamanında Niğde, Aksaray, Kayseri, Sivas, Ankara, Konya, Akşehir, Afyon ve Kütahya Karamanoğlu hâkimiyetine katılmıştır. Konya’yı zapt ederek, babası Karaman Bey’in intikamını almıştır. Mehmet Bey Konya’yı aldıktan sonra Selçuklu tahtına, </a:t>
            </a:r>
            <a:r>
              <a:rPr lang="tr-TR" u="sng" dirty="0">
                <a:solidFill>
                  <a:schemeClr val="accent1">
                    <a:lumMod val="40000"/>
                    <a:lumOff val="60000"/>
                  </a:schemeClr>
                </a:solidFill>
                <a:latin typeface="Helvetica Neue"/>
              </a:rPr>
              <a:t>Sultan II. </a:t>
            </a:r>
            <a:r>
              <a:rPr lang="tr-TR" u="sng" dirty="0" err="1">
                <a:solidFill>
                  <a:schemeClr val="accent1">
                    <a:lumMod val="40000"/>
                    <a:lumOff val="60000"/>
                  </a:schemeClr>
                </a:solidFill>
                <a:latin typeface="Helvetica Neue"/>
              </a:rPr>
              <a:t>İzettin</a:t>
            </a:r>
            <a:r>
              <a:rPr lang="tr-TR" u="sng" dirty="0">
                <a:solidFill>
                  <a:schemeClr val="accent1">
                    <a:lumMod val="40000"/>
                    <a:lumOff val="60000"/>
                  </a:schemeClr>
                </a:solidFill>
                <a:latin typeface="Helvetica Neue"/>
              </a:rPr>
              <a:t> Keykavus’un oğlu Gıyasettin </a:t>
            </a:r>
            <a:r>
              <a:rPr lang="tr-TR" u="sng" dirty="0" err="1">
                <a:solidFill>
                  <a:schemeClr val="accent1">
                    <a:lumMod val="40000"/>
                    <a:lumOff val="60000"/>
                  </a:schemeClr>
                </a:solidFill>
                <a:latin typeface="Helvetica Neue"/>
              </a:rPr>
              <a:t>Siyavuş’u</a:t>
            </a:r>
            <a:r>
              <a:rPr lang="tr-TR" u="sng" dirty="0">
                <a:solidFill>
                  <a:schemeClr val="accent1">
                    <a:lumMod val="40000"/>
                    <a:lumOff val="60000"/>
                  </a:schemeClr>
                </a:solidFill>
                <a:latin typeface="Helvetica Neue"/>
              </a:rPr>
              <a:t> (Cimri)</a:t>
            </a:r>
            <a:r>
              <a:rPr lang="tr-TR" dirty="0">
                <a:solidFill>
                  <a:srgbClr val="212121"/>
                </a:solidFill>
                <a:latin typeface="Helvetica Neue"/>
              </a:rPr>
              <a:t>   </a:t>
            </a:r>
            <a:r>
              <a:rPr lang="tr-TR" u="sng" dirty="0">
                <a:solidFill>
                  <a:schemeClr val="accent1">
                    <a:lumMod val="40000"/>
                    <a:lumOff val="60000"/>
                  </a:schemeClr>
                </a:solidFill>
                <a:latin typeface="Helvetica Neue"/>
              </a:rPr>
              <a:t>12 Mayıs 1277’de çıkartmıştır.</a:t>
            </a:r>
            <a:endParaRPr lang="tr-TR" u="sng" dirty="0">
              <a:solidFill>
                <a:schemeClr val="accent1">
                  <a:lumMod val="40000"/>
                  <a:lumOff val="60000"/>
                </a:schemeClr>
              </a:solidFill>
            </a:endParaRPr>
          </a:p>
        </p:txBody>
      </p:sp>
    </p:spTree>
    <p:extLst>
      <p:ext uri="{BB962C8B-B14F-4D97-AF65-F5344CB8AC3E}">
        <p14:creationId xmlns:p14="http://schemas.microsoft.com/office/powerpoint/2010/main" xmlns="" val="2828339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7FCB9F1B-FB74-41C8-AB29-1542A45E2350}"/>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Dikdörtgen 4">
            <a:extLst>
              <a:ext uri="{FF2B5EF4-FFF2-40B4-BE49-F238E27FC236}">
                <a16:creationId xmlns:a16="http://schemas.microsoft.com/office/drawing/2014/main" xmlns="" id="{EA80A513-EAD8-48FC-AD20-13D826B22489}"/>
              </a:ext>
            </a:extLst>
          </p:cNvPr>
          <p:cNvSpPr/>
          <p:nvPr/>
        </p:nvSpPr>
        <p:spPr>
          <a:xfrm>
            <a:off x="2551289" y="1478844"/>
            <a:ext cx="6592711" cy="2862322"/>
          </a:xfrm>
          <a:prstGeom prst="rect">
            <a:avLst/>
          </a:prstGeom>
        </p:spPr>
        <p:txBody>
          <a:bodyPr wrap="square">
            <a:spAutoFit/>
          </a:bodyPr>
          <a:lstStyle/>
          <a:p>
            <a:r>
              <a:rPr lang="tr-TR" u="sng" dirty="0">
                <a:solidFill>
                  <a:schemeClr val="accent1">
                    <a:lumMod val="60000"/>
                    <a:lumOff val="40000"/>
                  </a:schemeClr>
                </a:solidFill>
                <a:latin typeface="Helvetica Neue"/>
              </a:rPr>
              <a:t>Karamanoğlu Mehmet Bey’in Konya’da kalması Moğol baskısından dolayı uzun süreli olmamıştır</a:t>
            </a:r>
            <a:r>
              <a:rPr lang="tr-TR" dirty="0">
                <a:solidFill>
                  <a:srgbClr val="212121"/>
                </a:solidFill>
                <a:latin typeface="Helvetica Neue"/>
              </a:rPr>
              <a:t>. Kendisi ancak </a:t>
            </a:r>
            <a:r>
              <a:rPr lang="tr-TR" u="sng" dirty="0">
                <a:solidFill>
                  <a:schemeClr val="accent1">
                    <a:lumMod val="60000"/>
                    <a:lumOff val="40000"/>
                  </a:schemeClr>
                </a:solidFill>
                <a:latin typeface="Helvetica Neue"/>
              </a:rPr>
              <a:t>Konya’da 37 gün kalmıştır. </a:t>
            </a:r>
            <a:r>
              <a:rPr lang="tr-TR" dirty="0">
                <a:solidFill>
                  <a:srgbClr val="212121"/>
                </a:solidFill>
                <a:latin typeface="Helvetica Neue"/>
              </a:rPr>
              <a:t>Moğol baskısından dolayı Mut taraflarına gitmiştir. Konya önlerine gelen Sahip Ata ise Mehmet Bey’i takip etmeye başlamıştır. Mehmet Bey hükümdar ilan ettiği </a:t>
            </a:r>
            <a:r>
              <a:rPr lang="tr-TR" u="sng" dirty="0" err="1">
                <a:solidFill>
                  <a:schemeClr val="accent1">
                    <a:lumMod val="40000"/>
                    <a:lumOff val="60000"/>
                  </a:schemeClr>
                </a:solidFill>
                <a:latin typeface="Helvetica Neue"/>
              </a:rPr>
              <a:t>Siyavuş’u</a:t>
            </a:r>
            <a:r>
              <a:rPr lang="tr-TR" dirty="0">
                <a:solidFill>
                  <a:srgbClr val="212121"/>
                </a:solidFill>
                <a:latin typeface="Helvetica Neue"/>
              </a:rPr>
              <a:t> savaşa sokmayarak onu içerlerde müstahkem bir yere gönderdikten sonra kendisi iki kardeşi, amcaoğulları ve bir kısım kuvvetle Moğollara saldırmıştır. Moğollar Mehmet Bey ile kardeşlerini ve amcaoğullarını öldürmüşlerdir. Bu olay </a:t>
            </a:r>
            <a:r>
              <a:rPr lang="tr-TR" u="sng" dirty="0">
                <a:solidFill>
                  <a:schemeClr val="accent1">
                    <a:lumMod val="40000"/>
                    <a:lumOff val="60000"/>
                  </a:schemeClr>
                </a:solidFill>
                <a:latin typeface="Helvetica Neue"/>
              </a:rPr>
              <a:t>1277</a:t>
            </a:r>
            <a:r>
              <a:rPr lang="tr-TR" dirty="0">
                <a:solidFill>
                  <a:srgbClr val="212121"/>
                </a:solidFill>
                <a:latin typeface="Helvetica Neue"/>
              </a:rPr>
              <a:t> tarihinde gerçekleşmiştir.</a:t>
            </a:r>
            <a:endParaRPr lang="tr-TR" dirty="0"/>
          </a:p>
        </p:txBody>
      </p:sp>
      <p:sp>
        <p:nvSpPr>
          <p:cNvPr id="6" name="Metin kutusu 5">
            <a:extLst>
              <a:ext uri="{FF2B5EF4-FFF2-40B4-BE49-F238E27FC236}">
                <a16:creationId xmlns:a16="http://schemas.microsoft.com/office/drawing/2014/main" xmlns="" id="{F338A4E6-C5C1-4D09-8036-26B37328D823}"/>
              </a:ext>
            </a:extLst>
          </p:cNvPr>
          <p:cNvSpPr txBox="1"/>
          <p:nvPr/>
        </p:nvSpPr>
        <p:spPr>
          <a:xfrm>
            <a:off x="2223911" y="0"/>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BEY’İN HAYATI</a:t>
            </a:r>
          </a:p>
        </p:txBody>
      </p:sp>
    </p:spTree>
    <p:extLst>
      <p:ext uri="{BB962C8B-B14F-4D97-AF65-F5344CB8AC3E}">
        <p14:creationId xmlns:p14="http://schemas.microsoft.com/office/powerpoint/2010/main" xmlns="" val="1789601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20C5A1E7-6E1E-4D4E-A6B8-82E0E16933D5}"/>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Dikdörtgen 4">
            <a:extLst>
              <a:ext uri="{FF2B5EF4-FFF2-40B4-BE49-F238E27FC236}">
                <a16:creationId xmlns:a16="http://schemas.microsoft.com/office/drawing/2014/main" xmlns="" id="{CFB687CC-F640-4A37-818C-BED236E8F397}"/>
              </a:ext>
            </a:extLst>
          </p:cNvPr>
          <p:cNvSpPr/>
          <p:nvPr/>
        </p:nvSpPr>
        <p:spPr>
          <a:xfrm>
            <a:off x="2410178" y="1646100"/>
            <a:ext cx="7371644" cy="1754326"/>
          </a:xfrm>
          <a:prstGeom prst="rect">
            <a:avLst/>
          </a:prstGeom>
        </p:spPr>
        <p:txBody>
          <a:bodyPr wrap="square">
            <a:spAutoFit/>
          </a:bodyPr>
          <a:lstStyle/>
          <a:p>
            <a:r>
              <a:rPr lang="tr-TR" dirty="0">
                <a:solidFill>
                  <a:srgbClr val="212121"/>
                </a:solidFill>
                <a:latin typeface="Helvetica Neue"/>
              </a:rPr>
              <a:t>Karamanoğlu Mehmet Bey, 1277 yılında Karadağ yakınlarındaki Kızıldağ’da Selçuklu sultanı ile birleşen Tatar Hasan Giray Han ve ordularıyla girdikleri savaşta </a:t>
            </a:r>
            <a:r>
              <a:rPr lang="tr-TR" u="sng" dirty="0">
                <a:solidFill>
                  <a:schemeClr val="accent1">
                    <a:lumMod val="60000"/>
                    <a:lumOff val="40000"/>
                  </a:schemeClr>
                </a:solidFill>
                <a:latin typeface="Helvetica Neue"/>
              </a:rPr>
              <a:t>kardeşleri Halil ve Kasım Beylerle birlikte şehit olmuştur</a:t>
            </a:r>
            <a:r>
              <a:rPr lang="tr-TR" dirty="0">
                <a:solidFill>
                  <a:srgbClr val="212121"/>
                </a:solidFill>
                <a:latin typeface="Helvetica Neue"/>
              </a:rPr>
              <a:t>. </a:t>
            </a:r>
            <a:r>
              <a:rPr lang="tr-TR" u="sng" dirty="0">
                <a:solidFill>
                  <a:schemeClr val="accent1">
                    <a:lumMod val="60000"/>
                    <a:lumOff val="40000"/>
                  </a:schemeClr>
                </a:solidFill>
                <a:latin typeface="Helvetica Neue"/>
              </a:rPr>
              <a:t>Bazı kaynaklarda yanındaki şehit olan kardeşleri </a:t>
            </a:r>
            <a:r>
              <a:rPr lang="tr-TR" u="sng" dirty="0" err="1">
                <a:solidFill>
                  <a:schemeClr val="accent1">
                    <a:lumMod val="60000"/>
                    <a:lumOff val="40000"/>
                  </a:schemeClr>
                </a:solidFill>
                <a:latin typeface="Helvetica Neue"/>
              </a:rPr>
              <a:t>Tanu</a:t>
            </a:r>
            <a:r>
              <a:rPr lang="tr-TR" u="sng" dirty="0">
                <a:solidFill>
                  <a:schemeClr val="accent1">
                    <a:lumMod val="60000"/>
                    <a:lumOff val="40000"/>
                  </a:schemeClr>
                </a:solidFill>
                <a:latin typeface="Helvetica Neue"/>
              </a:rPr>
              <a:t> ve Zekeriya olarak nakledilmiştir</a:t>
            </a:r>
            <a:r>
              <a:rPr lang="tr-TR" dirty="0">
                <a:solidFill>
                  <a:srgbClr val="212121"/>
                </a:solidFill>
                <a:latin typeface="Helvetica Neue"/>
              </a:rPr>
              <a:t>. Mezarı Karaman’ın Ermenek ilçesine bağlı </a:t>
            </a:r>
            <a:r>
              <a:rPr lang="tr-TR" dirty="0" err="1">
                <a:solidFill>
                  <a:srgbClr val="212121"/>
                </a:solidFill>
                <a:latin typeface="Helvetica Neue"/>
              </a:rPr>
              <a:t>Balkusan</a:t>
            </a:r>
            <a:r>
              <a:rPr lang="tr-TR" dirty="0">
                <a:solidFill>
                  <a:srgbClr val="212121"/>
                </a:solidFill>
                <a:latin typeface="Helvetica Neue"/>
              </a:rPr>
              <a:t> Köyü’nde bulunmaktadır. </a:t>
            </a:r>
            <a:endParaRPr lang="tr-TR" dirty="0"/>
          </a:p>
        </p:txBody>
      </p:sp>
      <p:sp>
        <p:nvSpPr>
          <p:cNvPr id="6" name="Metin kutusu 5">
            <a:extLst>
              <a:ext uri="{FF2B5EF4-FFF2-40B4-BE49-F238E27FC236}">
                <a16:creationId xmlns:a16="http://schemas.microsoft.com/office/drawing/2014/main" xmlns="" id="{3EF60C62-0611-4FB2-9607-E1F14F40286C}"/>
              </a:ext>
            </a:extLst>
          </p:cNvPr>
          <p:cNvSpPr txBox="1"/>
          <p:nvPr/>
        </p:nvSpPr>
        <p:spPr>
          <a:xfrm>
            <a:off x="2223911" y="0"/>
            <a:ext cx="7191022" cy="954107"/>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KARAMANOĞLU MEHMET BEY’İN HAYATI</a:t>
            </a:r>
          </a:p>
        </p:txBody>
      </p:sp>
      <p:pic>
        <p:nvPicPr>
          <p:cNvPr id="4098" name="Picture 2" descr="Giray Han ile ilgili görsel sonucu">
            <a:extLst>
              <a:ext uri="{FF2B5EF4-FFF2-40B4-BE49-F238E27FC236}">
                <a16:creationId xmlns:a16="http://schemas.microsoft.com/office/drawing/2014/main" xmlns="" id="{AA8318AF-A52F-4EC6-90B1-36AC5404E9ED}"/>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750314"/>
            <a:ext cx="3326517" cy="166592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a:extLst>
              <a:ext uri="{FF2B5EF4-FFF2-40B4-BE49-F238E27FC236}">
                <a16:creationId xmlns:a16="http://schemas.microsoft.com/office/drawing/2014/main" xmlns="" id="{98691D8F-9C17-4701-9512-6F8188D34AE4}"/>
              </a:ext>
            </a:extLst>
          </p:cNvPr>
          <p:cNvSpPr/>
          <p:nvPr/>
        </p:nvSpPr>
        <p:spPr>
          <a:xfrm>
            <a:off x="365434" y="5581456"/>
            <a:ext cx="2595647" cy="369332"/>
          </a:xfrm>
          <a:prstGeom prst="rect">
            <a:avLst/>
          </a:prstGeom>
        </p:spPr>
        <p:txBody>
          <a:bodyPr wrap="none">
            <a:spAutoFit/>
          </a:bodyPr>
          <a:lstStyle/>
          <a:p>
            <a:r>
              <a:rPr lang="tr-TR" dirty="0">
                <a:solidFill>
                  <a:srgbClr val="212121"/>
                </a:solidFill>
                <a:latin typeface="Helvetica Neue"/>
              </a:rPr>
              <a:t>Tatar Hasan Giray Han </a:t>
            </a:r>
            <a:endParaRPr lang="tr-TR" dirty="0"/>
          </a:p>
        </p:txBody>
      </p:sp>
    </p:spTree>
    <p:extLst>
      <p:ext uri="{BB962C8B-B14F-4D97-AF65-F5344CB8AC3E}">
        <p14:creationId xmlns:p14="http://schemas.microsoft.com/office/powerpoint/2010/main" xmlns="" val="843272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468EE01D-5BEE-4DB9-B1E7-0844F8C4B318}"/>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6" name="Metin kutusu 5">
            <a:extLst>
              <a:ext uri="{FF2B5EF4-FFF2-40B4-BE49-F238E27FC236}">
                <a16:creationId xmlns:a16="http://schemas.microsoft.com/office/drawing/2014/main" xmlns="" id="{0AD26369-D75E-444C-A8B7-3DB4A387F9BD}"/>
              </a:ext>
            </a:extLst>
          </p:cNvPr>
          <p:cNvSpPr txBox="1"/>
          <p:nvPr/>
        </p:nvSpPr>
        <p:spPr>
          <a:xfrm>
            <a:off x="2223911" y="0"/>
            <a:ext cx="7191022" cy="523220"/>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Türkçe’nin Kaderini Değiştirdi</a:t>
            </a:r>
          </a:p>
        </p:txBody>
      </p:sp>
      <p:sp>
        <p:nvSpPr>
          <p:cNvPr id="7" name="Dikdörtgen 6">
            <a:extLst>
              <a:ext uri="{FF2B5EF4-FFF2-40B4-BE49-F238E27FC236}">
                <a16:creationId xmlns:a16="http://schemas.microsoft.com/office/drawing/2014/main" xmlns="" id="{59D26D4C-8A8F-46B0-866E-3284D59EBB77}"/>
              </a:ext>
            </a:extLst>
          </p:cNvPr>
          <p:cNvSpPr/>
          <p:nvPr/>
        </p:nvSpPr>
        <p:spPr>
          <a:xfrm>
            <a:off x="2771422" y="1069118"/>
            <a:ext cx="6096000" cy="3139321"/>
          </a:xfrm>
          <a:prstGeom prst="rect">
            <a:avLst/>
          </a:prstGeom>
        </p:spPr>
        <p:txBody>
          <a:bodyPr>
            <a:spAutoFit/>
          </a:bodyPr>
          <a:lstStyle/>
          <a:p>
            <a:r>
              <a:rPr lang="tr-TR" dirty="0">
                <a:solidFill>
                  <a:srgbClr val="212121"/>
                </a:solidFill>
                <a:latin typeface="Helvetica Neue"/>
              </a:rPr>
              <a:t>Geçmişi binlerce yıl önceye dayanan, dünyanın dört bir yanında milyonlarca insan tarafından konuşulan Türkçe, </a:t>
            </a:r>
            <a:r>
              <a:rPr lang="tr-TR" u="sng" dirty="0">
                <a:solidFill>
                  <a:schemeClr val="accent1">
                    <a:lumMod val="60000"/>
                    <a:lumOff val="40000"/>
                  </a:schemeClr>
                </a:solidFill>
                <a:latin typeface="Helvetica Neue"/>
              </a:rPr>
              <a:t>13. yüzyılda</a:t>
            </a:r>
            <a:r>
              <a:rPr lang="tr-TR" dirty="0">
                <a:solidFill>
                  <a:schemeClr val="accent1">
                    <a:lumMod val="60000"/>
                    <a:lumOff val="40000"/>
                  </a:schemeClr>
                </a:solidFill>
                <a:latin typeface="Helvetica Neue"/>
              </a:rPr>
              <a:t> </a:t>
            </a:r>
            <a:r>
              <a:rPr lang="tr-TR" dirty="0">
                <a:solidFill>
                  <a:srgbClr val="212121"/>
                </a:solidFill>
                <a:latin typeface="Helvetica Neue"/>
              </a:rPr>
              <a:t>halk arasında konuşulmasına karşın devlet yazışmalarında kullanılmamaya başlandı. Unutulma tehlikesiyle karşı karşıya kalan Türkçenin kaderi, </a:t>
            </a:r>
            <a:r>
              <a:rPr lang="tr-TR" u="sng" dirty="0">
                <a:solidFill>
                  <a:schemeClr val="accent1">
                    <a:lumMod val="60000"/>
                    <a:lumOff val="40000"/>
                  </a:schemeClr>
                </a:solidFill>
                <a:latin typeface="Helvetica Neue"/>
              </a:rPr>
              <a:t>Konya çevresinde kurulan Karamanoğulları Beyliği hükümdarı Mehmet Bey'in</a:t>
            </a:r>
            <a:r>
              <a:rPr lang="tr-TR" dirty="0">
                <a:solidFill>
                  <a:srgbClr val="212121"/>
                </a:solidFill>
                <a:latin typeface="Helvetica Neue"/>
              </a:rPr>
              <a:t> </a:t>
            </a:r>
            <a:r>
              <a:rPr lang="tr-TR" u="sng" dirty="0">
                <a:solidFill>
                  <a:schemeClr val="accent1">
                    <a:lumMod val="60000"/>
                    <a:lumOff val="40000"/>
                  </a:schemeClr>
                </a:solidFill>
                <a:latin typeface="Helvetica Neue"/>
              </a:rPr>
              <a:t>13 Mayıs 1277</a:t>
            </a:r>
            <a:r>
              <a:rPr lang="tr-TR" dirty="0">
                <a:solidFill>
                  <a:srgbClr val="212121"/>
                </a:solidFill>
                <a:latin typeface="Helvetica Neue"/>
              </a:rPr>
              <a:t>'de yayımladığı bir fermanla değişti. Türkçe, Mehmet Bey'in "</a:t>
            </a:r>
            <a:r>
              <a:rPr lang="tr-TR" u="sng" dirty="0">
                <a:solidFill>
                  <a:schemeClr val="accent1">
                    <a:lumMod val="60000"/>
                    <a:lumOff val="40000"/>
                  </a:schemeClr>
                </a:solidFill>
                <a:latin typeface="Helvetica Neue"/>
              </a:rPr>
              <a:t>Bugünden sonra hiç kimse sarayda, divanda, meclislerde ve seyranda Türk dilinden başka dil kullanmaya.</a:t>
            </a:r>
            <a:r>
              <a:rPr lang="tr-TR" dirty="0">
                <a:solidFill>
                  <a:srgbClr val="212121"/>
                </a:solidFill>
                <a:latin typeface="Helvetica Neue"/>
              </a:rPr>
              <a:t>" fermanıyla resmiyet ve itibar kazandı.</a:t>
            </a:r>
            <a:endParaRPr lang="tr-TR" dirty="0"/>
          </a:p>
        </p:txBody>
      </p:sp>
    </p:spTree>
    <p:extLst>
      <p:ext uri="{BB962C8B-B14F-4D97-AF65-F5344CB8AC3E}">
        <p14:creationId xmlns:p14="http://schemas.microsoft.com/office/powerpoint/2010/main" xmlns="" val="2746030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C8AC85C8-FA44-4356-A221-FC07EA8F505C}"/>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Metin kutusu 4">
            <a:extLst>
              <a:ext uri="{FF2B5EF4-FFF2-40B4-BE49-F238E27FC236}">
                <a16:creationId xmlns:a16="http://schemas.microsoft.com/office/drawing/2014/main" xmlns="" id="{834B39F9-173B-4ECE-B798-FCD6D09FB420}"/>
              </a:ext>
            </a:extLst>
          </p:cNvPr>
          <p:cNvSpPr txBox="1"/>
          <p:nvPr/>
        </p:nvSpPr>
        <p:spPr>
          <a:xfrm>
            <a:off x="2223911" y="0"/>
            <a:ext cx="7191022" cy="523220"/>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Türkçe’nin Kaderini Değiştirdi</a:t>
            </a:r>
          </a:p>
        </p:txBody>
      </p:sp>
      <p:sp>
        <p:nvSpPr>
          <p:cNvPr id="7" name="Dikdörtgen 6">
            <a:extLst>
              <a:ext uri="{FF2B5EF4-FFF2-40B4-BE49-F238E27FC236}">
                <a16:creationId xmlns:a16="http://schemas.microsoft.com/office/drawing/2014/main" xmlns="" id="{6158587A-4E1F-40ED-9796-D50C854A461D}"/>
              </a:ext>
            </a:extLst>
          </p:cNvPr>
          <p:cNvSpPr/>
          <p:nvPr/>
        </p:nvSpPr>
        <p:spPr>
          <a:xfrm>
            <a:off x="2771422" y="1535837"/>
            <a:ext cx="6096000" cy="1754326"/>
          </a:xfrm>
          <a:prstGeom prst="rect">
            <a:avLst/>
          </a:prstGeom>
        </p:spPr>
        <p:txBody>
          <a:bodyPr>
            <a:spAutoFit/>
          </a:bodyPr>
          <a:lstStyle/>
          <a:p>
            <a:r>
              <a:rPr lang="tr-TR" dirty="0">
                <a:solidFill>
                  <a:srgbClr val="212121"/>
                </a:solidFill>
                <a:latin typeface="Helvetica Neue"/>
              </a:rPr>
              <a:t>Türk kültürünün korunması, gelecek nesillere aktarılması ve millet bilincinin sağlanmasında en temel miras olan Türkçenin öneminin vurgulandığı bu fermanla, Türkçe ilk defa resmi dil kabul edildi. Bu adımla yeniden hayat bulan Türkçe, devlet dilinde ağırlığı bulunan Arapça ve </a:t>
            </a:r>
            <a:r>
              <a:rPr lang="tr-TR" dirty="0" err="1">
                <a:solidFill>
                  <a:srgbClr val="212121"/>
                </a:solidFill>
                <a:latin typeface="Helvetica Neue"/>
              </a:rPr>
              <a:t>Farsça'ya</a:t>
            </a:r>
            <a:r>
              <a:rPr lang="tr-TR" dirty="0">
                <a:solidFill>
                  <a:srgbClr val="212121"/>
                </a:solidFill>
                <a:latin typeface="Helvetica Neue"/>
              </a:rPr>
              <a:t> karşı önemli bir ağırlık kazanmış oldu.</a:t>
            </a:r>
            <a:endParaRPr lang="tr-TR" dirty="0"/>
          </a:p>
        </p:txBody>
      </p:sp>
    </p:spTree>
    <p:extLst>
      <p:ext uri="{BB962C8B-B14F-4D97-AF65-F5344CB8AC3E}">
        <p14:creationId xmlns:p14="http://schemas.microsoft.com/office/powerpoint/2010/main" xmlns="" val="2559681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a:extLst>
              <a:ext uri="{FF2B5EF4-FFF2-40B4-BE49-F238E27FC236}">
                <a16:creationId xmlns:a16="http://schemas.microsoft.com/office/drawing/2014/main" xmlns="" id="{1238F9C2-C871-4C69-BDFC-E16A45BCF650}"/>
              </a:ext>
            </a:extLst>
          </p:cNvPr>
          <p:cNvSpPr>
            <a:spLocks noGrp="1"/>
          </p:cNvSpPr>
          <p:nvPr>
            <p:ph type="dt" sz="half" idx="10"/>
          </p:nvPr>
        </p:nvSpPr>
        <p:spPr/>
        <p:txBody>
          <a:bodyPr/>
          <a:lstStyle/>
          <a:p>
            <a:fld id="{9F3C9DC6-1F35-48BC-AB56-93462415A4AC}" type="datetime1">
              <a:rPr lang="tr-TR" smtClean="0"/>
              <a:pPr/>
              <a:t>10/10/2019</a:t>
            </a:fld>
            <a:endParaRPr lang="tr-TR"/>
          </a:p>
        </p:txBody>
      </p:sp>
      <p:sp>
        <p:nvSpPr>
          <p:cNvPr id="5" name="Metin kutusu 4">
            <a:extLst>
              <a:ext uri="{FF2B5EF4-FFF2-40B4-BE49-F238E27FC236}">
                <a16:creationId xmlns:a16="http://schemas.microsoft.com/office/drawing/2014/main" xmlns="" id="{2602BE91-D5AA-4391-841E-C3E91D16EED4}"/>
              </a:ext>
            </a:extLst>
          </p:cNvPr>
          <p:cNvSpPr txBox="1"/>
          <p:nvPr/>
        </p:nvSpPr>
        <p:spPr>
          <a:xfrm>
            <a:off x="2223911" y="0"/>
            <a:ext cx="7191022" cy="523220"/>
          </a:xfrm>
          <a:prstGeom prst="rect">
            <a:avLst/>
          </a:prstGeom>
        </p:spPr>
        <p:style>
          <a:lnRef idx="2">
            <a:schemeClr val="accent2"/>
          </a:lnRef>
          <a:fillRef idx="1001">
            <a:schemeClr val="lt1"/>
          </a:fillRef>
          <a:effectRef idx="0">
            <a:schemeClr val="accent2"/>
          </a:effectRef>
          <a:fontRef idx="minor">
            <a:schemeClr val="dk1"/>
          </a:fontRef>
        </p:style>
        <p:txBody>
          <a:bodyPr wrap="square" rtlCol="0">
            <a:spAutoFit/>
          </a:bodyPr>
          <a:lstStyle/>
          <a:p>
            <a:r>
              <a:rPr lang="tr-TR" sz="2800" b="1" dirty="0">
                <a:ln w="12700">
                  <a:solidFill>
                    <a:schemeClr val="accent5"/>
                  </a:solidFill>
                  <a:prstDash val="solid"/>
                </a:ln>
                <a:solidFill>
                  <a:srgbClr val="FF0000"/>
                </a:solidFill>
                <a:latin typeface="Arial Black" panose="020B0A04020102020204" pitchFamily="34" charset="0"/>
              </a:rPr>
              <a:t>Türkçe’nin Kaderini Değiştirdi</a:t>
            </a:r>
          </a:p>
        </p:txBody>
      </p:sp>
      <p:sp>
        <p:nvSpPr>
          <p:cNvPr id="7" name="Dikdörtgen 6">
            <a:extLst>
              <a:ext uri="{FF2B5EF4-FFF2-40B4-BE49-F238E27FC236}">
                <a16:creationId xmlns:a16="http://schemas.microsoft.com/office/drawing/2014/main" xmlns="" id="{E8C37417-AF8C-4673-9E6C-51695C77F3BD}"/>
              </a:ext>
            </a:extLst>
          </p:cNvPr>
          <p:cNvSpPr/>
          <p:nvPr/>
        </p:nvSpPr>
        <p:spPr>
          <a:xfrm>
            <a:off x="3048000" y="2413338"/>
            <a:ext cx="6096000" cy="2031325"/>
          </a:xfrm>
          <a:prstGeom prst="rect">
            <a:avLst/>
          </a:prstGeom>
        </p:spPr>
        <p:txBody>
          <a:bodyPr>
            <a:spAutoFit/>
          </a:bodyPr>
          <a:lstStyle/>
          <a:p>
            <a:r>
              <a:rPr lang="tr-TR" dirty="0">
                <a:solidFill>
                  <a:srgbClr val="212121"/>
                </a:solidFill>
                <a:latin typeface="Helvetica Neue"/>
              </a:rPr>
              <a:t>Türk kültürünün yaşatılması noktasında en önemli tarihi olaylar arasında sayılan Türkçenin resmi dil olarak kabulü, her yıl </a:t>
            </a:r>
            <a:r>
              <a:rPr lang="tr-TR" u="sng" dirty="0">
                <a:solidFill>
                  <a:schemeClr val="accent1">
                    <a:lumMod val="60000"/>
                    <a:lumOff val="40000"/>
                  </a:schemeClr>
                </a:solidFill>
                <a:latin typeface="Helvetica Neue"/>
              </a:rPr>
              <a:t>13 Mayıs’ta Türk Dil Bayramı </a:t>
            </a:r>
            <a:r>
              <a:rPr lang="tr-TR" dirty="0">
                <a:solidFill>
                  <a:srgbClr val="212121"/>
                </a:solidFill>
                <a:latin typeface="Helvetica Neue"/>
              </a:rPr>
              <a:t>ismiyle kutlanıyor. Karaman, Ermenek ve </a:t>
            </a:r>
            <a:r>
              <a:rPr lang="tr-TR" dirty="0" err="1">
                <a:solidFill>
                  <a:srgbClr val="212121"/>
                </a:solidFill>
                <a:latin typeface="Helvetica Neue"/>
              </a:rPr>
              <a:t>Balkusan</a:t>
            </a:r>
            <a:r>
              <a:rPr lang="tr-TR" dirty="0">
                <a:solidFill>
                  <a:srgbClr val="212121"/>
                </a:solidFill>
                <a:latin typeface="Helvetica Neue"/>
              </a:rPr>
              <a:t> köyünde düzenlenen Türk Dil Bayramı ve Karamanoğlu Mehmet Bey'i anma etkinlikleriyle Türkçenin korunmasının önemine dikkat çekiliyor.</a:t>
            </a:r>
            <a:endParaRPr lang="tr-TR" dirty="0"/>
          </a:p>
        </p:txBody>
      </p:sp>
      <p:pic>
        <p:nvPicPr>
          <p:cNvPr id="7170" name="Picture 2" descr="türk dil bayramı ile ilgili görsel sonucu">
            <a:extLst>
              <a:ext uri="{FF2B5EF4-FFF2-40B4-BE49-F238E27FC236}">
                <a16:creationId xmlns:a16="http://schemas.microsoft.com/office/drawing/2014/main" xmlns="" id="{390D56FE-1994-488F-AD18-979127450F9A}"/>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688568"/>
            <a:ext cx="3800992" cy="21517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47479027"/>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73</TotalTime>
  <Words>526</Words>
  <PresentationFormat>Özel</PresentationFormat>
  <Paragraphs>41</Paragraphs>
  <Slides>12</Slides>
  <Notes>1</Notes>
  <HiddenSlides>0</HiddenSlides>
  <MMClips>1</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Dilim</vt:lpstr>
      <vt:lpstr>Slayt 1</vt:lpstr>
      <vt:lpstr>Slayt 2</vt:lpstr>
      <vt:lpstr>Slayt 3</vt:lpstr>
      <vt:lpstr>Slayt 4</vt:lpstr>
      <vt:lpstr>Slayt 5</vt:lpstr>
      <vt:lpstr>Slayt 6</vt:lpstr>
      <vt:lpstr>Slayt 7</vt:lpstr>
      <vt:lpstr>Slayt 8</vt:lpstr>
      <vt:lpstr>Slayt 9</vt:lpstr>
      <vt:lpstr>Slayt 10</vt:lpstr>
      <vt:lpstr>Slayt 11</vt:lpstr>
      <vt:lpstr>Slayt 12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2019-10-09T12:15:31Z</dcterms:created>
  <dcterms:modified xsi:type="dcterms:W3CDTF">2019-10-10T12:23:19Z</dcterms:modified>
  <cp:category>https://www.sorubak.com</cp:category>
</cp:coreProperties>
</file>