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6154" autoAdjust="0"/>
  </p:normalViewPr>
  <p:slideViewPr>
    <p:cSldViewPr>
      <p:cViewPr varScale="1">
        <p:scale>
          <a:sx n="68" d="100"/>
          <a:sy n="68" d="100"/>
        </p:scale>
        <p:origin x="-122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A61760-EE46-46F0-A0B1-40FA11D1F336}" type="datetimeFigureOut">
              <a:rPr lang="tr-TR" smtClean="0"/>
              <a:pPr/>
              <a:t>04.12.2019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E4B922-F2D1-48EE-966C-30AFB29662FA}" type="slidenum">
              <a:rPr lang="tr-TR" smtClean="0"/>
              <a:pPr/>
              <a:t>‹#›</a:t>
            </a:fld>
            <a:endParaRPr lang="tr-TR"/>
          </a:p>
        </p:txBody>
      </p:sp>
    </p:spTree>
    <p:extLst>
      <p:ext uri="{BB962C8B-B14F-4D97-AF65-F5344CB8AC3E}">
        <p14:creationId xmlns:p14="http://schemas.microsoft.com/office/powerpoint/2010/main" xmlns="" val="2630933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AE4B922-F2D1-48EE-966C-30AFB29662FA}" type="slidenum">
              <a:rPr lang="tr-TR" smtClean="0"/>
              <a:pPr/>
              <a:t>2</a:t>
            </a:fld>
            <a:endParaRPr lang="tr-TR"/>
          </a:p>
        </p:txBody>
      </p:sp>
    </p:spTree>
    <p:extLst>
      <p:ext uri="{BB962C8B-B14F-4D97-AF65-F5344CB8AC3E}">
        <p14:creationId xmlns:p14="http://schemas.microsoft.com/office/powerpoint/2010/main" xmlns="" val="122941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AE4B922-F2D1-48EE-966C-30AFB29662FA}" type="slidenum">
              <a:rPr lang="tr-TR" smtClean="0"/>
              <a:pPr/>
              <a:t>4</a:t>
            </a:fld>
            <a:endParaRPr lang="tr-TR"/>
          </a:p>
        </p:txBody>
      </p:sp>
    </p:spTree>
    <p:extLst>
      <p:ext uri="{BB962C8B-B14F-4D97-AF65-F5344CB8AC3E}">
        <p14:creationId xmlns:p14="http://schemas.microsoft.com/office/powerpoint/2010/main" xmlns="" val="1344661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AE4B922-F2D1-48EE-966C-30AFB29662FA}" type="slidenum">
              <a:rPr lang="tr-TR" smtClean="0"/>
              <a:pPr/>
              <a:t>6</a:t>
            </a:fld>
            <a:endParaRPr lang="tr-TR"/>
          </a:p>
        </p:txBody>
      </p:sp>
    </p:spTree>
    <p:extLst>
      <p:ext uri="{BB962C8B-B14F-4D97-AF65-F5344CB8AC3E}">
        <p14:creationId xmlns:p14="http://schemas.microsoft.com/office/powerpoint/2010/main" xmlns="" val="1110187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AE4B922-F2D1-48EE-966C-30AFB29662FA}" type="slidenum">
              <a:rPr lang="tr-TR" smtClean="0"/>
              <a:pPr/>
              <a:t>8</a:t>
            </a:fld>
            <a:endParaRPr lang="tr-TR"/>
          </a:p>
        </p:txBody>
      </p:sp>
    </p:spTree>
    <p:extLst>
      <p:ext uri="{BB962C8B-B14F-4D97-AF65-F5344CB8AC3E}">
        <p14:creationId xmlns:p14="http://schemas.microsoft.com/office/powerpoint/2010/main" xmlns="" val="3590218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6AE4B922-F2D1-48EE-966C-30AFB29662FA}" type="slidenum">
              <a:rPr lang="tr-TR" smtClean="0"/>
              <a:pPr/>
              <a:t>9</a:t>
            </a:fld>
            <a:endParaRPr lang="tr-TR"/>
          </a:p>
        </p:txBody>
      </p:sp>
    </p:spTree>
    <p:extLst>
      <p:ext uri="{BB962C8B-B14F-4D97-AF65-F5344CB8AC3E}">
        <p14:creationId xmlns:p14="http://schemas.microsoft.com/office/powerpoint/2010/main" xmlns="" val="3982502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32CC31C-801F-46A2-B6A4-2D4F9A93F3C8}" type="datetimeFigureOut">
              <a:rPr lang="tr-TR" smtClean="0"/>
              <a:pPr/>
              <a:t>04.12.2019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719DF26-132B-4927-A3CB-8765E09F07A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2CC31C-801F-46A2-B6A4-2D4F9A93F3C8}" type="datetimeFigureOut">
              <a:rPr lang="tr-TR" smtClean="0"/>
              <a:pPr/>
              <a:t>04.12.2019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19DF26-132B-4927-A3CB-8765E09F07A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285860"/>
            <a:ext cx="7772400" cy="2143139"/>
          </a:xfrm>
        </p:spPr>
        <p:txBody>
          <a:bodyPr>
            <a:noAutofit/>
          </a:bodyPr>
          <a:lstStyle/>
          <a:p>
            <a:r>
              <a:rPr lang="tr-TR" sz="5400" b="1" dirty="0"/>
              <a:t>Astronomiye Katkı Sağlayan Bilim Adamları</a:t>
            </a:r>
            <a:br>
              <a:rPr lang="tr-TR" sz="5400" b="1" dirty="0"/>
            </a:br>
            <a:endParaRPr lang="tr-TR" sz="5400" dirty="0"/>
          </a:p>
        </p:txBody>
      </p:sp>
      <p:sp>
        <p:nvSpPr>
          <p:cNvPr id="3" name="2 Alt Başlık"/>
          <p:cNvSpPr>
            <a:spLocks noGrp="1"/>
          </p:cNvSpPr>
          <p:nvPr>
            <p:ph type="subTitle" idx="1"/>
          </p:nvPr>
        </p:nvSpPr>
        <p:spPr/>
        <p:txBody>
          <a:bodyPr>
            <a:normAutofit/>
          </a:bodyPr>
          <a:lstStyle/>
          <a:p>
            <a:r>
              <a:rPr lang="tr-TR" sz="4000" dirty="0" smtClean="0">
                <a:solidFill>
                  <a:schemeClr val="tx1"/>
                </a:solidFill>
              </a:rPr>
              <a:t>İyi Seyirler </a:t>
            </a:r>
            <a:r>
              <a:rPr lang="tr-TR" sz="4000" dirty="0" smtClean="0">
                <a:solidFill>
                  <a:schemeClr val="tx1"/>
                </a:solidFill>
                <a:sym typeface="Wingdings" pitchFamily="2" charset="2"/>
              </a:rPr>
              <a:t></a:t>
            </a:r>
            <a:endParaRPr lang="tr-TR" sz="4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58204" cy="1939916"/>
          </a:xfrm>
        </p:spPr>
        <p:txBody>
          <a:bodyPr>
            <a:normAutofit/>
          </a:bodyPr>
          <a:lstStyle/>
          <a:p>
            <a:r>
              <a:rPr lang="tr-TR" sz="2000" b="1" dirty="0" err="1" smtClean="0"/>
              <a:t>Stephen</a:t>
            </a:r>
            <a:r>
              <a:rPr lang="tr-TR" sz="2000" b="1" dirty="0" smtClean="0"/>
              <a:t> Hawking (1942 - 2018):</a:t>
            </a:r>
            <a:r>
              <a:rPr lang="tr-TR" sz="2000" dirty="0" smtClean="0"/>
              <a:t> 1955 ve 1960’lı senelerde yazmış olduğu makaleler ve teoriler ile gündeme gelen Hawking; kara delikler, kuantum mekaniği ve genel görelilik kuramları ile sayılı bilim adamları arasına girmiştir.</a:t>
            </a:r>
            <a:br>
              <a:rPr lang="tr-TR" sz="2000" dirty="0" smtClean="0"/>
            </a:br>
            <a:r>
              <a:rPr lang="tr-TR" sz="2000" dirty="0" smtClean="0"/>
              <a:t/>
            </a:r>
            <a:br>
              <a:rPr lang="tr-TR" sz="2000" dirty="0" smtClean="0"/>
            </a:br>
            <a:endParaRPr lang="tr-TR" sz="2000" dirty="0"/>
          </a:p>
        </p:txBody>
      </p:sp>
      <p:pic>
        <p:nvPicPr>
          <p:cNvPr id="4" name="3 İçerik Yer Tutucusu" descr="stephen.jpg"/>
          <p:cNvPicPr>
            <a:picLocks noGrp="1" noChangeAspect="1"/>
          </p:cNvPicPr>
          <p:nvPr>
            <p:ph idx="1"/>
          </p:nvPr>
        </p:nvPicPr>
        <p:blipFill>
          <a:blip r:embed="rId3"/>
          <a:stretch>
            <a:fillRect/>
          </a:stretch>
        </p:blipFill>
        <p:spPr>
          <a:xfrm>
            <a:off x="357158" y="1714488"/>
            <a:ext cx="8572560" cy="4714908"/>
          </a:xfrm>
        </p:spPr>
      </p:pic>
    </p:spTree>
  </p:cSld>
  <p:clrMapOvr>
    <a:masterClrMapping/>
  </p:clrMapOvr>
  <p:transition spd="med">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417638"/>
          </a:xfrm>
        </p:spPr>
        <p:txBody>
          <a:bodyPr>
            <a:normAutofit fontScale="90000"/>
          </a:bodyPr>
          <a:lstStyle/>
          <a:p>
            <a:r>
              <a:rPr lang="tr-TR" sz="2000" b="1" dirty="0" smtClean="0"/>
              <a:t>Carl Sagan (1934 - 1996):</a:t>
            </a:r>
            <a:r>
              <a:rPr lang="tr-TR" sz="2000" dirty="0" smtClean="0"/>
              <a:t> Bilim sektörünün popülerleşmesinde etkili olan Sagan, </a:t>
            </a:r>
            <a:r>
              <a:rPr lang="tr-TR" sz="2000" dirty="0" err="1" smtClean="0"/>
              <a:t>astrobiyoloji</a:t>
            </a:r>
            <a:r>
              <a:rPr lang="tr-TR" sz="2000" dirty="0" smtClean="0"/>
              <a:t> hakkında makaleleri ile tanınmaktadır. Mesaj ve </a:t>
            </a:r>
            <a:r>
              <a:rPr lang="tr-TR" sz="2000" dirty="0" err="1" smtClean="0"/>
              <a:t>Cosmos</a:t>
            </a:r>
            <a:r>
              <a:rPr lang="tr-TR" sz="2000" dirty="0" smtClean="0"/>
              <a:t> kitapları ile ünlenen bilim adamı, evrenin bilim babası olarak da bilinmektedir.</a:t>
            </a:r>
            <a:br>
              <a:rPr lang="tr-TR" sz="2000" dirty="0" smtClean="0"/>
            </a:br>
            <a:r>
              <a:rPr lang="tr-TR" sz="2000" dirty="0" smtClean="0"/>
              <a:t/>
            </a:r>
            <a:br>
              <a:rPr lang="tr-TR" sz="2000" dirty="0" smtClean="0"/>
            </a:br>
            <a:endParaRPr lang="tr-TR" sz="2000" dirty="0"/>
          </a:p>
        </p:txBody>
      </p:sp>
      <p:pic>
        <p:nvPicPr>
          <p:cNvPr id="4" name="3 İçerik Yer Tutucusu" descr="carl.jpg"/>
          <p:cNvPicPr>
            <a:picLocks noGrp="1" noChangeAspect="1"/>
          </p:cNvPicPr>
          <p:nvPr>
            <p:ph idx="1"/>
          </p:nvPr>
        </p:nvPicPr>
        <p:blipFill>
          <a:blip r:embed="rId2"/>
          <a:stretch>
            <a:fillRect/>
          </a:stretch>
        </p:blipFill>
        <p:spPr>
          <a:xfrm>
            <a:off x="571473" y="1285860"/>
            <a:ext cx="8143932" cy="5214974"/>
          </a:xfrm>
        </p:spPr>
      </p:pic>
    </p:spTree>
  </p:cSld>
  <p:clrMapOvr>
    <a:masterClrMapping/>
  </p:clrMapOvr>
  <p:transition spd="med">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1285884"/>
          </a:xfrm>
        </p:spPr>
        <p:txBody>
          <a:bodyPr>
            <a:normAutofit fontScale="90000"/>
          </a:bodyPr>
          <a:lstStyle/>
          <a:p>
            <a:r>
              <a:rPr lang="tr-TR" sz="2000" b="1" dirty="0" err="1" smtClean="0"/>
              <a:t>Edwin</a:t>
            </a:r>
            <a:r>
              <a:rPr lang="tr-TR" sz="2000" b="1" dirty="0" smtClean="0"/>
              <a:t> Hubble (1889 - 1953):</a:t>
            </a:r>
            <a:r>
              <a:rPr lang="tr-TR" sz="2000" dirty="0" smtClean="0"/>
              <a:t> 1920’li yıllarda en büyük serüvenini yaşayan bilim adamı Hubble, evren ile ilgili makalelerle gündeme gelmiş ve birçok teorisini kanıtlamıştır. Kanıtlanan teorileri içerisinde en büyük fikri olan evrenin genişlemesi, büyük bilim adamı unvanını getirmiştir.</a:t>
            </a:r>
            <a:br>
              <a:rPr lang="tr-TR" sz="2000" dirty="0" smtClean="0"/>
            </a:br>
            <a:r>
              <a:rPr lang="tr-TR" sz="2000" dirty="0" smtClean="0"/>
              <a:t/>
            </a:r>
            <a:br>
              <a:rPr lang="tr-TR" sz="2000" dirty="0" smtClean="0"/>
            </a:br>
            <a:endParaRPr lang="tr-TR" sz="2000" dirty="0"/>
          </a:p>
        </p:txBody>
      </p:sp>
      <p:pic>
        <p:nvPicPr>
          <p:cNvPr id="4" name="3 İçerik Yer Tutucusu" descr="edwin.jpg"/>
          <p:cNvPicPr>
            <a:picLocks noGrp="1" noChangeAspect="1"/>
          </p:cNvPicPr>
          <p:nvPr>
            <p:ph idx="1"/>
          </p:nvPr>
        </p:nvPicPr>
        <p:blipFill>
          <a:blip r:embed="rId3"/>
          <a:stretch>
            <a:fillRect/>
          </a:stretch>
        </p:blipFill>
        <p:spPr>
          <a:xfrm>
            <a:off x="1071538" y="1500174"/>
            <a:ext cx="7143800" cy="5072098"/>
          </a:xfrm>
        </p:spPr>
      </p:pic>
    </p:spTree>
  </p:cSld>
  <p:clrMapOvr>
    <a:masterClrMapping/>
  </p:clrMapOvr>
  <p:transition spd="med">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2000" b="1" dirty="0" err="1" smtClean="0"/>
              <a:t>Albert</a:t>
            </a:r>
            <a:r>
              <a:rPr lang="tr-TR" sz="2000" b="1" dirty="0" smtClean="0"/>
              <a:t> Einstein (1879 - 1955):</a:t>
            </a:r>
            <a:r>
              <a:rPr lang="tr-TR" sz="2000" dirty="0" smtClean="0"/>
              <a:t> Evrenin bilinen en büyük ve en zekalı bilim adamı unvanını taşıyan Einstein; ışık hızları, kütle-enerji kavramları ve genel görelilik teorileri ile bilinmektedir. </a:t>
            </a:r>
            <a:r>
              <a:rPr lang="tr-TR" sz="2000" dirty="0" err="1" smtClean="0"/>
              <a:t>Einstein’in</a:t>
            </a:r>
            <a:r>
              <a:rPr lang="tr-TR" sz="2000" dirty="0" smtClean="0"/>
              <a:t> sadece genel görelilik çalışmaları, bilim adamına devrim niteliğinde bir şöhret getirmiştir.</a:t>
            </a:r>
            <a:br>
              <a:rPr lang="tr-TR" sz="2000" dirty="0" smtClean="0"/>
            </a:br>
            <a:r>
              <a:rPr lang="tr-TR" sz="2000" dirty="0" smtClean="0"/>
              <a:t/>
            </a:r>
            <a:br>
              <a:rPr lang="tr-TR" sz="2000" dirty="0" smtClean="0"/>
            </a:br>
            <a:endParaRPr lang="tr-TR" sz="2000" dirty="0"/>
          </a:p>
        </p:txBody>
      </p:sp>
      <p:pic>
        <p:nvPicPr>
          <p:cNvPr id="4" name="3 İçerik Yer Tutucusu" descr="albert.jpg"/>
          <p:cNvPicPr>
            <a:picLocks noGrp="1" noChangeAspect="1"/>
          </p:cNvPicPr>
          <p:nvPr>
            <p:ph idx="1"/>
          </p:nvPr>
        </p:nvPicPr>
        <p:blipFill>
          <a:blip r:embed="rId2"/>
          <a:stretch>
            <a:fillRect/>
          </a:stretch>
        </p:blipFill>
        <p:spPr>
          <a:xfrm>
            <a:off x="642910" y="1428736"/>
            <a:ext cx="8001056" cy="5072098"/>
          </a:xfrm>
        </p:spPr>
      </p:pic>
    </p:spTree>
  </p:cSld>
  <p:clrMapOvr>
    <a:masterClrMapping/>
  </p:clrMapOvr>
  <p:transition spd="med">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000" b="1" dirty="0" err="1" smtClean="0"/>
              <a:t>Isaac</a:t>
            </a:r>
            <a:r>
              <a:rPr lang="tr-TR" sz="2000" b="1" dirty="0" smtClean="0"/>
              <a:t> Newton (1642 - 1727):</a:t>
            </a:r>
            <a:r>
              <a:rPr lang="tr-TR" sz="2000" dirty="0" smtClean="0"/>
              <a:t> Tarihin gördüğü ve tüm ülkelerde nesnel olarak kabul edilen çalışmaları ile tanınan Newton, kütle çekimleri, hareket kanunları üzerinde teoriler yürütmüş ve birçok bilim adamına yardımcı olmuştur.</a:t>
            </a:r>
            <a:br>
              <a:rPr lang="tr-TR" sz="2000" dirty="0" smtClean="0"/>
            </a:br>
            <a:endParaRPr lang="tr-TR" sz="2000" dirty="0"/>
          </a:p>
        </p:txBody>
      </p:sp>
      <p:pic>
        <p:nvPicPr>
          <p:cNvPr id="4" name="3 İçerik Yer Tutucusu" descr="ısaac.jpg"/>
          <p:cNvPicPr>
            <a:picLocks noGrp="1" noChangeAspect="1"/>
          </p:cNvPicPr>
          <p:nvPr>
            <p:ph idx="1"/>
          </p:nvPr>
        </p:nvPicPr>
        <p:blipFill>
          <a:blip r:embed="rId3"/>
          <a:stretch>
            <a:fillRect/>
          </a:stretch>
        </p:blipFill>
        <p:spPr>
          <a:xfrm>
            <a:off x="571472" y="1500174"/>
            <a:ext cx="8001056" cy="4714908"/>
          </a:xfrm>
        </p:spPr>
      </p:pic>
    </p:spTree>
  </p:cSld>
  <p:clrMapOvr>
    <a:masterClrMapping/>
  </p:clrMapOvr>
  <p:transition spd="med">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2000" b="1" dirty="0" smtClean="0"/>
              <a:t>Ömer </a:t>
            </a:r>
            <a:r>
              <a:rPr lang="tr-TR" sz="2000" b="1" dirty="0" err="1" smtClean="0"/>
              <a:t>Hayyam</a:t>
            </a:r>
            <a:r>
              <a:rPr lang="tr-TR" sz="2000" b="1" dirty="0" smtClean="0"/>
              <a:t> (1048 - 1131):</a:t>
            </a:r>
            <a:r>
              <a:rPr lang="tr-TR" sz="2000" dirty="0" smtClean="0"/>
              <a:t> İranlı olarak bilinen Ömer </a:t>
            </a:r>
            <a:r>
              <a:rPr lang="tr-TR" sz="2000" dirty="0" err="1" smtClean="0"/>
              <a:t>Hayyam</a:t>
            </a:r>
            <a:r>
              <a:rPr lang="tr-TR" sz="2000" dirty="0" smtClean="0"/>
              <a:t>, dünyanın ilk gözlemevini kuran ve çalışmalar yapan bilim adamı olarak bilinmekte ve tanınmaktadır. Ayrıca, Celali Takvimi de hazırlayan ve dünyaya sunan ilk bilim adamıdır.</a:t>
            </a:r>
            <a:br>
              <a:rPr lang="tr-TR" sz="2000" dirty="0" smtClean="0"/>
            </a:br>
            <a:endParaRPr lang="tr-TR" sz="2000" dirty="0"/>
          </a:p>
        </p:txBody>
      </p:sp>
      <p:pic>
        <p:nvPicPr>
          <p:cNvPr id="4" name="3 İçerik Yer Tutucusu" descr="ömer.jpg"/>
          <p:cNvPicPr>
            <a:picLocks noGrp="1" noChangeAspect="1"/>
          </p:cNvPicPr>
          <p:nvPr>
            <p:ph idx="1"/>
          </p:nvPr>
        </p:nvPicPr>
        <p:blipFill>
          <a:blip r:embed="rId2"/>
          <a:stretch>
            <a:fillRect/>
          </a:stretch>
        </p:blipFill>
        <p:spPr>
          <a:xfrm>
            <a:off x="642910" y="1500174"/>
            <a:ext cx="7929617" cy="5000660"/>
          </a:xfrm>
        </p:spPr>
      </p:pic>
    </p:spTree>
  </p:cSld>
  <p:clrMapOvr>
    <a:masterClrMapping/>
  </p:clrMapOvr>
  <p:transition spd="med">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2000" b="1" dirty="0" smtClean="0"/>
              <a:t>Ali Kuşçu (1403 - 1474):</a:t>
            </a:r>
            <a:r>
              <a:rPr lang="tr-TR" sz="2000" dirty="0" smtClean="0"/>
              <a:t> Osmanlı Devleti’nin büyük astronomicileri arasında yer alan Ali Kuşçu, döneminin çok büyük buluşlarını ve teorilerini gerçekleştirmiştir. Bu teorilerini ise Fethiye adlı kitabında anlatmıştır.</a:t>
            </a:r>
            <a:br>
              <a:rPr lang="tr-TR" sz="2000" dirty="0" smtClean="0"/>
            </a:br>
            <a:r>
              <a:rPr lang="tr-TR" sz="2000" dirty="0" smtClean="0"/>
              <a:t/>
            </a:r>
            <a:br>
              <a:rPr lang="tr-TR" sz="2000" dirty="0" smtClean="0"/>
            </a:br>
            <a:endParaRPr lang="tr-TR" sz="2000" dirty="0"/>
          </a:p>
        </p:txBody>
      </p:sp>
      <p:pic>
        <p:nvPicPr>
          <p:cNvPr id="4" name="3 İçerik Yer Tutucusu" descr="ali.jpg"/>
          <p:cNvPicPr>
            <a:picLocks noGrp="1" noChangeAspect="1"/>
          </p:cNvPicPr>
          <p:nvPr>
            <p:ph idx="1"/>
          </p:nvPr>
        </p:nvPicPr>
        <p:blipFill>
          <a:blip r:embed="rId3"/>
          <a:stretch>
            <a:fillRect/>
          </a:stretch>
        </p:blipFill>
        <p:spPr>
          <a:xfrm>
            <a:off x="642910" y="1285860"/>
            <a:ext cx="7929617" cy="5072098"/>
          </a:xfrm>
        </p:spPr>
      </p:pic>
    </p:spTree>
  </p:cSld>
  <p:clrMapOvr>
    <a:masterClrMapping/>
  </p:clrMapOvr>
  <p:transition spd="med">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İzlediğiniz İçin Teşekkür Ederim </a:t>
            </a:r>
            <a:r>
              <a:rPr lang="tr-TR" dirty="0" smtClean="0">
                <a:sym typeface="Wingdings" pitchFamily="2" charset="2"/>
              </a:rPr>
              <a:t></a:t>
            </a:r>
          </a:p>
          <a:p>
            <a:endParaRPr lang="tr-TR" dirty="0" smtClean="0">
              <a:sym typeface="Wingdings" pitchFamily="2" charset="2"/>
            </a:endParaRPr>
          </a:p>
          <a:p>
            <a:pPr>
              <a:buNone/>
            </a:pPr>
            <a:endParaRPr lang="tr-TR" dirty="0">
              <a:sym typeface="Wingdings" pitchFamily="2" charset="2"/>
            </a:endParaRPr>
          </a:p>
          <a:p>
            <a:endParaRPr lang="tr-TR" dirty="0" smtClean="0">
              <a:sym typeface="Wingdings" pitchFamily="2" charset="2"/>
            </a:endParaRPr>
          </a:p>
          <a:p>
            <a:endParaRPr lang="tr-TR" dirty="0">
              <a:sym typeface="Wingdings" pitchFamily="2" charset="2"/>
            </a:endParaRPr>
          </a:p>
          <a:p>
            <a:endParaRPr lang="tr-TR" dirty="0" smtClean="0">
              <a:sym typeface="Wingdings" pitchFamily="2" charset="2"/>
            </a:endParaRPr>
          </a:p>
          <a:p>
            <a:pPr>
              <a:buNone/>
            </a:pPr>
            <a:r>
              <a:rPr lang="tr-TR" smtClean="0">
                <a:sym typeface="Wingdings" pitchFamily="2" charset="2"/>
              </a:rPr>
              <a:t>Hazırlayan:Ecrin ACAR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down)">
                                      <p:cBhvr>
                                        <p:cTn id="25" dur="580">
                                          <p:stCondLst>
                                            <p:cond delay="0"/>
                                          </p:stCondLst>
                                        </p:cTn>
                                        <p:tgtEl>
                                          <p:spTgt spid="3">
                                            <p:txEl>
                                              <p:pRg st="6" end="6"/>
                                            </p:txEl>
                                          </p:spTgt>
                                        </p:tgtEl>
                                      </p:cBhvr>
                                    </p:animEffect>
                                    <p:anim calcmode="lin" valueType="num">
                                      <p:cBhvr>
                                        <p:cTn id="2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6" end="6"/>
                                            </p:txEl>
                                          </p:spTgt>
                                        </p:tgtEl>
                                      </p:cBhvr>
                                      <p:to x="100000" y="60000"/>
                                    </p:animScale>
                                    <p:animScale>
                                      <p:cBhvr>
                                        <p:cTn id="32" dur="166" decel="50000">
                                          <p:stCondLst>
                                            <p:cond delay="676"/>
                                          </p:stCondLst>
                                        </p:cTn>
                                        <p:tgtEl>
                                          <p:spTgt spid="3">
                                            <p:txEl>
                                              <p:pRg st="6" end="6"/>
                                            </p:txEl>
                                          </p:spTgt>
                                        </p:tgtEl>
                                      </p:cBhvr>
                                      <p:to x="100000" y="100000"/>
                                    </p:animScale>
                                    <p:animScale>
                                      <p:cBhvr>
                                        <p:cTn id="33" dur="26">
                                          <p:stCondLst>
                                            <p:cond delay="1312"/>
                                          </p:stCondLst>
                                        </p:cTn>
                                        <p:tgtEl>
                                          <p:spTgt spid="3">
                                            <p:txEl>
                                              <p:pRg st="6" end="6"/>
                                            </p:txEl>
                                          </p:spTgt>
                                        </p:tgtEl>
                                      </p:cBhvr>
                                      <p:to x="100000" y="80000"/>
                                    </p:animScale>
                                    <p:animScale>
                                      <p:cBhvr>
                                        <p:cTn id="34" dur="166" decel="50000">
                                          <p:stCondLst>
                                            <p:cond delay="1338"/>
                                          </p:stCondLst>
                                        </p:cTn>
                                        <p:tgtEl>
                                          <p:spTgt spid="3">
                                            <p:txEl>
                                              <p:pRg st="6" end="6"/>
                                            </p:txEl>
                                          </p:spTgt>
                                        </p:tgtEl>
                                      </p:cBhvr>
                                      <p:to x="100000" y="100000"/>
                                    </p:animScale>
                                    <p:animScale>
                                      <p:cBhvr>
                                        <p:cTn id="35" dur="26">
                                          <p:stCondLst>
                                            <p:cond delay="1642"/>
                                          </p:stCondLst>
                                        </p:cTn>
                                        <p:tgtEl>
                                          <p:spTgt spid="3">
                                            <p:txEl>
                                              <p:pRg st="6" end="6"/>
                                            </p:txEl>
                                          </p:spTgt>
                                        </p:tgtEl>
                                      </p:cBhvr>
                                      <p:to x="100000" y="90000"/>
                                    </p:animScale>
                                    <p:animScale>
                                      <p:cBhvr>
                                        <p:cTn id="36" dur="166" decel="50000">
                                          <p:stCondLst>
                                            <p:cond delay="1668"/>
                                          </p:stCondLst>
                                        </p:cTn>
                                        <p:tgtEl>
                                          <p:spTgt spid="3">
                                            <p:txEl>
                                              <p:pRg st="6" end="6"/>
                                            </p:txEl>
                                          </p:spTgt>
                                        </p:tgtEl>
                                      </p:cBhvr>
                                      <p:to x="100000" y="100000"/>
                                    </p:animScale>
                                    <p:animScale>
                                      <p:cBhvr>
                                        <p:cTn id="37" dur="26">
                                          <p:stCondLst>
                                            <p:cond delay="1808"/>
                                          </p:stCondLst>
                                        </p:cTn>
                                        <p:tgtEl>
                                          <p:spTgt spid="3">
                                            <p:txEl>
                                              <p:pRg st="6" end="6"/>
                                            </p:txEl>
                                          </p:spTgt>
                                        </p:tgtEl>
                                      </p:cBhvr>
                                      <p:to x="100000" y="95000"/>
                                    </p:animScale>
                                    <p:animScale>
                                      <p:cBhvr>
                                        <p:cTn id="38"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74</Words>
  <PresentationFormat>Ekran Gösterisi (4:3)</PresentationFormat>
  <Paragraphs>26</Paragraphs>
  <Slides>9</Slides>
  <Notes>5</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Ofis Teması</vt:lpstr>
      <vt:lpstr>Astronomiye Katkı Sağlayan Bilim Adamları </vt:lpstr>
      <vt:lpstr>Stephen Hawking (1942 - 2018): 1955 ve 1960’lı senelerde yazmış olduğu makaleler ve teoriler ile gündeme gelen Hawking; kara delikler, kuantum mekaniği ve genel görelilik kuramları ile sayılı bilim adamları arasına girmiştir.  </vt:lpstr>
      <vt:lpstr>Carl Sagan (1934 - 1996): Bilim sektörünün popülerleşmesinde etkili olan Sagan, astrobiyoloji hakkında makaleleri ile tanınmaktadır. Mesaj ve Cosmos kitapları ile ünlenen bilim adamı, evrenin bilim babası olarak da bilinmektedir.  </vt:lpstr>
      <vt:lpstr>Edwin Hubble (1889 - 1953): 1920’li yıllarda en büyük serüvenini yaşayan bilim adamı Hubble, evren ile ilgili makalelerle gündeme gelmiş ve birçok teorisini kanıtlamıştır. Kanıtlanan teorileri içerisinde en büyük fikri olan evrenin genişlemesi, büyük bilim adamı unvanını getirmiştir.  </vt:lpstr>
      <vt:lpstr>Albert Einstein (1879 - 1955): Evrenin bilinen en büyük ve en zekalı bilim adamı unvanını taşıyan Einstein; ışık hızları, kütle-enerji kavramları ve genel görelilik teorileri ile bilinmektedir. Einstein’in sadece genel görelilik çalışmaları, bilim adamına devrim niteliğinde bir şöhret getirmiştir.  </vt:lpstr>
      <vt:lpstr>Isaac Newton (1642 - 1727): Tarihin gördüğü ve tüm ülkelerde nesnel olarak kabul edilen çalışmaları ile tanınan Newton, kütle çekimleri, hareket kanunları üzerinde teoriler yürütmüş ve birçok bilim adamına yardımcı olmuştur. </vt:lpstr>
      <vt:lpstr>Ömer Hayyam (1048 - 1131): İranlı olarak bilinen Ömer Hayyam, dünyanın ilk gözlemevini kuran ve çalışmalar yapan bilim adamı olarak bilinmekte ve tanınmaktadır. Ayrıca, Celali Takvimi de hazırlayan ve dünyaya sunan ilk bilim adamıdır. </vt:lpstr>
      <vt:lpstr>Ali Kuşçu (1403 - 1474): Osmanlı Devleti’nin büyük astronomicileri arasında yer alan Ali Kuşçu, döneminin çok büyük buluşlarını ve teorilerini gerçekleştirmiştir. Bu teorilerini ise Fethiye adlı kitabında anlatmıştır.  </vt:lpstr>
      <vt:lpstr>Slayt 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2018-11-18T20:47:08Z</dcterms:created>
  <dcterms:modified xsi:type="dcterms:W3CDTF">2019-12-04T09:05:29Z</dcterms:modified>
  <cp:category>https://www.sorubak.com</cp:category>
</cp:coreProperties>
</file>