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media/audio11.wav" ContentType="audio/x-wav"/>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56" r:id="rId3"/>
    <p:sldId id="257" r:id="rId4"/>
    <p:sldId id="262" r:id="rId5"/>
    <p:sldId id="258" r:id="rId6"/>
    <p:sldId id="259" r:id="rId7"/>
    <p:sldId id="260" r:id="rId8"/>
    <p:sldId id="261" r:id="rId9"/>
    <p:sldId id="263" r:id="rId10"/>
    <p:sldId id="264" r:id="rId11"/>
    <p:sldId id="265" r:id="rId12"/>
    <p:sldId id="266" r:id="rId13"/>
    <p:sldId id="267" r:id="rId14"/>
    <p:sldId id="269"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706" autoAdjust="0"/>
    <p:restoredTop sz="94660"/>
  </p:normalViewPr>
  <p:slideViewPr>
    <p:cSldViewPr>
      <p:cViewPr>
        <p:scale>
          <a:sx n="62" d="100"/>
          <a:sy n="62" d="100"/>
        </p:scale>
        <p:origin x="-1410" y="-2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991589-A934-4C72-AEB7-773FB0462B8B}" type="datetimeFigureOut">
              <a:rPr lang="tr-TR" smtClean="0"/>
              <a:pPr/>
              <a:t>24.10.2019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CC5D46-F1C8-4501-BF59-435E162BC8CF}" type="slidenum">
              <a:rPr lang="tr-TR" smtClean="0"/>
              <a:pPr/>
              <a:t>‹#›</a:t>
            </a:fld>
            <a:endParaRPr lang="tr-TR"/>
          </a:p>
        </p:txBody>
      </p:sp>
    </p:spTree>
    <p:extLst>
      <p:ext uri="{BB962C8B-B14F-4D97-AF65-F5344CB8AC3E}">
        <p14:creationId xmlns:p14="http://schemas.microsoft.com/office/powerpoint/2010/main" xmlns="" val="1340422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105C5BA-1867-45FE-B8BD-EC77E79B23F7}" type="datetime1">
              <a:rPr lang="tr-TR" smtClean="0"/>
              <a:pPr/>
              <a:t>24.10.2019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24A2F3-6A5B-4DDC-8AC7-16D68A92A4ED}" type="datetime1">
              <a:rPr lang="tr-TR" smtClean="0"/>
              <a:pPr/>
              <a:t>24.10.2019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D8D25B5-7129-469F-A40D-536BB90C5DB3}" type="datetime1">
              <a:rPr lang="tr-TR" smtClean="0"/>
              <a:pPr/>
              <a:t>24.10.2019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19A15BFF-B76F-4D50-AA7C-5A126652BCFA}"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721308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DBB2BF0-A361-4966-BB48-1B0ECC92E78A}"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538331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tr-TR" smtClean="0"/>
              <a:t>Asıl başlık stili için tıklatın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75A59D3-8903-43C5-9D0C-1F50A2F63EF2}"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3199458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AFDF999-E7FD-45BC-B83F-573CF5F34303}" type="datetime1">
              <a:rPr lang="tr-TR" smtClean="0">
                <a:solidFill>
                  <a:prstClr val="white">
                    <a:tint val="75000"/>
                  </a:prstClr>
                </a:solidFill>
              </a:rPr>
              <a:pPr/>
              <a:t>24.10.2019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3705692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29842" y="2505075"/>
            <a:ext cx="3868340"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29150" y="2505075"/>
            <a:ext cx="3887391"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1A51E5FD-2F72-4AE8-A13E-A8FB3AEB4DD6}" type="datetime1">
              <a:rPr lang="tr-TR" smtClean="0">
                <a:solidFill>
                  <a:prstClr val="white">
                    <a:tint val="75000"/>
                  </a:prstClr>
                </a:solidFill>
              </a:rPr>
              <a:pPr/>
              <a:t>24.10.2019</a:t>
            </a:fld>
            <a:endParaRPr lang="tr-TR">
              <a:solidFill>
                <a:prstClr val="white">
                  <a:tint val="75000"/>
                </a:prstClr>
              </a:solidFill>
            </a:endParaRPr>
          </a:p>
        </p:txBody>
      </p:sp>
      <p:sp>
        <p:nvSpPr>
          <p:cNvPr id="8" name="Footer Placeholder 7"/>
          <p:cNvSpPr>
            <a:spLocks noGrp="1"/>
          </p:cNvSpPr>
          <p:nvPr>
            <p:ph type="ftr" sz="quarter" idx="11"/>
          </p:nvPr>
        </p:nvSpPr>
        <p:spPr/>
        <p:txBody>
          <a:bodyPr/>
          <a:lstStyle/>
          <a:p>
            <a:endParaRPr lang="tr-TR">
              <a:solidFill>
                <a:prstClr val="white">
                  <a:tint val="75000"/>
                </a:prstClr>
              </a:solidFill>
            </a:endParaRPr>
          </a:p>
        </p:txBody>
      </p:sp>
      <p:sp>
        <p:nvSpPr>
          <p:cNvPr id="9" name="Slide Number Placeholder 8"/>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7512093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64C2A1F9-CB5A-4B3B-8630-6733CF8BD683}" type="datetime1">
              <a:rPr lang="tr-TR" smtClean="0">
                <a:solidFill>
                  <a:prstClr val="white">
                    <a:tint val="75000"/>
                  </a:prstClr>
                </a:solidFill>
              </a:rPr>
              <a:pPr/>
              <a:t>24.10.2019</a:t>
            </a:fld>
            <a:endParaRPr lang="tr-TR">
              <a:solidFill>
                <a:prstClr val="white">
                  <a:tint val="75000"/>
                </a:prstClr>
              </a:solidFill>
            </a:endParaRPr>
          </a:p>
        </p:txBody>
      </p:sp>
      <p:sp>
        <p:nvSpPr>
          <p:cNvPr id="4" name="Footer Placeholder 3"/>
          <p:cNvSpPr>
            <a:spLocks noGrp="1"/>
          </p:cNvSpPr>
          <p:nvPr>
            <p:ph type="ftr" sz="quarter" idx="11"/>
          </p:nvPr>
        </p:nvSpPr>
        <p:spPr/>
        <p:txBody>
          <a:bodyPr/>
          <a:lstStyle/>
          <a:p>
            <a:endParaRPr lang="tr-TR">
              <a:solidFill>
                <a:prstClr val="white">
                  <a:tint val="75000"/>
                </a:prstClr>
              </a:solidFill>
            </a:endParaRPr>
          </a:p>
        </p:txBody>
      </p:sp>
      <p:sp>
        <p:nvSpPr>
          <p:cNvPr id="5" name="Slide Number Placeholder 4"/>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963515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AB4BF9-6624-4C02-B2E1-92EF0F0DF71E}" type="datetime1">
              <a:rPr lang="tr-TR" smtClean="0">
                <a:solidFill>
                  <a:prstClr val="white">
                    <a:tint val="75000"/>
                  </a:prstClr>
                </a:solidFill>
              </a:rPr>
              <a:pPr/>
              <a:t>24.10.2019</a:t>
            </a:fld>
            <a:endParaRPr lang="tr-TR">
              <a:solidFill>
                <a:prstClr val="white">
                  <a:tint val="75000"/>
                </a:prstClr>
              </a:solidFill>
            </a:endParaRPr>
          </a:p>
        </p:txBody>
      </p:sp>
      <p:sp>
        <p:nvSpPr>
          <p:cNvPr id="3" name="Footer Placeholder 2"/>
          <p:cNvSpPr>
            <a:spLocks noGrp="1"/>
          </p:cNvSpPr>
          <p:nvPr>
            <p:ph type="ftr" sz="quarter" idx="11"/>
          </p:nvPr>
        </p:nvSpPr>
        <p:spPr/>
        <p:txBody>
          <a:bodyPr/>
          <a:lstStyle/>
          <a:p>
            <a:endParaRPr lang="tr-TR">
              <a:solidFill>
                <a:prstClr val="white">
                  <a:tint val="75000"/>
                </a:prstClr>
              </a:solidFill>
            </a:endParaRPr>
          </a:p>
        </p:txBody>
      </p:sp>
      <p:sp>
        <p:nvSpPr>
          <p:cNvPr id="4" name="Slide Number Placeholder 3"/>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334042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53E3682-0D44-4D94-AE20-7BCF0596C9FF}" type="datetime1">
              <a:rPr lang="tr-TR" smtClean="0">
                <a:solidFill>
                  <a:prstClr val="white">
                    <a:tint val="75000"/>
                  </a:prstClr>
                </a:solidFill>
              </a:rPr>
              <a:pPr/>
              <a:t>24.10.2019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299179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F80C7B31-304B-4E37-B719-8200E9ECEA64}" type="datetime1">
              <a:rPr lang="tr-TR" smtClean="0"/>
              <a:pPr/>
              <a:t>24.10.2019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0087570-2A05-4FF4-842B-B7ED4D8019AA}" type="datetime1">
              <a:rPr lang="tr-TR" smtClean="0">
                <a:solidFill>
                  <a:prstClr val="white">
                    <a:tint val="75000"/>
                  </a:prstClr>
                </a:solidFill>
              </a:rPr>
              <a:pPr/>
              <a:t>24.10.2019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150804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071673B-E6A5-4DEA-95BE-B17845900D1B}"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6274086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15A381F-27E3-471B-A3FB-DCE6F62489B2}"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69359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927E0E0-2A64-4C2C-9E65-02AAB3BC6B39}" type="datetime1">
              <a:rPr lang="tr-TR" smtClean="0"/>
              <a:pPr/>
              <a:t>24.10.2019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E48B660-8024-4648-90A1-061DC3177D6B}" type="datetime1">
              <a:rPr lang="tr-TR" smtClean="0"/>
              <a:pPr/>
              <a:t>24.10.2019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726A0F8-A90F-4962-AD41-E616083E3F03}" type="datetime1">
              <a:rPr lang="tr-TR" smtClean="0"/>
              <a:pPr/>
              <a:t>24.10.2019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D14925F-5953-4052-A474-9B9E008057C0}" type="datetime1">
              <a:rPr lang="tr-TR" smtClean="0"/>
              <a:pPr/>
              <a:t>24.10.2019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6FB033-8FD2-4A5D-967B-669F4201E785}" type="datetime1">
              <a:rPr lang="tr-TR" smtClean="0"/>
              <a:pPr/>
              <a:t>24.10.2019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FDBE037-0BFD-407D-AB00-ADB03DA9E2EB}" type="datetime1">
              <a:rPr lang="tr-TR" smtClean="0"/>
              <a:pPr/>
              <a:t>24.10.2019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81F570B-57E2-4FE6-B40A-E1C98C7268A8}" type="datetime1">
              <a:rPr lang="tr-TR" smtClean="0"/>
              <a:pPr/>
              <a:t>24.10.2019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3000">
              <a:srgbClr val="00B0F0"/>
            </a:gs>
            <a:gs pos="94000">
              <a:srgbClr val="FF33CC"/>
            </a:gs>
            <a:gs pos="83000">
              <a:srgbClr val="7030A0"/>
            </a:gs>
            <a:gs pos="63000">
              <a:srgbClr val="00B050"/>
            </a:gs>
            <a:gs pos="54000">
              <a:srgbClr val="92D050"/>
            </a:gs>
            <a:gs pos="36000">
              <a:srgbClr val="FFE000"/>
            </a:gs>
            <a:gs pos="26000">
              <a:srgbClr val="FFC000"/>
            </a:gs>
            <a:gs pos="17000">
              <a:srgbClr val="FF0000"/>
            </a:gs>
            <a:gs pos="8000">
              <a:srgbClr val="C00000">
                <a:alpha val="98000"/>
              </a:srgbClr>
            </a:gs>
            <a:gs pos="45000">
              <a:srgbClr val="FFFF00"/>
            </a:gs>
          </a:gsLst>
          <a:lin ang="72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6A647-44D2-44D2-B2BA-8AEF3DC1948E}" type="datetime1">
              <a:rPr lang="tr-TR" smtClean="0"/>
              <a:pPr/>
              <a:t>24.10.2019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3000">
              <a:srgbClr val="00B0F0"/>
            </a:gs>
            <a:gs pos="94000">
              <a:srgbClr val="FF33CC"/>
            </a:gs>
            <a:gs pos="83000">
              <a:srgbClr val="7030A0"/>
            </a:gs>
            <a:gs pos="63000">
              <a:srgbClr val="00B050"/>
            </a:gs>
            <a:gs pos="54000">
              <a:srgbClr val="92D050"/>
            </a:gs>
            <a:gs pos="36000">
              <a:srgbClr val="FFE000"/>
            </a:gs>
            <a:gs pos="26000">
              <a:srgbClr val="FFC000"/>
            </a:gs>
            <a:gs pos="17000">
              <a:srgbClr val="FF0000"/>
            </a:gs>
            <a:gs pos="8000">
              <a:srgbClr val="C00000">
                <a:alpha val="98000"/>
              </a:srgbClr>
            </a:gs>
            <a:gs pos="45000">
              <a:srgbClr val="FFFF00"/>
            </a:gs>
          </a:gsLst>
          <a:lin ang="72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702E17-769E-4750-809A-D74C343A2400}" type="datetime1">
              <a:rPr lang="tr-TR" smtClean="0">
                <a:solidFill>
                  <a:prstClr val="white">
                    <a:tint val="75000"/>
                  </a:prstClr>
                </a:solidFill>
              </a:rPr>
              <a:pPr/>
              <a:t>24.10.2019</a:t>
            </a:fld>
            <a:endParaRPr lang="tr-TR">
              <a:solidFill>
                <a:prstClr val="white">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white">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4684568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7"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17.gif"/><Relationship Id="rId5" Type="http://schemas.openxmlformats.org/officeDocument/2006/relationships/image" Target="../media/image16.gif"/><Relationship Id="rId4" Type="http://schemas.openxmlformats.org/officeDocument/2006/relationships/image" Target="../media/image15.gi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66428" y="188640"/>
            <a:ext cx="7772400" cy="2232248"/>
          </a:xfrm>
        </p:spPr>
        <p:txBody>
          <a:bodyPr>
            <a:normAutofit fontScale="90000"/>
          </a:bodyPr>
          <a:lstStyle/>
          <a:p>
            <a:r>
              <a:rPr lang="tr-TR" sz="6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TÜRKLERİN ANAYURDU ORTA ASYA</a:t>
            </a:r>
            <a:endParaRPr lang="tr-TR" sz="6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Tarihteki Ä°lk TÃ¼rk Devletleri"/>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2564904"/>
            <a:ext cx="6408712" cy="396891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1</a:t>
            </a:fld>
            <a:endParaRPr lang="tr-TR"/>
          </a:p>
        </p:txBody>
      </p:sp>
    </p:spTree>
    <p:extLst>
      <p:ext uri="{BB962C8B-B14F-4D97-AF65-F5344CB8AC3E}">
        <p14:creationId xmlns:p14="http://schemas.microsoft.com/office/powerpoint/2010/main" xmlns="" val="246251546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fill="hold"/>
                                        <p:tgtEl>
                                          <p:spTgt spid="1026"/>
                                        </p:tgtEl>
                                        <p:attrNameLst>
                                          <p:attrName>ppt_x</p:attrName>
                                        </p:attrNameLst>
                                      </p:cBhvr>
                                      <p:tavLst>
                                        <p:tav tm="0">
                                          <p:val>
                                            <p:strVal val="1+#ppt_w/2"/>
                                          </p:val>
                                        </p:tav>
                                        <p:tav tm="100000">
                                          <p:val>
                                            <p:strVal val="#ppt_x"/>
                                          </p:val>
                                        </p:tav>
                                      </p:tavLst>
                                    </p:anim>
                                    <p:anim calcmode="lin" valueType="num">
                                      <p:cBhvr additive="base">
                                        <p:cTn id="16"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363272" cy="635670"/>
          </a:xfrm>
        </p:spPr>
        <p:txBody>
          <a:bodyPr>
            <a:norm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AVAR DEVLETİ(565-835)</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 y="764704"/>
            <a:ext cx="4736213" cy="5976664"/>
          </a:xfrm>
        </p:spPr>
        <p:txBody>
          <a:bodyPr>
            <a:noAutofit/>
          </a:bodyPr>
          <a:lstStyle/>
          <a:p>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kaynaklarında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Juan-Juan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Kök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Türkler'de</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Apar ve Bizans-Arap kaynaklarında ise Avar olarak bilinirler. Moğolistan’da kurdukları devlet Köktürklerin saldırıları neticesinde 552 yılında ortadan kaldırılınca batıya doğru göç ettiler.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Sabar</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Devleti'ni 558 yılında tarih sahnesinden silerek Tuna boylarına yerleştiler. 562 Yılında Bayan Han önderliğinde Macaristan'da güçlü bir devlet kurdular. Tarihteki 16 Türk devleti arasında İstanbul'u ilk kuşatan devlet Avarlar olmuştur. İstanbul'u 619 ve 626 yıllarında iki defa kuşatıp ele geçirmeye çalışmışlarsa da, donanmaları olmaması nedeniyle zayıf kalan bu kuşatmalardan netice alamamışlardır. Netice alınamayan bu kuşatmalar Avar Devleti'nin zayıflamasına ve ardından Franklar tarafından 805 yılında yıkılmasına neden olmuştur. Dinlerini değiştirerek Hristiyanlaşan Avarlar, Hristiyanlığı kabul eden ilk Türk devleti olmuştur. Dinlerini değiştirmenin etkisiyle Kültürlerini ve kimliklerini kaybederek tarih sahnesinden silindiler. </a:t>
            </a:r>
          </a:p>
          <a:p>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42" name="Picture 2" descr="Ä°lgili resim"/>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36213" y="3381881"/>
            <a:ext cx="4437598" cy="347611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10</a:t>
            </a:fld>
            <a:endParaRPr lang="tr-TR"/>
          </a:p>
        </p:txBody>
      </p:sp>
    </p:spTree>
    <p:extLst>
      <p:ext uri="{BB962C8B-B14F-4D97-AF65-F5344CB8AC3E}">
        <p14:creationId xmlns:p14="http://schemas.microsoft.com/office/powerpoint/2010/main" xmlns="" val="93381507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242"/>
                                        </p:tgtEl>
                                        <p:attrNameLst>
                                          <p:attrName>style.visibility</p:attrName>
                                        </p:attrNameLst>
                                      </p:cBhvr>
                                      <p:to>
                                        <p:strVal val="visible"/>
                                      </p:to>
                                    </p:set>
                                    <p:animEffect transition="in" filter="fade">
                                      <p:cBhvr>
                                        <p:cTn id="23" dur="1000"/>
                                        <p:tgtEl>
                                          <p:spTgt spid="10242"/>
                                        </p:tgtEl>
                                      </p:cBhvr>
                                    </p:animEffect>
                                    <p:anim calcmode="lin" valueType="num">
                                      <p:cBhvr>
                                        <p:cTn id="24" dur="1000" fill="hold"/>
                                        <p:tgtEl>
                                          <p:spTgt spid="10242"/>
                                        </p:tgtEl>
                                        <p:attrNameLst>
                                          <p:attrName>ppt_x</p:attrName>
                                        </p:attrNameLst>
                                      </p:cBhvr>
                                      <p:tavLst>
                                        <p:tav tm="0">
                                          <p:val>
                                            <p:strVal val="#ppt_x"/>
                                          </p:val>
                                        </p:tav>
                                        <p:tav tm="100000">
                                          <p:val>
                                            <p:strVal val="#ppt_x"/>
                                          </p:val>
                                        </p:tav>
                                      </p:tavLst>
                                    </p:anim>
                                    <p:anim calcmode="lin" valueType="num">
                                      <p:cBhvr>
                                        <p:cTn id="25"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291264" cy="491654"/>
          </a:xfrm>
        </p:spPr>
        <p:txBody>
          <a:bodyPr>
            <a:noAutofit/>
          </a:bodyPr>
          <a:lstStyle/>
          <a:p>
            <a:pPr algn="ctr"/>
            <a:r>
              <a:rPr lang="tr-TR"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HAZAR DEVLETİ (630 – 968)</a:t>
            </a:r>
            <a:endParaRPr lang="tr-TR"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836712"/>
            <a:ext cx="4294600" cy="5832648"/>
          </a:xfrm>
        </p:spPr>
        <p:txBody>
          <a:bodyPr>
            <a:noAutofit/>
          </a:bodyPr>
          <a:lstStyle/>
          <a:p>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Sabir</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toplulukları, Batı Göktürk devletinin güç kaybetmesiyle birlikte bölgede hakimiyet kurarak Hazar Devletini kurdular. Hazar Devleti, Hz Osman'ın İslam ordularının fetihlerini durdurarak İslam orduları ile savaşan ilk Türk devleti olmuş ve İslamiyet’in Kafkaslara ulaşmasının önünü kapatmıştır. Hazarlar 657 yılında Göktürk İmparatorluğu'nun yıkılmasının ardından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Göktürk’lerin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batısında kalan Türk topluluklarını da kendi sınırlarına katarak, Karadeniz’in Kuzeyi ile Hazar Denizi arasında kalan bölgenin hakimi olmuşlardır.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Hazar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Devleti, Museviliğin Karay mezhebini benimseyerek, Museviliği benimseyen tek-ilk Türk devleti olmuş ve diğer dinlere oldukça hoşgörülü davranmışlardır. Bizans ve Slavlar ile yapılan savaşta zayıflayan devlet Derebeyliğe dönüşmüş, 1030 yılında Peçenekler Derebeyliklerini yıkınca Hazar Devleti tamamen yıkılmıştır.</a:t>
            </a:r>
          </a:p>
          <a:p>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94600" y="3212976"/>
            <a:ext cx="4849400" cy="30963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11</a:t>
            </a:fld>
            <a:endParaRPr lang="tr-TR"/>
          </a:p>
        </p:txBody>
      </p:sp>
    </p:spTree>
    <p:extLst>
      <p:ext uri="{BB962C8B-B14F-4D97-AF65-F5344CB8AC3E}">
        <p14:creationId xmlns:p14="http://schemas.microsoft.com/office/powerpoint/2010/main" xmlns="" val="329568778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1266"/>
                                        </p:tgtEl>
                                        <p:attrNameLst>
                                          <p:attrName>style.visibility</p:attrName>
                                        </p:attrNameLst>
                                      </p:cBhvr>
                                      <p:to>
                                        <p:strVal val="visible"/>
                                      </p:to>
                                    </p:set>
                                    <p:anim calcmode="lin" valueType="num">
                                      <p:cBhvr>
                                        <p:cTn id="23" dur="1000" fill="hold"/>
                                        <p:tgtEl>
                                          <p:spTgt spid="11266"/>
                                        </p:tgtEl>
                                        <p:attrNameLst>
                                          <p:attrName>ppt_w</p:attrName>
                                        </p:attrNameLst>
                                      </p:cBhvr>
                                      <p:tavLst>
                                        <p:tav tm="0">
                                          <p:val>
                                            <p:fltVal val="0"/>
                                          </p:val>
                                        </p:tav>
                                        <p:tav tm="100000">
                                          <p:val>
                                            <p:strVal val="#ppt_w"/>
                                          </p:val>
                                        </p:tav>
                                      </p:tavLst>
                                    </p:anim>
                                    <p:anim calcmode="lin" valueType="num">
                                      <p:cBhvr>
                                        <p:cTn id="24" dur="1000" fill="hold"/>
                                        <p:tgtEl>
                                          <p:spTgt spid="11266"/>
                                        </p:tgtEl>
                                        <p:attrNameLst>
                                          <p:attrName>ppt_h</p:attrName>
                                        </p:attrNameLst>
                                      </p:cBhvr>
                                      <p:tavLst>
                                        <p:tav tm="0">
                                          <p:val>
                                            <p:fltVal val="0"/>
                                          </p:val>
                                        </p:tav>
                                        <p:tav tm="100000">
                                          <p:val>
                                            <p:strVal val="#ppt_h"/>
                                          </p:val>
                                        </p:tav>
                                      </p:tavLst>
                                    </p:anim>
                                    <p:anim calcmode="lin" valueType="num">
                                      <p:cBhvr>
                                        <p:cTn id="25" dur="1000" fill="hold"/>
                                        <p:tgtEl>
                                          <p:spTgt spid="11266"/>
                                        </p:tgtEl>
                                        <p:attrNameLst>
                                          <p:attrName>style.rotation</p:attrName>
                                        </p:attrNameLst>
                                      </p:cBhvr>
                                      <p:tavLst>
                                        <p:tav tm="0">
                                          <p:val>
                                            <p:fltVal val="90"/>
                                          </p:val>
                                        </p:tav>
                                        <p:tav tm="100000">
                                          <p:val>
                                            <p:fltVal val="0"/>
                                          </p:val>
                                        </p:tav>
                                      </p:tavLst>
                                    </p:anim>
                                    <p:animEffect transition="in" filter="fade">
                                      <p:cBhvr>
                                        <p:cTn id="26"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91264" cy="491654"/>
          </a:xfrm>
        </p:spPr>
        <p:txBody>
          <a:bodyPr>
            <a:noAutofit/>
          </a:bodyPr>
          <a:lstStyle/>
          <a:p>
            <a:pPr algn="ctr"/>
            <a:r>
              <a:rPr lang="tr-TR" sz="2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KIRGIZLAR - KIRGIZ KAĞANLIĞI (840 - 1207)</a:t>
            </a:r>
            <a:endParaRPr lang="tr-TR"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79512" y="908720"/>
            <a:ext cx="4032448" cy="5832648"/>
          </a:xfrm>
        </p:spPr>
        <p:txBody>
          <a:bodyPr>
            <a:noAutofit/>
          </a:bodyPr>
          <a:lstStyle/>
          <a:p>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Kırgızlar</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840 yılında Uygur topraklarını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Ötüken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ve çevresi) ele geçirerek Kırgız Kağanlığını kurdular. Kırgızlar,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Ötüken'i</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başkent olarak kullanan son Türk devleti olmuştur.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Yenisey</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Kitabeleri ve dünyanın en uzun destanı olan Manas Destanı Kırgızlara ait kültürel değerlerdir. Moğol hakimiyetine giren ilk Türk devleti Kırgızlar </a:t>
            </a:r>
            <a:r>
              <a:rPr lang="tr-TR"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olmuştur.Anlatılan</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devletlerin tamamı kurulmuş en önemli ilk </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devletleri olarak tarih sayfalarında yerlerini almışlardır. Ancak bu devletlerin dışında büyüklü küçüklü daha pek çok Türk devletleri kurulmuştur. Bu devletleri; Bulgarlar, Karluklar,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Türgişler</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Macarlar, Peçenekler, Oğuzlar, Kıpçaklar,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Akhunlar</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ve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Sabirler</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şeklinde sıralayabiliriz.</a:t>
            </a:r>
          </a:p>
        </p:txBody>
      </p:sp>
      <p:pic>
        <p:nvPicPr>
          <p:cNvPr id="2050" name="Picture 2" descr="BÃ¼yÃ¼k Hun Ä°mparatorluÄu ve Mete Ha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85219" y="2348880"/>
            <a:ext cx="4758781" cy="288293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ayt Numarası Yer Tutucusu 4"/>
          <p:cNvSpPr>
            <a:spLocks noGrp="1"/>
          </p:cNvSpPr>
          <p:nvPr>
            <p:ph type="sldNum" sz="quarter" idx="12"/>
          </p:nvPr>
        </p:nvSpPr>
        <p:spPr/>
        <p:txBody>
          <a:bodyPr/>
          <a:lstStyle/>
          <a:p>
            <a:fld id="{F302176B-0E47-46AC-8F43-DAB4B8A37D06}" type="slidenum">
              <a:rPr lang="tr-TR" smtClean="0"/>
              <a:pPr/>
              <a:t>12</a:t>
            </a:fld>
            <a:endParaRPr lang="tr-TR"/>
          </a:p>
        </p:txBody>
      </p:sp>
    </p:spTree>
    <p:extLst>
      <p:ext uri="{BB962C8B-B14F-4D97-AF65-F5344CB8AC3E}">
        <p14:creationId xmlns:p14="http://schemas.microsoft.com/office/powerpoint/2010/main" xmlns="" val="166224897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wipe(down)">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012924" y="398174"/>
            <a:ext cx="4251399" cy="6986528"/>
          </a:xfrm>
          <a:prstGeom prst="rect">
            <a:avLst/>
          </a:prstGeom>
        </p:spPr>
        <p:txBody>
          <a:bodyPr wrap="square">
            <a:spAutoFit/>
          </a:bodyPr>
          <a:lstStyle/>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ÇALIŞMAMI</a:t>
            </a:r>
          </a:p>
          <a:p>
            <a:pPr algn="ctr"/>
            <a:endParaRPr lang="tr-TR" sz="35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İZLEDİĞİNİZ</a:t>
            </a: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tr-TR" sz="35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İÇİN TEŞEKKÜR</a:t>
            </a:r>
          </a:p>
          <a:p>
            <a:pPr algn="ctr"/>
            <a:endParaRPr lang="tr-TR" sz="35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EDERİM</a:t>
            </a:r>
          </a:p>
          <a:p>
            <a:pPr algn="ctr"/>
            <a:endParaRPr lang="tr-TR" sz="35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AHMET FARUK</a:t>
            </a:r>
          </a:p>
          <a:p>
            <a:pPr algn="ctr"/>
            <a:r>
              <a:rPr lang="tr-TR" sz="35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YILMAZ</a:t>
            </a:r>
            <a:endParaRPr lang="tr-TR" sz="35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tr-TR" sz="6600" dirty="0">
              <a:solidFill>
                <a:srgbClr val="FF0000"/>
              </a:solidFill>
            </a:endParaRPr>
          </a:p>
        </p:txBody>
      </p:sp>
      <p:pic>
        <p:nvPicPr>
          <p:cNvPr id="4" name="Picture 7" descr="kid32[1]"/>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7391728" y="666602"/>
            <a:ext cx="1674019" cy="5125888"/>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dollbasketball[1]"/>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33067" y="1133475"/>
            <a:ext cx="2106215" cy="475252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http://img21.dreamies.de/img/513/b/1lhye45htdf.gif"/>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33067" y="5789834"/>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http://img21.dreamies.de/img/513/b/1lhye45htdf.gif"/>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8352006" y="5792493"/>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ttp://img21.dreamies.de/img/513/b/1lhye45htdf.gif"/>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8271825" y="3"/>
            <a:ext cx="679652" cy="1109371"/>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http://img21.dreamies.de/img/513/b/1lhye45htdf.gif"/>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76845" y="99867"/>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5" descr="Arayış"/>
          <p:cNvPicPr>
            <a:picLocks noChangeAspect="1" noChangeArrowheads="1" noCrop="1"/>
          </p:cNvPicPr>
          <p:nvPr/>
        </p:nvPicPr>
        <p:blipFill>
          <a:blip r:embed="rId6">
            <a:extLst>
              <a:ext uri="{28A0092B-C50C-407E-A947-70E740481C1C}">
                <a14:useLocalDpi xmlns:a14="http://schemas.microsoft.com/office/drawing/2010/main" xmlns="" val="0"/>
              </a:ext>
            </a:extLst>
          </a:blip>
          <a:srcRect/>
          <a:stretch>
            <a:fillRect/>
          </a:stretch>
        </p:blipFill>
        <p:spPr bwMode="auto">
          <a:xfrm>
            <a:off x="1655915" y="398174"/>
            <a:ext cx="728663" cy="71120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5" descr="Arayış"/>
          <p:cNvPicPr>
            <a:picLocks noChangeAspect="1" noChangeArrowheads="1" noCrop="1"/>
          </p:cNvPicPr>
          <p:nvPr/>
        </p:nvPicPr>
        <p:blipFill>
          <a:blip r:embed="rId6">
            <a:extLst>
              <a:ext uri="{28A0092B-C50C-407E-A947-70E740481C1C}">
                <a14:useLocalDpi xmlns:a14="http://schemas.microsoft.com/office/drawing/2010/main" xmlns="" val="0"/>
              </a:ext>
            </a:extLst>
          </a:blip>
          <a:srcRect/>
          <a:stretch>
            <a:fillRect/>
          </a:stretch>
        </p:blipFill>
        <p:spPr bwMode="auto">
          <a:xfrm>
            <a:off x="5832271" y="311001"/>
            <a:ext cx="728663" cy="711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95695450"/>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7" name="bomb.wav"/>
          </p:stSnd>
        </p:sndAc>
      </p:transition>
    </mc:Choice>
    <mc:Fallback>
      <p:transition spd="slow">
        <p:fade/>
        <p:sndAc>
          <p:stSnd>
            <p:snd r:embed="rId2" name="bomb.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1+#ppt_w/2"/>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mph" presetSubtype="0" fill="hold" nodeType="clickEffect">
                                  <p:stCondLst>
                                    <p:cond delay="0"/>
                                  </p:stCondLst>
                                  <p:iterate type="lt">
                                    <p:tmPct val="4000"/>
                                  </p:iterate>
                                  <p:childTnLst>
                                    <p:set>
                                      <p:cBhvr override="childStyle">
                                        <p:cTn id="54" dur="500" fill="hold"/>
                                        <p:tgtEl>
                                          <p:spTgt spid="5">
                                            <p:txEl>
                                              <p:pRg st="0" end="0"/>
                                            </p:txEl>
                                          </p:spTgt>
                                        </p:tgtEl>
                                        <p:attrNameLst>
                                          <p:attrName>style.textDecorationUnderline</p:attrName>
                                        </p:attrNameLst>
                                      </p:cBhvr>
                                      <p:to>
                                        <p:strVal val="true"/>
                                      </p:to>
                                    </p:set>
                                  </p:childTnLst>
                                </p:cTn>
                              </p:par>
                              <p:par>
                                <p:cTn id="55" presetID="18" presetClass="emph" presetSubtype="0" fill="hold" nodeType="withEffect">
                                  <p:stCondLst>
                                    <p:cond delay="0"/>
                                  </p:stCondLst>
                                  <p:iterate type="lt">
                                    <p:tmPct val="4000"/>
                                  </p:iterate>
                                  <p:childTnLst>
                                    <p:set>
                                      <p:cBhvr override="childStyle">
                                        <p:cTn id="56" dur="500" fill="hold"/>
                                        <p:tgtEl>
                                          <p:spTgt spid="5">
                                            <p:txEl>
                                              <p:pRg st="2" end="2"/>
                                            </p:txEl>
                                          </p:spTgt>
                                        </p:tgtEl>
                                        <p:attrNameLst>
                                          <p:attrName>style.textDecorationUnderline</p:attrName>
                                        </p:attrNameLst>
                                      </p:cBhvr>
                                      <p:to>
                                        <p:strVal val="true"/>
                                      </p:to>
                                    </p:set>
                                  </p:childTnLst>
                                </p:cTn>
                              </p:par>
                              <p:par>
                                <p:cTn id="57" presetID="18" presetClass="emph" presetSubtype="0" fill="hold" nodeType="withEffect">
                                  <p:stCondLst>
                                    <p:cond delay="0"/>
                                  </p:stCondLst>
                                  <p:iterate type="lt">
                                    <p:tmPct val="4000"/>
                                  </p:iterate>
                                  <p:childTnLst>
                                    <p:set>
                                      <p:cBhvr override="childStyle">
                                        <p:cTn id="58" dur="500" fill="hold"/>
                                        <p:tgtEl>
                                          <p:spTgt spid="5">
                                            <p:txEl>
                                              <p:pRg st="3" end="3"/>
                                            </p:txEl>
                                          </p:spTgt>
                                        </p:tgtEl>
                                        <p:attrNameLst>
                                          <p:attrName>style.textDecorationUnderline</p:attrName>
                                        </p:attrNameLst>
                                      </p:cBhvr>
                                      <p:to>
                                        <p:strVal val="true"/>
                                      </p:to>
                                    </p:set>
                                  </p:childTnLst>
                                </p:cTn>
                              </p:par>
                              <p:par>
                                <p:cTn id="59" presetID="18" presetClass="emph" presetSubtype="0" fill="hold" nodeType="withEffect">
                                  <p:stCondLst>
                                    <p:cond delay="0"/>
                                  </p:stCondLst>
                                  <p:iterate type="lt">
                                    <p:tmPct val="4000"/>
                                  </p:iterate>
                                  <p:childTnLst>
                                    <p:set>
                                      <p:cBhvr override="childStyle">
                                        <p:cTn id="60" dur="500" fill="hold"/>
                                        <p:tgtEl>
                                          <p:spTgt spid="5">
                                            <p:txEl>
                                              <p:pRg st="4" end="4"/>
                                            </p:txEl>
                                          </p:spTgt>
                                        </p:tgtEl>
                                        <p:attrNameLst>
                                          <p:attrName>style.textDecorationUnderline</p:attrName>
                                        </p:attrNameLst>
                                      </p:cBhvr>
                                      <p:to>
                                        <p:strVal val="true"/>
                                      </p:to>
                                    </p:set>
                                  </p:childTnLst>
                                </p:cTn>
                              </p:par>
                              <p:par>
                                <p:cTn id="61" presetID="18" presetClass="emph" presetSubtype="0" fill="hold" nodeType="withEffect">
                                  <p:stCondLst>
                                    <p:cond delay="0"/>
                                  </p:stCondLst>
                                  <p:iterate type="lt">
                                    <p:tmPct val="4000"/>
                                  </p:iterate>
                                  <p:childTnLst>
                                    <p:set>
                                      <p:cBhvr override="childStyle">
                                        <p:cTn id="62" dur="500" fill="hold"/>
                                        <p:tgtEl>
                                          <p:spTgt spid="5">
                                            <p:txEl>
                                              <p:pRg st="6" end="6"/>
                                            </p:txEl>
                                          </p:spTgt>
                                        </p:tgtEl>
                                        <p:attrNameLst>
                                          <p:attrName>style.textDecorationUnderline</p:attrName>
                                        </p:attrNameLst>
                                      </p:cBhvr>
                                      <p:to>
                                        <p:strVal val="true"/>
                                      </p:to>
                                    </p:set>
                                  </p:childTnLst>
                                </p:cTn>
                              </p:par>
                            </p:childTnLst>
                          </p:cTn>
                        </p:par>
                      </p:childTnLst>
                    </p:cTn>
                  </p:par>
                  <p:par>
                    <p:cTn id="63" fill="hold">
                      <p:stCondLst>
                        <p:cond delay="indefinite"/>
                      </p:stCondLst>
                      <p:childTnLst>
                        <p:par>
                          <p:cTn id="64" fill="hold">
                            <p:stCondLst>
                              <p:cond delay="0"/>
                            </p:stCondLst>
                            <p:childTnLst>
                              <p:par>
                                <p:cTn id="65" presetID="6" presetClass="emph" presetSubtype="0" fill="hold" nodeType="clickEffect">
                                  <p:stCondLst>
                                    <p:cond delay="0"/>
                                  </p:stCondLst>
                                  <p:childTnLst>
                                    <p:animScale>
                                      <p:cBhvr>
                                        <p:cTn id="66" dur="2000" fill="hold"/>
                                        <p:tgtEl>
                                          <p:spTgt spid="5">
                                            <p:txEl>
                                              <p:pRg st="9" end="9"/>
                                            </p:txEl>
                                          </p:spTgt>
                                        </p:tgtEl>
                                      </p:cBhvr>
                                      <p:by x="150000" y="150000"/>
                                    </p:animScale>
                                  </p:childTnLst>
                                </p:cTn>
                              </p:par>
                              <p:par>
                                <p:cTn id="67" presetID="6" presetClass="emph" presetSubtype="0" fill="hold" nodeType="withEffect">
                                  <p:stCondLst>
                                    <p:cond delay="0"/>
                                  </p:stCondLst>
                                  <p:childTnLst>
                                    <p:animScale>
                                      <p:cBhvr>
                                        <p:cTn id="68" dur="2000" fill="hold"/>
                                        <p:tgtEl>
                                          <p:spTgt spid="5">
                                            <p:txEl>
                                              <p:pRg st="10" end="1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435280" cy="635670"/>
          </a:xfrm>
        </p:spPr>
        <p:txBody>
          <a:bodyPr>
            <a:noAutofit/>
          </a:bodyPr>
          <a:lstStyle/>
          <a:p>
            <a:pPr algn="ctr"/>
            <a:r>
              <a:rPr lang="tr-TR" sz="35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TÜRKLERİN ANAYURDU </a:t>
            </a:r>
            <a:r>
              <a:rPr lang="tr-TR" sz="35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ORTA ASYA</a:t>
            </a:r>
          </a:p>
        </p:txBody>
      </p:sp>
      <p:sp>
        <p:nvSpPr>
          <p:cNvPr id="4" name="Metin Yer Tutucusu 3"/>
          <p:cNvSpPr>
            <a:spLocks noGrp="1"/>
          </p:cNvSpPr>
          <p:nvPr>
            <p:ph type="body" sz="half" idx="2"/>
          </p:nvPr>
        </p:nvSpPr>
        <p:spPr>
          <a:xfrm>
            <a:off x="107505" y="980728"/>
            <a:ext cx="3456383" cy="5616624"/>
          </a:xfrm>
        </p:spPr>
        <p:txBody>
          <a:bodyPr>
            <a:noAutofit/>
          </a:bodyPr>
          <a:lstStyle/>
          <a:p>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Türkler, M.Ö.7 yüzyılda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Kömen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Dağları eteklerinde tarih sahnesine çıkmış ve tarih boyunca Asya, Avrupa ve Afrika’da irili ufaklı devletler kurmayı başarmışlardır. Gittikleri her coğrafyaya kendi kültürlerini götürmüşler ve bu coğrafyaların kültüründen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etkilenmişlerdir.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Hunlar Mete Han zamanında büyük bir imparatorluk kurmuş, Moğolları yenerek önemli ticaret yollarını denetim altına almışlardır. Asya Hunları olarak anılan bu devletin yıkılması ile sırasıyla Göktürkler ve Uygurlar tarih sahnesine çıkmışlardır. Tarihte kurulan ilk Türk devletleri beraberlerinde Orhun Kitabeleri gibi Türk tarihini aydınlatacak önemli eserler bırakmışlardır.</a:t>
            </a:r>
          </a:p>
        </p:txBody>
      </p:sp>
      <p:pic>
        <p:nvPicPr>
          <p:cNvPr id="2050" name="Picture 2" descr="Ä°lgili resim"/>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7904" y="3180259"/>
            <a:ext cx="5460717" cy="367774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2</a:t>
            </a:fld>
            <a:endParaRPr lang="tr-TR"/>
          </a:p>
        </p:txBody>
      </p:sp>
    </p:spTree>
    <p:extLst>
      <p:ext uri="{BB962C8B-B14F-4D97-AF65-F5344CB8AC3E}">
        <p14:creationId xmlns:p14="http://schemas.microsoft.com/office/powerpoint/2010/main" xmlns="" val="121029480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barn(outHorizontal)">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651304" cy="563662"/>
          </a:xfrm>
        </p:spPr>
        <p:txBody>
          <a:bodyPr>
            <a:norm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SEDDİ NE ZAMAN YAPILDI ?</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07504" y="980728"/>
            <a:ext cx="3384376" cy="5616624"/>
          </a:xfrm>
        </p:spPr>
        <p:txBody>
          <a:bodyPr>
            <a:noAutofit/>
          </a:bodyPr>
          <a:lstStyle/>
          <a:p>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Seddi’nin yapıldığı zamandaki Çin’in durumunu incelediğimizde duvarların savunma amaçlı değil siyasal amaçlı yapıldığı sonucuna ulaşırız. Çoğu insan Çin Seddi’nin Moğollara karşı yapılan bir savunma olduğunu düşünür. Ne de olsa yapılan çoğu duvar savunma amaçlıdır. Fakat Çin Seddi Moğollara, ya da kendi içindeki hanedanlıklara karşı yapılmış olan savunma amaçlı bir duvar değil, o dönemdeki siyasette kullanılan politik bir araçtır.</a:t>
            </a:r>
          </a:p>
        </p:txBody>
      </p:sp>
      <p:pic>
        <p:nvPicPr>
          <p:cNvPr id="7170" name="Picture 2" descr="Ã§in seddi ne zaman yapÄ±ldÄ± ile ilgili gÃ¶rsel sonuc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55784" y="3761959"/>
            <a:ext cx="5288216" cy="309634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3</a:t>
            </a:fld>
            <a:endParaRPr lang="tr-TR"/>
          </a:p>
        </p:txBody>
      </p:sp>
    </p:spTree>
    <p:extLst>
      <p:ext uri="{BB962C8B-B14F-4D97-AF65-F5344CB8AC3E}">
        <p14:creationId xmlns:p14="http://schemas.microsoft.com/office/powerpoint/2010/main" xmlns="" val="215687155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fade">
                                      <p:cBhvr>
                                        <p:cTn id="23"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722"/>
            <a:ext cx="9143999" cy="648072"/>
          </a:xfrm>
        </p:spPr>
        <p:txBody>
          <a:bodyPr>
            <a:noAutofit/>
          </a:bodyPr>
          <a:lstStyle/>
          <a:p>
            <a:pPr algn="ctr"/>
            <a:r>
              <a:rPr lang="tr-TR" sz="25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BÜYÜK (ASYA) HUN İMPARATORLUĞU(M.Ö.220-M.S.216)</a:t>
            </a:r>
            <a:endParaRPr lang="tr-TR" sz="25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30305" y="836712"/>
            <a:ext cx="4176464" cy="5544616"/>
          </a:xfrm>
        </p:spPr>
        <p:txBody>
          <a:bodyPr>
            <a:noAutofit/>
          </a:bodyPr>
          <a:lstStyle/>
          <a:p>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Tarihteki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İlk Türk devleti, Hun Türkleri tarafından kurulmuştur. Elbette Türk tarihini daha eskilere taşıyan Türk devletleri kurulmuştu. Fakat tam anlamıyla bir devlet yapılanması olan ve boy özelliğinin üzerine çıkarak devletleşme sürecini sağlamış, hatta imparatorluk olarak anılabilecek ilk büyük Türk devleti Büyük Hun İmparatorluğu olmuştur. </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Büyük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Hun İmparatorluğu'nun M.Ö. 220 yılında kurulduğu bilinse de, M.Ö. 318 yılına kadar ulaşılan Çin kaynaklı belgelere göre Çinlilerle anlaşma yaptıkları görülmektedir. Bu da, Asya Hun Devleti'nin kuruluş tarihi adına önemli bir gelişmedir.</a:t>
            </a:r>
          </a:p>
        </p:txBody>
      </p:sp>
      <p:pic>
        <p:nvPicPr>
          <p:cNvPr id="3074" name="Picture 2" descr="BÃ¼yÃ¼k Hun Ä°mparatorluÄ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99418" y="2636912"/>
            <a:ext cx="4844581" cy="320434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4</a:t>
            </a:fld>
            <a:endParaRPr lang="tr-TR"/>
          </a:p>
        </p:txBody>
      </p:sp>
    </p:spTree>
    <p:extLst>
      <p:ext uri="{BB962C8B-B14F-4D97-AF65-F5344CB8AC3E}">
        <p14:creationId xmlns:p14="http://schemas.microsoft.com/office/powerpoint/2010/main" xmlns="" val="343665381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circle(in)">
                                      <p:cBhvr>
                                        <p:cTn id="23"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5949"/>
            <a:ext cx="8928992" cy="707678"/>
          </a:xfrm>
        </p:spPr>
        <p:txBody>
          <a:bodyPr>
            <a:noAutofit/>
          </a:bodyPr>
          <a:lstStyle/>
          <a:p>
            <a:pPr algn="ctr"/>
            <a:r>
              <a:rPr lang="tr-TR"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BÜYÜK HUN İMPARATORLUĞU'NUN ÇÖKÜŞÜ</a:t>
            </a:r>
            <a:endParaRPr lang="tr-TR"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34433" y="764704"/>
            <a:ext cx="3961503" cy="5832648"/>
          </a:xfrm>
        </p:spPr>
        <p:txBody>
          <a:bodyPr>
            <a:noAutofit/>
          </a:bodyPr>
          <a:lstStyle/>
          <a:p>
            <a:r>
              <a:rPr lang="tr-TR"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Kiok'tan</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sonra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Kün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tanhu</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oldu. Devlette çözülme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Kün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döneminde başladı.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Kün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 bir Çin prensesiyle evlenerek Çin sarayına damat oldu. Çin subayları bu yakınlığı fırsat bilerek Türk topraklarına rahatça girip çıkmaya başladılar. </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Kılık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değiştirerek gerçekleştirdikleri bu sızmalarla hem Türk savaş taktiklerini öğreniyorlar, hem de türlü entrikalarla Hun prenslerini birbirine düşman ediyorlardı. Çin'in vergi vermeyi kesmesi ise ekonominin bozulmasına neden oldu. </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58 yılında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Kün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-Çin'den sonra oğlu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Hohanyeh</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tanhu</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oldu. Annesi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Çin'li</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olan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Hohanyeh</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Çinlilerden himaye ve yardım istedi. Annesi Türk olan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Çiçi</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ise bunu reddederek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Hohanyeh'in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imparatorluğunu tanımadığını ilan etti</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pic>
        <p:nvPicPr>
          <p:cNvPr id="4098" name="Picture 2" descr="BÃ¼yÃ¼k Hun Ä°mparatorluÄ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84827" y="3512149"/>
            <a:ext cx="5159173" cy="3336266"/>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orta asya ile ilgili gÃ¶rsel sonucu"/>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007099" y="836712"/>
            <a:ext cx="5160584" cy="265987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5</a:t>
            </a:fld>
            <a:endParaRPr lang="tr-TR"/>
          </a:p>
        </p:txBody>
      </p:sp>
    </p:spTree>
    <p:extLst>
      <p:ext uri="{BB962C8B-B14F-4D97-AF65-F5344CB8AC3E}">
        <p14:creationId xmlns:p14="http://schemas.microsoft.com/office/powerpoint/2010/main" xmlns="" val="351445981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100"/>
                                        </p:tgtEl>
                                        <p:attrNameLst>
                                          <p:attrName>style.visibility</p:attrName>
                                        </p:attrNameLst>
                                      </p:cBhvr>
                                      <p:to>
                                        <p:strVal val="visible"/>
                                      </p:to>
                                    </p:set>
                                    <p:animEffect transition="in" filter="barn(inVertical)">
                                      <p:cBhvr>
                                        <p:cTn id="23" dur="500"/>
                                        <p:tgtEl>
                                          <p:spTgt spid="410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88640"/>
            <a:ext cx="8435280" cy="635670"/>
          </a:xfrm>
        </p:spPr>
        <p:txBody>
          <a:bodyPr>
            <a:norm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AVRUPA HUN DEVLETİ (352-469)</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07504" y="980728"/>
            <a:ext cx="4464496" cy="5877272"/>
          </a:xfrm>
        </p:spPr>
        <p:txBody>
          <a:bodyPr>
            <a:noAutofit/>
          </a:bodyPr>
          <a:lstStyle/>
          <a:p>
            <a:r>
              <a:rPr lang="tr-TR"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Kavimler göçü sonucu Avrupa topraklarına ulaşan Türkler, Balamir Kağan önderliğinde Avrupa Hun Devleti'ni kurmuşlardır. Avrupa’da kurulan ilk Türk devleti olan Avrupa Hun İmparatorluğu bugünkü Macaristan topraklarında kurulmuştur. Atilla döneminde en parlak devrini yaşamış olan Avrupa Hunları, Anadolu'ya yapılan ilk Türk akınlarını gerçekleştirmiştir. </a:t>
            </a:r>
            <a:r>
              <a:rPr lang="tr-TR" sz="19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Tanrının </a:t>
            </a:r>
            <a:r>
              <a:rPr lang="tr-TR"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Kırbacı unvanı ile anılan Attila döneminde Bizans ile </a:t>
            </a:r>
            <a:r>
              <a:rPr lang="tr-TR" sz="19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Margos</a:t>
            </a:r>
            <a:r>
              <a:rPr lang="tr-TR"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ve </a:t>
            </a:r>
            <a:r>
              <a:rPr lang="tr-TR" sz="19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Anatolyos</a:t>
            </a:r>
            <a:r>
              <a:rPr lang="tr-TR" sz="19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antlaşmalarını yapılmış, Doğu Roma vergiye bağlanmıştır. Avrupa Hun İmparatorluğu Atilla’nın ölümünün ardından Hun kavimlerin ayaklanmaları ve Bizans saldırıları neticesinde zayıflamış ve 469’da yıkılmıştır.</a:t>
            </a:r>
          </a:p>
        </p:txBody>
      </p:sp>
      <p:pic>
        <p:nvPicPr>
          <p:cNvPr id="5122" name="Picture 2" descr="Tarihteki Ä°lk TÃ¼rk Devletleri"/>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2589245"/>
            <a:ext cx="4499992" cy="299999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6</a:t>
            </a:fld>
            <a:endParaRPr lang="tr-TR"/>
          </a:p>
        </p:txBody>
      </p:sp>
    </p:spTree>
    <p:extLst>
      <p:ext uri="{BB962C8B-B14F-4D97-AF65-F5344CB8AC3E}">
        <p14:creationId xmlns:p14="http://schemas.microsoft.com/office/powerpoint/2010/main" xmlns="" val="110363479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375" autoRev="1" fill="hold">
                                          <p:stCondLst>
                                            <p:cond delay="0"/>
                                          </p:stCondLst>
                                        </p:cTn>
                                        <p:tgtEl>
                                          <p:spTgt spid="4">
                                            <p:txEl>
                                              <p:pRg st="0" end="0"/>
                                            </p:txEl>
                                          </p:spTgt>
                                        </p:tgtEl>
                                        <p:attrNameLst>
                                          <p:attrName>ppt_w</p:attrName>
                                        </p:attrNameLst>
                                      </p:cBhvr>
                                    </p:anim>
                                    <p:anim by="(#ppt_w*0.50)" calcmode="lin" valueType="num">
                                      <p:cBhvr>
                                        <p:cTn id="16" dur="375" decel="50000" autoRev="1" fill="hold">
                                          <p:stCondLst>
                                            <p:cond delay="0"/>
                                          </p:stCondLst>
                                        </p:cTn>
                                        <p:tgtEl>
                                          <p:spTgt spid="4">
                                            <p:txEl>
                                              <p:pRg st="0" end="0"/>
                                            </p:txEl>
                                          </p:spTgt>
                                        </p:tgtEl>
                                        <p:attrNameLst>
                                          <p:attrName>ppt_x</p:attrName>
                                        </p:attrNameLst>
                                      </p:cBhvr>
                                    </p:anim>
                                    <p:anim from="(-#ppt_h/2)" to="(#ppt_y)" calcmode="lin" valueType="num">
                                      <p:cBhvr>
                                        <p:cTn id="17" dur="750" fill="hold">
                                          <p:stCondLst>
                                            <p:cond delay="0"/>
                                          </p:stCondLst>
                                        </p:cTn>
                                        <p:tgtEl>
                                          <p:spTgt spid="4">
                                            <p:txEl>
                                              <p:pRg st="0" end="0"/>
                                            </p:txEl>
                                          </p:spTgt>
                                        </p:tgtEl>
                                        <p:attrNameLst>
                                          <p:attrName>ppt_y</p:attrName>
                                        </p:attrNameLst>
                                      </p:cBhvr>
                                    </p:anim>
                                    <p:animRot by="21600000">
                                      <p:cBhvr>
                                        <p:cTn id="18" dur="7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randombar(horizontal)">
                                      <p:cBhvr>
                                        <p:cTn id="23"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42476" y="116632"/>
            <a:ext cx="8363272" cy="851694"/>
          </a:xfrm>
        </p:spPr>
        <p:txBody>
          <a:bodyPr>
            <a:norm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I.GÖKTÜRK DEVLETİ(552-659)</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29168" y="1083469"/>
            <a:ext cx="4398816" cy="5657899"/>
          </a:xfrm>
        </p:spPr>
        <p:txBody>
          <a:bodyPr>
            <a:noAutofit/>
          </a:bodyPr>
          <a:lstStyle/>
          <a:p>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 Göktürk Devleti tarihte bilinen ikinci büyük Türk devleti özelliği taşır. Avarların Orta Asya'daki siyasi varlığına son verilerek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Ötüken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topraklarında kuruldu. Bumin Kağan tarafından kurulan devlet ikiye ayrılmış ve iki farklı şekilde yönetilmiştir. Göktürk Devleti, doğu sınırı Japon Denizi, batı sınırı Hazar Denizi, güney sınırı Hindistan, Kuzey sınırı Sibirya olan toprakları hakimiyetine almıştır. En parlak dönemini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MukanKağan</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döneminde yaşamıştır. </a:t>
            </a:r>
            <a:r>
              <a:rPr lang="tr-TR" sz="18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Tapo</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Kağan döneminde Budizm halk arasında yayılmaya </a:t>
            </a:r>
            <a:r>
              <a:rPr lang="tr-TR"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çalışıldı.Türk</a:t>
            </a:r>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ismini kullanan ilk Türk devleti olma unvanını taşıyan I. Göktürk Devleti, Çin baskıları nedeniyle zayıflamış, doğu ve batı olmak üzere ikiye ayrılmıştır. Doğu Göktürkler 630, Batı Göktürkler ise 659 senesinde Çinliler tarafından yıkılmıştır.</a:t>
            </a:r>
          </a:p>
        </p:txBody>
      </p:sp>
      <p:pic>
        <p:nvPicPr>
          <p:cNvPr id="6146" name="Picture 2" descr="Tarihteki Ä°lk TÃ¼rk Devletleri"/>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499992" y="3140968"/>
            <a:ext cx="4644007" cy="280353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7</a:t>
            </a:fld>
            <a:endParaRPr lang="tr-TR"/>
          </a:p>
        </p:txBody>
      </p:sp>
    </p:spTree>
    <p:extLst>
      <p:ext uri="{BB962C8B-B14F-4D97-AF65-F5344CB8AC3E}">
        <p14:creationId xmlns:p14="http://schemas.microsoft.com/office/powerpoint/2010/main" xmlns="" val="3232278184"/>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6146"/>
                                        </p:tgtEl>
                                        <p:attrNameLst>
                                          <p:attrName>style.visibility</p:attrName>
                                        </p:attrNameLst>
                                      </p:cBhvr>
                                      <p:to>
                                        <p:strVal val="visible"/>
                                      </p:to>
                                    </p:set>
                                    <p:anim calcmode="lin" valueType="num">
                                      <p:cBhvr additive="base">
                                        <p:cTn id="23" dur="500" fill="hold"/>
                                        <p:tgtEl>
                                          <p:spTgt spid="6146"/>
                                        </p:tgtEl>
                                        <p:attrNameLst>
                                          <p:attrName>ppt_x</p:attrName>
                                        </p:attrNameLst>
                                      </p:cBhvr>
                                      <p:tavLst>
                                        <p:tav tm="0">
                                          <p:val>
                                            <p:strVal val="#ppt_x"/>
                                          </p:val>
                                        </p:tav>
                                        <p:tav tm="100000">
                                          <p:val>
                                            <p:strVal val="#ppt_x"/>
                                          </p:val>
                                        </p:tav>
                                      </p:tavLst>
                                    </p:anim>
                                    <p:anim calcmode="lin" valueType="num">
                                      <p:cBhvr additive="base">
                                        <p:cTn id="24"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91264" cy="563662"/>
          </a:xfrm>
        </p:spPr>
        <p:txBody>
          <a:bodyPr>
            <a:norm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II. GÖKTÜRK DEVLETİ (682 – 745)</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07504" y="980728"/>
            <a:ext cx="3816424" cy="5616624"/>
          </a:xfrm>
        </p:spPr>
        <p:txBody>
          <a:bodyPr>
            <a:noAutofit/>
          </a:bodyPr>
          <a:lstStyle/>
          <a:p>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Göktürk Devleti’nin yıkılmasının ardından Kutluk Kağan önderliğinde Türklerin ayaklanması neticesinde kurulmuştur. Bundan dolayı Kutluk Kağan'a, derleyen, toparlayan manasına gelen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İlteriş</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ünvanı</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verildi.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Göktürk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alfabesini kullanan Göktürkler, ilk alfabeyi kullanan Türk Devleti unvanını taşır. Türk edebiyatı ve Türk Tarihinin ilk yazılı örneği olan Orhun kitabeleri II. Göktürk Devleti döneminde yazılmıştır. Ayrıca Ergenekon Destanı bu dönemde </a:t>
            </a:r>
            <a:r>
              <a:rPr lang="tr-TR" sz="17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oluşturulmuştur.En</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parlak dönemini Bilge Kağan döneminde yaşayan devlet, Bilge Kağan,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Kültigin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ve Vezir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Tonyukuk'un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hayatlarını kaybetmeleri sonucu gücünü yitirmeye başlamıştır.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Devletin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vaziyetini fırsat bilen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Basmiller</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Uygurlar ve Karluklar, 744 yılında II. Göktürk Devleti’ni yıktılar. </a:t>
            </a:r>
          </a:p>
        </p:txBody>
      </p:sp>
      <p:pic>
        <p:nvPicPr>
          <p:cNvPr id="8194" name="Picture 2" descr="orta asya ile ilgili gÃ¶rsel sonucu"/>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11960" y="3501008"/>
            <a:ext cx="4932040" cy="336199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8</a:t>
            </a:fld>
            <a:endParaRPr lang="tr-TR"/>
          </a:p>
        </p:txBody>
      </p:sp>
    </p:spTree>
    <p:extLst>
      <p:ext uri="{BB962C8B-B14F-4D97-AF65-F5344CB8AC3E}">
        <p14:creationId xmlns:p14="http://schemas.microsoft.com/office/powerpoint/2010/main" xmlns="" val="395406001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194"/>
                                        </p:tgtEl>
                                        <p:attrNameLst>
                                          <p:attrName>style.visibility</p:attrName>
                                        </p:attrNameLst>
                                      </p:cBhvr>
                                      <p:to>
                                        <p:strVal val="visible"/>
                                      </p:to>
                                    </p:set>
                                    <p:animEffect transition="in" filter="barn(inVertical)">
                                      <p:cBhvr>
                                        <p:cTn id="23"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363272" cy="563662"/>
          </a:xfrm>
        </p:spPr>
        <p:txBody>
          <a:bodyPr>
            <a:noAutofit/>
          </a:bodyPr>
          <a:lstStyle/>
          <a:p>
            <a:pPr algn="ctr"/>
            <a:r>
              <a:rPr lang="tr-TR" sz="27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UYGUR DEVLETİ(744-840)</a:t>
            </a:r>
            <a:endParaRPr lang="tr-TR" sz="27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79512" y="1016793"/>
            <a:ext cx="3888432" cy="5436543"/>
          </a:xfrm>
        </p:spPr>
        <p:txBody>
          <a:bodyPr>
            <a:noAutofit/>
          </a:bodyPr>
          <a:lstStyle/>
          <a:p>
            <a:r>
              <a:rPr lang="tr-TR"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İlk </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Türk devletleri arasında ilk kez yerleşik hayata geçen Uygurlardır. Kutluk Bilge Kül Kağan tarafından 744 yılında kurulan devlet, mimari eserler bırakan, minyatür ve tezhip sanatına ait eserler yapan ilk Türk devletidir. Göktürkler gibi kendisine ait bir alfabesi olan bu devlet aynı zamanda matbaayı kullanan ilk Türk devleti özelliği taşır. Uygur Devleti, kültür ve uygarlık açısından Orta Asya devletleri arasında en gelişmiş devlet olma özellikleri </a:t>
            </a:r>
            <a:r>
              <a:rPr lang="tr-TR"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taşır.Uygurlar</a:t>
            </a:r>
            <a:r>
              <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Çin ile kurmuş oldukları yakın ilişkiler neticesinde Mani dinini benimsemiştir. Uygur Devleti Kırgız saldırıları sonucunda yıkılmış, Kansu ve Turfan Uygurları olarak ikiye ayrılmıştır.</a:t>
            </a:r>
          </a:p>
          <a:p>
            <a:endParaRPr lang="tr-TR"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9218" name="Picture 2" descr="Tarihteki Ä°lk TÃ¼rk Devletleri"/>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39952" y="3204609"/>
            <a:ext cx="5004048" cy="365339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Slayt Numarası Yer Tutucusu 2"/>
          <p:cNvSpPr>
            <a:spLocks noGrp="1"/>
          </p:cNvSpPr>
          <p:nvPr>
            <p:ph type="sldNum" sz="quarter" idx="12"/>
          </p:nvPr>
        </p:nvSpPr>
        <p:spPr/>
        <p:txBody>
          <a:bodyPr/>
          <a:lstStyle/>
          <a:p>
            <a:fld id="{F302176B-0E47-46AC-8F43-DAB4B8A37D06}" type="slidenum">
              <a:rPr lang="tr-TR" smtClean="0"/>
              <a:pPr/>
              <a:t>9</a:t>
            </a:fld>
            <a:endParaRPr lang="tr-TR"/>
          </a:p>
        </p:txBody>
      </p:sp>
    </p:spTree>
    <p:extLst>
      <p:ext uri="{BB962C8B-B14F-4D97-AF65-F5344CB8AC3E}">
        <p14:creationId xmlns:p14="http://schemas.microsoft.com/office/powerpoint/2010/main" xmlns="" val="24050901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125" autoRev="1" fill="hold">
                                          <p:stCondLst>
                                            <p:cond delay="0"/>
                                          </p:stCondLst>
                                        </p:cTn>
                                        <p:tgtEl>
                                          <p:spTgt spid="2"/>
                                        </p:tgtEl>
                                        <p:attrNameLst>
                                          <p:attrName>ppt_w</p:attrName>
                                        </p:attrNameLst>
                                      </p:cBhvr>
                                    </p:anim>
                                    <p:anim by="(#ppt_w*0.50)" calcmode="lin" valueType="num">
                                      <p:cBhvr>
                                        <p:cTn id="8" dur="125" decel="50000" autoRev="1" fill="hold">
                                          <p:stCondLst>
                                            <p:cond delay="0"/>
                                          </p:stCondLst>
                                        </p:cTn>
                                        <p:tgtEl>
                                          <p:spTgt spid="2"/>
                                        </p:tgtEl>
                                        <p:attrNameLst>
                                          <p:attrName>ppt_x</p:attrName>
                                        </p:attrNameLst>
                                      </p:cBhvr>
                                    </p:anim>
                                    <p:anim from="(-#ppt_h/2)" to="(#ppt_y)" calcmode="lin" valueType="num">
                                      <p:cBhvr>
                                        <p:cTn id="9" dur="250" fill="hold">
                                          <p:stCondLst>
                                            <p:cond delay="0"/>
                                          </p:stCondLst>
                                        </p:cTn>
                                        <p:tgtEl>
                                          <p:spTgt spid="2"/>
                                        </p:tgtEl>
                                        <p:attrNameLst>
                                          <p:attrName>ppt_y</p:attrName>
                                        </p:attrNameLst>
                                      </p:cBhvr>
                                    </p:anim>
                                    <p:animRot by="21600000">
                                      <p:cBhvr>
                                        <p:cTn id="10" dur="25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125" autoRev="1" fill="hold">
                                          <p:stCondLst>
                                            <p:cond delay="0"/>
                                          </p:stCondLst>
                                        </p:cTn>
                                        <p:tgtEl>
                                          <p:spTgt spid="4">
                                            <p:txEl>
                                              <p:pRg st="0" end="0"/>
                                            </p:txEl>
                                          </p:spTgt>
                                        </p:tgtEl>
                                        <p:attrNameLst>
                                          <p:attrName>ppt_w</p:attrName>
                                        </p:attrNameLst>
                                      </p:cBhvr>
                                    </p:anim>
                                    <p:anim by="(#ppt_w*0.50)" calcmode="lin" valueType="num">
                                      <p:cBhvr>
                                        <p:cTn id="16" dur="125" decel="50000" autoRev="1" fill="hold">
                                          <p:stCondLst>
                                            <p:cond delay="0"/>
                                          </p:stCondLst>
                                        </p:cTn>
                                        <p:tgtEl>
                                          <p:spTgt spid="4">
                                            <p:txEl>
                                              <p:pRg st="0" end="0"/>
                                            </p:txEl>
                                          </p:spTgt>
                                        </p:tgtEl>
                                        <p:attrNameLst>
                                          <p:attrName>ppt_x</p:attrName>
                                        </p:attrNameLst>
                                      </p:cBhvr>
                                    </p:anim>
                                    <p:anim from="(-#ppt_h/2)" to="(#ppt_y)" calcmode="lin" valueType="num">
                                      <p:cBhvr>
                                        <p:cTn id="17" dur="250" fill="hold">
                                          <p:stCondLst>
                                            <p:cond delay="0"/>
                                          </p:stCondLst>
                                        </p:cTn>
                                        <p:tgtEl>
                                          <p:spTgt spid="4">
                                            <p:txEl>
                                              <p:pRg st="0" end="0"/>
                                            </p:txEl>
                                          </p:spTgt>
                                        </p:tgtEl>
                                        <p:attrNameLst>
                                          <p:attrName>ppt_y</p:attrName>
                                        </p:attrNameLst>
                                      </p:cBhvr>
                                    </p:anim>
                                    <p:animRot by="21600000">
                                      <p:cBhvr>
                                        <p:cTn id="18" dur="25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218"/>
                                        </p:tgtEl>
                                        <p:attrNameLst>
                                          <p:attrName>style.visibility</p:attrName>
                                        </p:attrNameLst>
                                      </p:cBhvr>
                                      <p:to>
                                        <p:strVal val="visible"/>
                                      </p:to>
                                    </p:set>
                                    <p:animEffect transition="in" filter="fade">
                                      <p:cBhvr>
                                        <p:cTn id="23" dur="1000"/>
                                        <p:tgtEl>
                                          <p:spTgt spid="9218"/>
                                        </p:tgtEl>
                                      </p:cBhvr>
                                    </p:animEffect>
                                    <p:anim calcmode="lin" valueType="num">
                                      <p:cBhvr>
                                        <p:cTn id="24" dur="1000" fill="hold"/>
                                        <p:tgtEl>
                                          <p:spTgt spid="9218"/>
                                        </p:tgtEl>
                                        <p:attrNameLst>
                                          <p:attrName>ppt_x</p:attrName>
                                        </p:attrNameLst>
                                      </p:cBhvr>
                                      <p:tavLst>
                                        <p:tav tm="0">
                                          <p:val>
                                            <p:strVal val="#ppt_x"/>
                                          </p:val>
                                        </p:tav>
                                        <p:tav tm="100000">
                                          <p:val>
                                            <p:strVal val="#ppt_x"/>
                                          </p:val>
                                        </p:tav>
                                      </p:tavLst>
                                    </p:anim>
                                    <p:anim calcmode="lin" valueType="num">
                                      <p:cBhvr>
                                        <p:cTn id="25"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1170</Words>
  <PresentationFormat>Ekran Gösterisi (4:3)</PresentationFormat>
  <Paragraphs>46</Paragraphs>
  <Slides>13</Slides>
  <Notes>0</Notes>
  <HiddenSlides>0</HiddenSlides>
  <MMClips>0</MMClips>
  <ScaleCrop>false</ScaleCrop>
  <HeadingPairs>
    <vt:vector size="4" baseType="variant">
      <vt:variant>
        <vt:lpstr>Tema</vt:lpstr>
      </vt:variant>
      <vt:variant>
        <vt:i4>2</vt:i4>
      </vt:variant>
      <vt:variant>
        <vt:lpstr>Slayt Başlıkları</vt:lpstr>
      </vt:variant>
      <vt:variant>
        <vt:i4>13</vt:i4>
      </vt:variant>
    </vt:vector>
  </HeadingPairs>
  <TitlesOfParts>
    <vt:vector size="15" baseType="lpstr">
      <vt:lpstr>Ofis Teması</vt:lpstr>
      <vt:lpstr>Office Theme</vt:lpstr>
      <vt:lpstr>TÜRKLERİN ANAYURDU ORTA ASYA</vt:lpstr>
      <vt:lpstr>TÜRKLERİN ANAYURDU ORTA ASYA</vt:lpstr>
      <vt:lpstr>ÇİN SEDDİ NE ZAMAN YAPILDI ?</vt:lpstr>
      <vt:lpstr>BÜYÜK (ASYA) HUN İMPARATORLUĞU(M.Ö.220-M.S.216)</vt:lpstr>
      <vt:lpstr>BÜYÜK HUN İMPARATORLUĞU'NUN ÇÖKÜŞÜ</vt:lpstr>
      <vt:lpstr>AVRUPA HUN DEVLETİ (352-469)</vt:lpstr>
      <vt:lpstr>I.GÖKTÜRK DEVLETİ(552-659)</vt:lpstr>
      <vt:lpstr>II. GÖKTÜRK DEVLETİ (682 – 745)</vt:lpstr>
      <vt:lpstr>UYGUR DEVLETİ(744-840)</vt:lpstr>
      <vt:lpstr>AVAR DEVLETİ(565-835)</vt:lpstr>
      <vt:lpstr>HAZAR DEVLETİ (630 – 968)</vt:lpstr>
      <vt:lpstr>KIRGIZLAR - KIRGIZ KAĞANLIĞI (840 - 1207)</vt:lpstr>
      <vt:lpstr>Slayt 13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2019-10-22T17:47:00Z</dcterms:created>
  <dcterms:modified xsi:type="dcterms:W3CDTF">2019-10-24T11:32:55Z</dcterms:modified>
  <cp:category>https://www.sorubak.com</cp:category>
</cp:coreProperties>
</file>