
<file path=[Content_Types].xml><?xml version="1.0" encoding="utf-8"?>
<Types xmlns="http://schemas.openxmlformats.org/package/2006/content-types">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embeddedFontLst>
    <p:embeddedFont>
      <p:font typeface="Roboto" charset="0"/>
      <p:regular r:id="rId12"/>
      <p:bold r:id="rId13"/>
      <p:italic r:id="rId14"/>
      <p:boldItalic r:id="rId15"/>
    </p:embeddedFont>
    <p:embeddedFont>
      <p:font typeface="Roboto Slab" charset="0"/>
      <p:regular r:id="rId16"/>
      <p:bold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5" d="100"/>
          <a:sy n="105" d="100"/>
        </p:scale>
        <p:origin x="-510" y="2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3224624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c6f75fce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c6f75fce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c6f75fce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c6f75fce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c6f75fce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c6f75fce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c6f75fceb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c6f75fceb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c6f75fce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c6f75fce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c6f75fceb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c6f75fceb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c6f75fceb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c6f75fceb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c6f75fceb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c6f75fceb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c6f75fce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c6f75fce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1" name="Google Shape;11;p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2" name="Google Shape;12;p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3" name="Google Shape;13;p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14" name="Google Shape;14;p2"/>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hasCustomPrompt="1"/>
          </p:nvPr>
        </p:nvSpPr>
        <p:spPr>
          <a:xfrm>
            <a:off x="387900" y="1152450"/>
            <a:ext cx="8368200" cy="1538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a:spLocks noGrp="1"/>
          </p:cNvSpPr>
          <p:nvPr>
            <p:ph type="body" idx="1"/>
          </p:nvPr>
        </p:nvSpPr>
        <p:spPr>
          <a:xfrm>
            <a:off x="387900" y="2919450"/>
            <a:ext cx="8368200" cy="10716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56" name="Google Shape;5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8" name="Google Shape;18;p3"/>
          <p:cNvSpPr txBox="1">
            <a:spLocks noGrp="1"/>
          </p:cNvSpPr>
          <p:nvPr>
            <p:ph type="title"/>
          </p:nvPr>
        </p:nvSpPr>
        <p:spPr>
          <a:xfrm>
            <a:off x="480750" y="1764950"/>
            <a:ext cx="8222100" cy="907500"/>
          </a:xfrm>
          <a:prstGeom prst="rect">
            <a:avLst/>
          </a:prstGeom>
        </p:spPr>
        <p:txBody>
          <a:bodyPr spcFirstLastPara="1" wrap="square" lIns="91425" tIns="91425" rIns="91425" bIns="91425" anchor="b"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7" name="Google Shape;27;p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387900" y="1489825"/>
            <a:ext cx="3999900" cy="3078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9" name="Google Shape;29;p5"/>
          <p:cNvSpPr txBox="1">
            <a:spLocks noGrp="1"/>
          </p:cNvSpPr>
          <p:nvPr>
            <p:ph type="body" idx="2"/>
          </p:nvPr>
        </p:nvSpPr>
        <p:spPr>
          <a:xfrm>
            <a:off x="4756200" y="1489825"/>
            <a:ext cx="3999900" cy="3078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0" name="Google Shape;30;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Google Shape;33;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36" name="Google Shape;36;p7"/>
          <p:cNvSpPr txBox="1">
            <a:spLocks noGrp="1"/>
          </p:cNvSpPr>
          <p:nvPr>
            <p:ph type="title"/>
          </p:nvPr>
        </p:nvSpPr>
        <p:spPr>
          <a:xfrm>
            <a:off x="3879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7"/>
          <p:cNvSpPr txBox="1">
            <a:spLocks noGrp="1"/>
          </p:cNvSpPr>
          <p:nvPr>
            <p:ph type="body" idx="1"/>
          </p:nvPr>
        </p:nvSpPr>
        <p:spPr>
          <a:xfrm>
            <a:off x="387900" y="1594025"/>
            <a:ext cx="2808000" cy="26811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8" name="Google Shape;3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1" name="Google Shape;41;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9"/>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45" name="Google Shape;45;p9"/>
          <p:cNvSpPr txBox="1">
            <a:spLocks noGrp="1"/>
          </p:cNvSpPr>
          <p:nvPr>
            <p:ph type="title"/>
          </p:nvPr>
        </p:nvSpPr>
        <p:spPr>
          <a:xfrm>
            <a:off x="265500" y="1209075"/>
            <a:ext cx="4045200" cy="1506300"/>
          </a:xfrm>
          <a:prstGeom prst="rect">
            <a:avLst/>
          </a:prstGeom>
        </p:spPr>
        <p:txBody>
          <a:bodyPr spcFirstLastPara="1" wrap="square" lIns="91425" tIns="91425" rIns="91425" bIns="91425" anchor="b" anchorCtr="0">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6" name="Google Shape;46;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47" name="Google Shape;47;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7900" y="458025"/>
            <a:ext cx="8368200" cy="6861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87900" y="1489824"/>
            <a:ext cx="8368200" cy="30789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160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1600"/>
              </a:spcBef>
              <a:spcAft>
                <a:spcPts val="160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spd="slow">
    <p:fade/>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hyperlink" Target="https://www.nkfu.com/29-ekim-cumhuriyet-bayrami-resimleri/"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3"/>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tr" b="1" i="1" smtClean="0"/>
              <a:t>SOSYAL BİLGİLER HAKKINDA...</a:t>
            </a:r>
            <a:endParaRPr b="1" i="1"/>
          </a:p>
        </p:txBody>
      </p:sp>
      <p:sp>
        <p:nvSpPr>
          <p:cNvPr id="64" name="Google Shape;64;p13"/>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b="1" smtClean="0"/>
              <a:t>        ORÇUN POLAT</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4"/>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p>
            <a:pPr marL="0" lvl="0" indent="0" algn="l" rtl="0">
              <a:spcBef>
                <a:spcPts val="0"/>
              </a:spcBef>
              <a:spcAft>
                <a:spcPts val="1600"/>
              </a:spcAft>
              <a:buClr>
                <a:schemeClr val="dk2"/>
              </a:buClr>
              <a:buSzPts val="1100"/>
              <a:buNone/>
            </a:pPr>
            <a:r>
              <a:rPr lang="tr" sz="3000">
                <a:solidFill>
                  <a:srgbClr val="000000"/>
                </a:solidFill>
                <a:latin typeface="Arial"/>
                <a:ea typeface="Arial"/>
                <a:cs typeface="Arial"/>
                <a:sym typeface="Arial"/>
              </a:rPr>
              <a:t>Tarih, coğrafya, vatandaşlık bilgisi, sosyoloji, psikoloji, felsefe gibi sosyal konuları içeren derslere </a:t>
            </a:r>
            <a:r>
              <a:rPr lang="tr" sz="3000" b="1">
                <a:solidFill>
                  <a:srgbClr val="000000"/>
                </a:solidFill>
                <a:latin typeface="Arial"/>
                <a:ea typeface="Arial"/>
                <a:cs typeface="Arial"/>
                <a:sym typeface="Arial"/>
              </a:rPr>
              <a:t>sosyal bilgiler</a:t>
            </a:r>
            <a:r>
              <a:rPr lang="tr" sz="3000">
                <a:solidFill>
                  <a:srgbClr val="000000"/>
                </a:solidFill>
                <a:latin typeface="Arial"/>
                <a:ea typeface="Arial"/>
                <a:cs typeface="Arial"/>
                <a:sym typeface="Arial"/>
              </a:rPr>
              <a:t> denir.</a:t>
            </a:r>
            <a:endParaRPr sz="3000"/>
          </a:p>
        </p:txBody>
      </p:sp>
      <p:sp>
        <p:nvSpPr>
          <p:cNvPr id="70" name="Google Shape;70;p14"/>
          <p:cNvSpPr txBox="1">
            <a:spLocks noGrp="1"/>
          </p:cNvSpPr>
          <p:nvPr>
            <p:ph type="title"/>
          </p:nvPr>
        </p:nvSpPr>
        <p:spPr>
          <a:xfrm>
            <a:off x="265500" y="186075"/>
            <a:ext cx="4045200" cy="4797900"/>
          </a:xfrm>
          <a:prstGeom prst="rect">
            <a:avLst/>
          </a:prstGeom>
        </p:spPr>
        <p:txBody>
          <a:bodyPr spcFirstLastPara="1" wrap="square" lIns="91425" tIns="91425" rIns="91425" bIns="91425" anchor="ctr" anchorCtr="0">
            <a:noAutofit/>
          </a:bodyPr>
          <a:lstStyle/>
          <a:p>
            <a:pPr marL="0" lvl="0" indent="0" algn="l" rtl="0">
              <a:lnSpc>
                <a:spcPct val="115000"/>
              </a:lnSpc>
              <a:spcBef>
                <a:spcPts val="2400"/>
              </a:spcBef>
              <a:spcAft>
                <a:spcPts val="600"/>
              </a:spcAft>
              <a:buNone/>
            </a:pPr>
            <a:r>
              <a:rPr lang="tr" sz="2300" b="1">
                <a:solidFill>
                  <a:srgbClr val="FF0000"/>
                </a:solidFill>
                <a:latin typeface="Arial"/>
                <a:ea typeface="Arial"/>
                <a:cs typeface="Arial"/>
                <a:sym typeface="Arial"/>
              </a:rPr>
              <a:t>Sosyal bilgiler dersinin hayatımızdaki yeri ve önemi nedir?			</a:t>
            </a:r>
            <a:endParaRPr b="1" i="1">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tr"/>
              <a:t>SOSYAL BİLGİLER BİZE NE KAZANDIRIR?</a:t>
            </a:r>
            <a:endParaRPr/>
          </a:p>
        </p:txBody>
      </p:sp>
      <p:sp>
        <p:nvSpPr>
          <p:cNvPr id="76" name="Google Shape;76;p15"/>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Autofit/>
          </a:bodyPr>
          <a:lstStyle/>
          <a:p>
            <a:pPr marL="0" lvl="0" indent="0" algn="just" rtl="0">
              <a:spcBef>
                <a:spcPts val="1200"/>
              </a:spcBef>
              <a:spcAft>
                <a:spcPts val="0"/>
              </a:spcAft>
              <a:buNone/>
            </a:pPr>
            <a:r>
              <a:rPr lang="tr">
                <a:solidFill>
                  <a:srgbClr val="000000"/>
                </a:solidFill>
                <a:latin typeface="Arial"/>
                <a:ea typeface="Arial"/>
                <a:cs typeface="Arial"/>
                <a:sym typeface="Arial"/>
              </a:rPr>
              <a:t>Sosyal Bilgiler dersi hak, sorumluluk ve özgürlüklerimizi öğretir. Bizlerin bilgili, donanımlı, demokratik düşünceye sahip, topluma yararlı, düşünmeyi bilen, araştırmacı bireyler olmamıza katkıda bulunur. Böylece toplumsal kişilik kazanmamızı sağlar.</a:t>
            </a:r>
            <a:endParaRPr>
              <a:solidFill>
                <a:srgbClr val="000000"/>
              </a:solidFill>
              <a:latin typeface="Arial"/>
              <a:ea typeface="Arial"/>
              <a:cs typeface="Arial"/>
              <a:sym typeface="Arial"/>
            </a:endParaRPr>
          </a:p>
          <a:p>
            <a:pPr marL="0" lvl="0" indent="0" algn="just" rtl="0">
              <a:spcBef>
                <a:spcPts val="1200"/>
              </a:spcBef>
              <a:spcAft>
                <a:spcPts val="0"/>
              </a:spcAft>
              <a:buNone/>
            </a:pPr>
            <a:r>
              <a:rPr lang="tr">
                <a:solidFill>
                  <a:srgbClr val="000000"/>
                </a:solidFill>
                <a:latin typeface="Arial"/>
                <a:ea typeface="Arial"/>
                <a:cs typeface="Arial"/>
                <a:sym typeface="Arial"/>
              </a:rPr>
              <a:t>Sosyal bilgiler dersi,</a:t>
            </a:r>
            <a:r>
              <a:rPr lang="tr">
                <a:solidFill>
                  <a:srgbClr val="000000"/>
                </a:solidFill>
                <a:uFill>
                  <a:noFill/>
                </a:uFill>
                <a:latin typeface="Arial"/>
                <a:ea typeface="Arial"/>
                <a:cs typeface="Arial"/>
                <a:sym typeface="Arial"/>
                <a:hlinkClick r:id="rId3"/>
              </a:rPr>
              <a:t> </a:t>
            </a:r>
            <a:r>
              <a:rPr lang="tr" u="sng">
                <a:solidFill>
                  <a:schemeClr val="hlink"/>
                </a:solidFill>
                <a:latin typeface="Arial"/>
                <a:ea typeface="Arial"/>
                <a:cs typeface="Arial"/>
                <a:sym typeface="Arial"/>
                <a:hlinkClick r:id="rId3"/>
              </a:rPr>
              <a:t>Cumhuriyet</a:t>
            </a:r>
            <a:r>
              <a:rPr lang="tr">
                <a:solidFill>
                  <a:srgbClr val="000000"/>
                </a:solidFill>
                <a:latin typeface="Arial"/>
                <a:ea typeface="Arial"/>
                <a:cs typeface="Arial"/>
                <a:sym typeface="Arial"/>
              </a:rPr>
              <a:t>imizin nasıl kurulduğu hakkında bilgi verir.</a:t>
            </a:r>
            <a:endParaRPr>
              <a:solidFill>
                <a:srgbClr val="000000"/>
              </a:solidFill>
              <a:latin typeface="Arial"/>
              <a:ea typeface="Arial"/>
              <a:cs typeface="Arial"/>
              <a:sym typeface="Arial"/>
            </a:endParaRPr>
          </a:p>
          <a:p>
            <a:pPr marL="0" lvl="0" indent="0" algn="just" rtl="0">
              <a:spcBef>
                <a:spcPts val="1200"/>
              </a:spcBef>
              <a:spcAft>
                <a:spcPts val="1200"/>
              </a:spcAft>
              <a:buNone/>
            </a:pPr>
            <a:r>
              <a:rPr lang="tr">
                <a:solidFill>
                  <a:srgbClr val="000000"/>
                </a:solidFill>
                <a:latin typeface="Arial"/>
                <a:ea typeface="Arial"/>
                <a:cs typeface="Arial"/>
                <a:sym typeface="Arial"/>
              </a:rPr>
              <a:t>Cumhuriyetimizin kurucusu Atatürk’ün hayata geçirdiği ilke ve inkılaplarla ülkemizin nasıl kalkındığı hakkında bizleri bilgilendirir.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6"/>
          <p:cNvSpPr txBox="1">
            <a:spLocks noGrp="1"/>
          </p:cNvSpPr>
          <p:nvPr>
            <p:ph type="title" idx="4294967295"/>
          </p:nvPr>
        </p:nvSpPr>
        <p:spPr>
          <a:xfrm>
            <a:off x="311700" y="372500"/>
            <a:ext cx="8520600" cy="733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p>
        </p:txBody>
      </p:sp>
      <p:sp>
        <p:nvSpPr>
          <p:cNvPr id="82" name="Google Shape;82;p16"/>
          <p:cNvSpPr txBox="1">
            <a:spLocks noGrp="1"/>
          </p:cNvSpPr>
          <p:nvPr>
            <p:ph type="body" idx="4294967295"/>
          </p:nvPr>
        </p:nvSpPr>
        <p:spPr>
          <a:xfrm>
            <a:off x="311700" y="1195201"/>
            <a:ext cx="3853200" cy="524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400">
              <a:solidFill>
                <a:schemeClr val="accent5"/>
              </a:solidFill>
            </a:endParaRPr>
          </a:p>
        </p:txBody>
      </p:sp>
      <p:cxnSp>
        <p:nvCxnSpPr>
          <p:cNvPr id="83" name="Google Shape;83;p16"/>
          <p:cNvCxnSpPr/>
          <p:nvPr/>
        </p:nvCxnSpPr>
        <p:spPr>
          <a:xfrm>
            <a:off x="418675" y="1811883"/>
            <a:ext cx="270900" cy="0"/>
          </a:xfrm>
          <a:prstGeom prst="straightConnector1">
            <a:avLst/>
          </a:prstGeom>
          <a:noFill/>
          <a:ln w="9525" cap="flat" cmpd="sng">
            <a:solidFill>
              <a:schemeClr val="lt2"/>
            </a:solidFill>
            <a:prstDash val="solid"/>
            <a:round/>
            <a:headEnd type="none" w="sm" len="sm"/>
            <a:tailEnd type="none" w="sm" len="sm"/>
          </a:ln>
        </p:spPr>
      </p:cxnSp>
      <p:sp>
        <p:nvSpPr>
          <p:cNvPr id="84" name="Google Shape;84;p16"/>
          <p:cNvSpPr txBox="1">
            <a:spLocks noGrp="1"/>
          </p:cNvSpPr>
          <p:nvPr>
            <p:ph type="body" idx="4294967295"/>
          </p:nvPr>
        </p:nvSpPr>
        <p:spPr>
          <a:xfrm>
            <a:off x="66450" y="1106000"/>
            <a:ext cx="9011100" cy="3864600"/>
          </a:xfrm>
          <a:prstGeom prst="rect">
            <a:avLst/>
          </a:prstGeom>
        </p:spPr>
        <p:txBody>
          <a:bodyPr spcFirstLastPara="1" wrap="square" lIns="91425" tIns="91425" rIns="91425" bIns="91425" anchor="t" anchorCtr="0">
            <a:noAutofit/>
          </a:bodyPr>
          <a:lstStyle/>
          <a:p>
            <a:pPr marL="0" lvl="0" indent="0" algn="just" rtl="0">
              <a:spcBef>
                <a:spcPts val="1200"/>
              </a:spcBef>
              <a:spcAft>
                <a:spcPts val="0"/>
              </a:spcAft>
              <a:buNone/>
            </a:pPr>
            <a:r>
              <a:rPr lang="tr"/>
              <a:t>Sosyal bilgiler dersi, dünyanın değişik yerlerinde yaşayan insanlar hakkında bilgi verir. Bu insanların yaşam biçimleri, gelenekleri, bayramları ve eğlenceleri hakkında bireyleri bilinçlendirir.</a:t>
            </a:r>
            <a:endParaRPr/>
          </a:p>
          <a:p>
            <a:pPr marL="0" lvl="0" indent="0" algn="just" rtl="0">
              <a:spcBef>
                <a:spcPts val="1200"/>
              </a:spcBef>
              <a:spcAft>
                <a:spcPts val="0"/>
              </a:spcAft>
              <a:buNone/>
            </a:pPr>
            <a:r>
              <a:rPr lang="tr"/>
              <a:t>Ülkemizde yaşadığımız coğrafyanın yeryüzü şekilleri, iklim şartları, geçim kaynaklarıyla bunların toplum ve insan hayatına olan etkileri sosyal bilgiler dersi sayesinde öğrenilir.</a:t>
            </a:r>
            <a:endParaRPr/>
          </a:p>
          <a:p>
            <a:pPr marL="0" lvl="0" indent="0" algn="just" rtl="0">
              <a:spcBef>
                <a:spcPts val="1200"/>
              </a:spcBef>
              <a:spcAft>
                <a:spcPts val="0"/>
              </a:spcAft>
              <a:buNone/>
            </a:pPr>
            <a:r>
              <a:rPr lang="tr"/>
              <a:t>Sosyal bilgiler dersi, ülkemizin kültürü ve tarihi ile ilgili bilgiler verir. Bugünümüzü geçmişe bağlayarak bireyleri milli tarih ve birlik beraberlik konusunda bilinçlendirir.</a:t>
            </a:r>
            <a:endParaRPr/>
          </a:p>
          <a:p>
            <a:pPr marL="0" lvl="0" indent="0" algn="l" rtl="0">
              <a:spcBef>
                <a:spcPts val="1200"/>
              </a:spcBef>
              <a:spcAft>
                <a:spcPts val="1600"/>
              </a:spcAft>
              <a:buNone/>
            </a:pPr>
            <a:endParaRPr sz="1400"/>
          </a:p>
        </p:txBody>
      </p:sp>
      <p:sp>
        <p:nvSpPr>
          <p:cNvPr id="85" name="Google Shape;85;p16"/>
          <p:cNvSpPr txBox="1">
            <a:spLocks noGrp="1"/>
          </p:cNvSpPr>
          <p:nvPr>
            <p:ph type="body" idx="4294967295"/>
          </p:nvPr>
        </p:nvSpPr>
        <p:spPr>
          <a:xfrm>
            <a:off x="4905750" y="1201619"/>
            <a:ext cx="3853200" cy="524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400">
              <a:solidFill>
                <a:schemeClr val="accent5"/>
              </a:solidFill>
            </a:endParaRPr>
          </a:p>
        </p:txBody>
      </p:sp>
      <p:cxnSp>
        <p:nvCxnSpPr>
          <p:cNvPr id="86" name="Google Shape;86;p16"/>
          <p:cNvCxnSpPr/>
          <p:nvPr/>
        </p:nvCxnSpPr>
        <p:spPr>
          <a:xfrm>
            <a:off x="5012725" y="1811883"/>
            <a:ext cx="270900" cy="0"/>
          </a:xfrm>
          <a:prstGeom prst="straightConnector1">
            <a:avLst/>
          </a:prstGeom>
          <a:noFill/>
          <a:ln w="9525" cap="flat" cmpd="sng">
            <a:solidFill>
              <a:schemeClr val="lt2"/>
            </a:solidFill>
            <a:prstDash val="solid"/>
            <a:round/>
            <a:headEnd type="none" w="sm" len="sm"/>
            <a:tailEnd type="none" w="sm" len="sm"/>
          </a:ln>
        </p:spPr>
      </p:cxnSp>
      <p:sp>
        <p:nvSpPr>
          <p:cNvPr id="87" name="Google Shape;87;p16"/>
          <p:cNvSpPr txBox="1">
            <a:spLocks noGrp="1"/>
          </p:cNvSpPr>
          <p:nvPr>
            <p:ph type="body" idx="4294967295"/>
          </p:nvPr>
        </p:nvSpPr>
        <p:spPr>
          <a:xfrm>
            <a:off x="4905750" y="1916330"/>
            <a:ext cx="3853200" cy="2753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1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p:nvPr/>
        </p:nvSpPr>
        <p:spPr>
          <a:xfrm>
            <a:off x="0" y="0"/>
            <a:ext cx="9161100" cy="2484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7"/>
          <p:cNvSpPr txBox="1">
            <a:spLocks noGrp="1"/>
          </p:cNvSpPr>
          <p:nvPr>
            <p:ph type="title" idx="4294967295"/>
          </p:nvPr>
        </p:nvSpPr>
        <p:spPr>
          <a:xfrm>
            <a:off x="0" y="-100"/>
            <a:ext cx="9144000" cy="3641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tr">
                <a:solidFill>
                  <a:srgbClr val="660000"/>
                </a:solidFill>
              </a:rPr>
              <a:t>Her gün sosyal olaylarla iç içe yaşayan pek çok sosyal grubun ve toplumun üyesi olan bizlerin, bunlarla ilgili öğrenmesi gereken pek çok bilgi vardır. Çünkü toplum içinde yaşamak, insana bir takım haklar ve sorumluluklar yükler. Bu hakların, sorumlulukların, özgürlüklerin farkında olmak bizleri etkin vatandaş yapar.</a:t>
            </a:r>
            <a:endParaRPr>
              <a:solidFill>
                <a:srgbClr val="660000"/>
              </a:solidFill>
            </a:endParaRPr>
          </a:p>
        </p:txBody>
      </p:sp>
      <p:sp>
        <p:nvSpPr>
          <p:cNvPr id="94" name="Google Shape;94;p17"/>
          <p:cNvSpPr txBox="1">
            <a:spLocks noGrp="1"/>
          </p:cNvSpPr>
          <p:nvPr>
            <p:ph type="body" idx="4294967295"/>
          </p:nvPr>
        </p:nvSpPr>
        <p:spPr>
          <a:xfrm>
            <a:off x="164950" y="3108900"/>
            <a:ext cx="2177400" cy="43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100">
              <a:solidFill>
                <a:schemeClr val="accent5"/>
              </a:solidFill>
            </a:endParaRPr>
          </a:p>
        </p:txBody>
      </p:sp>
      <p:cxnSp>
        <p:nvCxnSpPr>
          <p:cNvPr id="95" name="Google Shape;95;p17"/>
          <p:cNvCxnSpPr/>
          <p:nvPr/>
        </p:nvCxnSpPr>
        <p:spPr>
          <a:xfrm>
            <a:off x="1118175" y="3613373"/>
            <a:ext cx="270900" cy="0"/>
          </a:xfrm>
          <a:prstGeom prst="straightConnector1">
            <a:avLst/>
          </a:prstGeom>
          <a:noFill/>
          <a:ln w="9525" cap="flat" cmpd="sng">
            <a:solidFill>
              <a:schemeClr val="lt2"/>
            </a:solidFill>
            <a:prstDash val="solid"/>
            <a:round/>
            <a:headEnd type="none" w="sm" len="sm"/>
            <a:tailEnd type="none" w="sm" len="sm"/>
          </a:ln>
        </p:spPr>
      </p:cxnSp>
      <p:sp>
        <p:nvSpPr>
          <p:cNvPr id="96" name="Google Shape;96;p17"/>
          <p:cNvSpPr txBox="1">
            <a:spLocks noGrp="1"/>
          </p:cNvSpPr>
          <p:nvPr>
            <p:ph type="body" idx="4294967295"/>
          </p:nvPr>
        </p:nvSpPr>
        <p:spPr>
          <a:xfrm>
            <a:off x="164925" y="3641661"/>
            <a:ext cx="2177400" cy="1153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sz="1100"/>
              <a:t> </a:t>
            </a:r>
            <a:endParaRPr sz="1100"/>
          </a:p>
        </p:txBody>
      </p:sp>
      <p:sp>
        <p:nvSpPr>
          <p:cNvPr id="97" name="Google Shape;97;p17"/>
          <p:cNvSpPr txBox="1">
            <a:spLocks noGrp="1"/>
          </p:cNvSpPr>
          <p:nvPr>
            <p:ph type="body" idx="4294967295"/>
          </p:nvPr>
        </p:nvSpPr>
        <p:spPr>
          <a:xfrm>
            <a:off x="2374559" y="3108900"/>
            <a:ext cx="2177400" cy="43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100">
              <a:solidFill>
                <a:schemeClr val="accent5"/>
              </a:solidFill>
            </a:endParaRPr>
          </a:p>
        </p:txBody>
      </p:sp>
      <p:cxnSp>
        <p:nvCxnSpPr>
          <p:cNvPr id="98" name="Google Shape;98;p17"/>
          <p:cNvCxnSpPr/>
          <p:nvPr/>
        </p:nvCxnSpPr>
        <p:spPr>
          <a:xfrm>
            <a:off x="3327800" y="3613373"/>
            <a:ext cx="270900" cy="0"/>
          </a:xfrm>
          <a:prstGeom prst="straightConnector1">
            <a:avLst/>
          </a:prstGeom>
          <a:noFill/>
          <a:ln w="9525" cap="flat" cmpd="sng">
            <a:solidFill>
              <a:schemeClr val="lt2"/>
            </a:solidFill>
            <a:prstDash val="solid"/>
            <a:round/>
            <a:headEnd type="none" w="sm" len="sm"/>
            <a:tailEnd type="none" w="sm" len="sm"/>
          </a:ln>
        </p:spPr>
      </p:cxnSp>
      <p:sp>
        <p:nvSpPr>
          <p:cNvPr id="99" name="Google Shape;99;p17"/>
          <p:cNvSpPr txBox="1">
            <a:spLocks noGrp="1"/>
          </p:cNvSpPr>
          <p:nvPr>
            <p:ph type="body" idx="4294967295"/>
          </p:nvPr>
        </p:nvSpPr>
        <p:spPr>
          <a:xfrm>
            <a:off x="2374545" y="3641661"/>
            <a:ext cx="2177400" cy="11538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1100"/>
          </a:p>
        </p:txBody>
      </p:sp>
      <p:sp>
        <p:nvSpPr>
          <p:cNvPr id="100" name="Google Shape;100;p17"/>
          <p:cNvSpPr txBox="1">
            <a:spLocks noGrp="1"/>
          </p:cNvSpPr>
          <p:nvPr>
            <p:ph type="body" idx="4294967295"/>
          </p:nvPr>
        </p:nvSpPr>
        <p:spPr>
          <a:xfrm>
            <a:off x="4584180" y="3108900"/>
            <a:ext cx="2177400" cy="43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100">
              <a:solidFill>
                <a:schemeClr val="accent5"/>
              </a:solidFill>
            </a:endParaRPr>
          </a:p>
        </p:txBody>
      </p:sp>
      <p:cxnSp>
        <p:nvCxnSpPr>
          <p:cNvPr id="101" name="Google Shape;101;p17"/>
          <p:cNvCxnSpPr/>
          <p:nvPr/>
        </p:nvCxnSpPr>
        <p:spPr>
          <a:xfrm>
            <a:off x="5554075" y="3613373"/>
            <a:ext cx="270900" cy="0"/>
          </a:xfrm>
          <a:prstGeom prst="straightConnector1">
            <a:avLst/>
          </a:prstGeom>
          <a:noFill/>
          <a:ln w="9525" cap="flat" cmpd="sng">
            <a:solidFill>
              <a:schemeClr val="lt2"/>
            </a:solidFill>
            <a:prstDash val="solid"/>
            <a:round/>
            <a:headEnd type="none" w="sm" len="sm"/>
            <a:tailEnd type="none" w="sm" len="sm"/>
          </a:ln>
        </p:spPr>
      </p:cxnSp>
      <p:sp>
        <p:nvSpPr>
          <p:cNvPr id="102" name="Google Shape;102;p17"/>
          <p:cNvSpPr txBox="1">
            <a:spLocks noGrp="1"/>
          </p:cNvSpPr>
          <p:nvPr>
            <p:ph type="body" idx="4294967295"/>
          </p:nvPr>
        </p:nvSpPr>
        <p:spPr>
          <a:xfrm>
            <a:off x="4584169" y="3641661"/>
            <a:ext cx="2177400" cy="1153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sz="1100"/>
              <a:t> </a:t>
            </a:r>
            <a:endParaRPr sz="1100"/>
          </a:p>
          <a:p>
            <a:pPr marL="0" lvl="0" indent="0" algn="ctr" rtl="0">
              <a:spcBef>
                <a:spcPts val="1600"/>
              </a:spcBef>
              <a:spcAft>
                <a:spcPts val="1600"/>
              </a:spcAft>
              <a:buNone/>
            </a:pPr>
            <a:endParaRPr sz="1100"/>
          </a:p>
        </p:txBody>
      </p:sp>
      <p:sp>
        <p:nvSpPr>
          <p:cNvPr id="103" name="Google Shape;103;p17"/>
          <p:cNvSpPr txBox="1">
            <a:spLocks noGrp="1"/>
          </p:cNvSpPr>
          <p:nvPr>
            <p:ph type="body" idx="4294967295"/>
          </p:nvPr>
        </p:nvSpPr>
        <p:spPr>
          <a:xfrm>
            <a:off x="6793801" y="3108900"/>
            <a:ext cx="2177400" cy="436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sz="2100">
              <a:solidFill>
                <a:schemeClr val="accent5"/>
              </a:solidFill>
            </a:endParaRPr>
          </a:p>
        </p:txBody>
      </p:sp>
      <p:cxnSp>
        <p:nvCxnSpPr>
          <p:cNvPr id="104" name="Google Shape;104;p17"/>
          <p:cNvCxnSpPr/>
          <p:nvPr/>
        </p:nvCxnSpPr>
        <p:spPr>
          <a:xfrm>
            <a:off x="7747050" y="3613373"/>
            <a:ext cx="270900" cy="0"/>
          </a:xfrm>
          <a:prstGeom prst="straightConnector1">
            <a:avLst/>
          </a:prstGeom>
          <a:noFill/>
          <a:ln w="9525" cap="flat" cmpd="sng">
            <a:solidFill>
              <a:schemeClr val="lt2"/>
            </a:solidFill>
            <a:prstDash val="solid"/>
            <a:round/>
            <a:headEnd type="none" w="sm" len="sm"/>
            <a:tailEnd type="none" w="sm" len="sm"/>
          </a:ln>
        </p:spPr>
      </p:cxnSp>
      <p:sp>
        <p:nvSpPr>
          <p:cNvPr id="105" name="Google Shape;105;p17"/>
          <p:cNvSpPr txBox="1">
            <a:spLocks noGrp="1"/>
          </p:cNvSpPr>
          <p:nvPr>
            <p:ph type="body" idx="4294967295"/>
          </p:nvPr>
        </p:nvSpPr>
        <p:spPr>
          <a:xfrm>
            <a:off x="450614" y="3641650"/>
            <a:ext cx="8520600" cy="1153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100"/>
          </a:p>
          <a:p>
            <a:pPr marL="0" lvl="0" indent="0" algn="ctr" rtl="0">
              <a:spcBef>
                <a:spcPts val="1600"/>
              </a:spcBef>
              <a:spcAft>
                <a:spcPts val="1600"/>
              </a:spcAft>
              <a:buNone/>
            </a:pP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8"/>
          <p:cNvSpPr txBox="1">
            <a:spLocks noGrp="1"/>
          </p:cNvSpPr>
          <p:nvPr>
            <p:ph type="title"/>
          </p:nvPr>
        </p:nvSpPr>
        <p:spPr>
          <a:xfrm>
            <a:off x="265500" y="1818600"/>
            <a:ext cx="4045200" cy="1506300"/>
          </a:xfrm>
          <a:prstGeom prst="rect">
            <a:avLst/>
          </a:prstGeom>
        </p:spPr>
        <p:txBody>
          <a:bodyPr spcFirstLastPara="1" wrap="square" lIns="91425" tIns="91425" rIns="91425" bIns="91425" anchor="ctr" anchorCtr="0">
            <a:noAutofit/>
          </a:bodyPr>
          <a:lstStyle/>
          <a:p>
            <a:pPr marL="0" lvl="0" indent="0" algn="just" rtl="0">
              <a:lnSpc>
                <a:spcPct val="115000"/>
              </a:lnSpc>
              <a:spcBef>
                <a:spcPts val="1100"/>
              </a:spcBef>
              <a:spcAft>
                <a:spcPts val="0"/>
              </a:spcAft>
              <a:buNone/>
            </a:pPr>
            <a:r>
              <a:rPr lang="tr" sz="2400" b="1">
                <a:solidFill>
                  <a:srgbClr val="FF0000"/>
                </a:solidFill>
                <a:latin typeface="Arial"/>
                <a:ea typeface="Arial"/>
                <a:cs typeface="Arial"/>
                <a:sym typeface="Arial"/>
              </a:rPr>
              <a:t>Sosyal Bilgiler Dersinin Hayatımızdaki Yeri ve Önemi</a:t>
            </a:r>
            <a:endParaRPr sz="2400" b="1">
              <a:solidFill>
                <a:srgbClr val="FF0000"/>
              </a:solidFill>
              <a:latin typeface="Arial"/>
              <a:ea typeface="Arial"/>
              <a:cs typeface="Arial"/>
              <a:sym typeface="Arial"/>
            </a:endParaRPr>
          </a:p>
          <a:p>
            <a:pPr marL="0" lvl="0" indent="0" algn="l" rtl="0">
              <a:spcBef>
                <a:spcPts val="200"/>
              </a:spcBef>
              <a:spcAft>
                <a:spcPts val="0"/>
              </a:spcAft>
              <a:buNone/>
            </a:pPr>
            <a:endParaRPr/>
          </a:p>
        </p:txBody>
      </p:sp>
      <p:sp>
        <p:nvSpPr>
          <p:cNvPr id="111" name="Google Shape;111;p18"/>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p>
            <a:pPr marL="0" lvl="0" indent="0" algn="l" rtl="0">
              <a:spcBef>
                <a:spcPts val="1200"/>
              </a:spcBef>
              <a:spcAft>
                <a:spcPts val="1200"/>
              </a:spcAft>
              <a:buNone/>
            </a:pPr>
            <a:r>
              <a:rPr lang="tr"/>
              <a:t>Sosyal Bilgiler dersi öğrencileri hayata hazırlayan muhteşem bir derstir. Her öğrencinin hayat ile ilgili merak ettiği onlarca soruya ciddi anlamda cevap verebilen bir derstir Sosyal Bilgiler. Sosyal Bilgiler dersi meraklı ve hevesli bir öğrenciyi hem hayata hem de önünde yer alan eğitim hayatına çok güzel bir şekilde hazırlar.</a:t>
            </a:r>
            <a:endParaRPr sz="6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9"/>
          <p:cNvSpPr txBox="1">
            <a:spLocks noGrp="1"/>
          </p:cNvSpPr>
          <p:nvPr>
            <p:ph type="body" idx="2"/>
          </p:nvPr>
        </p:nvSpPr>
        <p:spPr>
          <a:xfrm>
            <a:off x="256800" y="332275"/>
            <a:ext cx="8630400" cy="4206600"/>
          </a:xfrm>
          <a:prstGeom prst="rect">
            <a:avLst/>
          </a:prstGeom>
        </p:spPr>
        <p:txBody>
          <a:bodyPr spcFirstLastPara="1" wrap="square" lIns="91425" tIns="91425" rIns="91425" bIns="91425" anchor="ctr" anchorCtr="0">
            <a:noAutofit/>
          </a:bodyPr>
          <a:lstStyle/>
          <a:p>
            <a:pPr marL="0" lvl="0" indent="0" algn="l" rtl="0">
              <a:spcBef>
                <a:spcPts val="0"/>
              </a:spcBef>
              <a:spcAft>
                <a:spcPts val="1600"/>
              </a:spcAft>
              <a:buNone/>
            </a:pPr>
            <a:r>
              <a:rPr lang="tr"/>
              <a:t>Sosyal bilgiler dersinin hayatımızda yeri ve önemi nedir diye sorulacak olursa ise bu sorunun basit bir yanıtı vardır.  O da bu dersin bizleri gerçek hayata hazırlayan ilk adım olmasıdır.</a:t>
            </a:r>
            <a:endParaRPr/>
          </a:p>
        </p:txBody>
      </p:sp>
      <p:sp>
        <p:nvSpPr>
          <p:cNvPr id="117" name="Google Shape;117;p19"/>
          <p:cNvSpPr txBox="1">
            <a:spLocks noGrp="1"/>
          </p:cNvSpPr>
          <p:nvPr>
            <p:ph type="title"/>
          </p:nvPr>
        </p:nvSpPr>
        <p:spPr>
          <a:xfrm>
            <a:off x="265500" y="1818600"/>
            <a:ext cx="4045200" cy="1506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0"/>
          <p:cNvSpPr txBox="1">
            <a:spLocks noGrp="1"/>
          </p:cNvSpPr>
          <p:nvPr>
            <p:ph type="title"/>
          </p:nvPr>
        </p:nvSpPr>
        <p:spPr>
          <a:xfrm>
            <a:off x="119625" y="172775"/>
            <a:ext cx="8891400" cy="4771500"/>
          </a:xfrm>
          <a:prstGeom prst="rect">
            <a:avLst/>
          </a:prstGeom>
        </p:spPr>
        <p:txBody>
          <a:bodyPr spcFirstLastPara="1" wrap="square" lIns="91425" tIns="91425" rIns="91425" bIns="91425" anchor="ctr" anchorCtr="0">
            <a:noAutofit/>
          </a:bodyPr>
          <a:lstStyle/>
          <a:p>
            <a:pPr marL="0" lvl="0" indent="0" algn="l" rtl="0">
              <a:lnSpc>
                <a:spcPct val="115000"/>
              </a:lnSpc>
              <a:spcBef>
                <a:spcPts val="1200"/>
              </a:spcBef>
              <a:spcAft>
                <a:spcPts val="0"/>
              </a:spcAft>
              <a:buNone/>
            </a:pPr>
            <a:r>
              <a:rPr lang="tr" sz="1800" b="1">
                <a:solidFill>
                  <a:srgbClr val="FF0000"/>
                </a:solidFill>
                <a:latin typeface="Arial"/>
                <a:ea typeface="Arial"/>
                <a:cs typeface="Arial"/>
                <a:sym typeface="Arial"/>
              </a:rPr>
              <a:t>Sosyal bilgiler öğrenmek, bize aşağıdaki kazanımları sağlar;</a:t>
            </a:r>
            <a:endParaRPr sz="1800" b="1">
              <a:solidFill>
                <a:srgbClr val="FF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→Eleştirel düşünme yeteneğimizi geliştirir.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→Sorun çözme becerimizi arttırır.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→Genel kültürümüzü ve bilgi birikimimizi arttırır.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→Temel hak ve özgürlüklerimizi kavratır.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→Vatandaşlık bilinci ve sorumluluk kazandırır.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→Toplumdaki diğer bireylerle ilişkilerimizin gelişmesini sağlar.</a:t>
            </a:r>
            <a:endParaRPr sz="1800">
              <a:solidFill>
                <a:srgbClr val="000000"/>
              </a:solidFill>
              <a:latin typeface="Arial"/>
              <a:ea typeface="Arial"/>
              <a:cs typeface="Arial"/>
              <a:sym typeface="Arial"/>
            </a:endParaRPr>
          </a:p>
          <a:p>
            <a:pPr marL="0" lvl="0" indent="0" algn="just" rtl="0">
              <a:lnSpc>
                <a:spcPct val="115000"/>
              </a:lnSpc>
              <a:spcBef>
                <a:spcPts val="1200"/>
              </a:spcBef>
              <a:spcAft>
                <a:spcPts val="0"/>
              </a:spcAft>
              <a:buNone/>
            </a:pPr>
            <a:r>
              <a:rPr lang="tr" sz="1800">
                <a:solidFill>
                  <a:srgbClr val="000000"/>
                </a:solidFill>
                <a:latin typeface="Arial"/>
                <a:ea typeface="Arial"/>
                <a:cs typeface="Arial"/>
                <a:sym typeface="Arial"/>
              </a:rPr>
              <a:t>→Toplumsal kurallara uymak alışkanlığı kazandırır.</a:t>
            </a:r>
            <a:endParaRPr sz="1800">
              <a:solidFill>
                <a:srgbClr val="000000"/>
              </a:solidFill>
              <a:latin typeface="Arial"/>
              <a:ea typeface="Arial"/>
              <a:cs typeface="Arial"/>
              <a:sym typeface="Arial"/>
            </a:endParaRPr>
          </a:p>
          <a:p>
            <a:pPr marL="0" lvl="0" indent="0" algn="l" rtl="0">
              <a:spcBef>
                <a:spcPts val="12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1"/>
          <p:cNvSpPr/>
          <p:nvPr/>
        </p:nvSpPr>
        <p:spPr>
          <a:xfrm>
            <a:off x="0" y="0"/>
            <a:ext cx="9161100" cy="2484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1"/>
          <p:cNvSpPr txBox="1">
            <a:spLocks noGrp="1"/>
          </p:cNvSpPr>
          <p:nvPr>
            <p:ph type="title" idx="4294967295"/>
          </p:nvPr>
        </p:nvSpPr>
        <p:spPr>
          <a:xfrm>
            <a:off x="311700" y="372500"/>
            <a:ext cx="8520600" cy="73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 sz="2400">
                <a:solidFill>
                  <a:srgbClr val="CC0000"/>
                </a:solidFill>
                <a:latin typeface="Roboto"/>
                <a:ea typeface="Roboto"/>
                <a:cs typeface="Roboto"/>
                <a:sym typeface="Roboto"/>
              </a:rPr>
              <a:t>KAYNAKÇA….</a:t>
            </a:r>
            <a:endParaRPr>
              <a:solidFill>
                <a:srgbClr val="CC0000"/>
              </a:solidFill>
            </a:endParaRPr>
          </a:p>
        </p:txBody>
      </p:sp>
      <p:sp>
        <p:nvSpPr>
          <p:cNvPr id="129" name="Google Shape;129;p21"/>
          <p:cNvSpPr txBox="1">
            <a:spLocks noGrp="1"/>
          </p:cNvSpPr>
          <p:nvPr>
            <p:ph type="body" idx="4294967295"/>
          </p:nvPr>
        </p:nvSpPr>
        <p:spPr>
          <a:xfrm>
            <a:off x="311700" y="3198825"/>
            <a:ext cx="8520600" cy="1609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tr" sz="2400"/>
              <a:t>https://www.nkfu.com/sosyal-bilgiler-dersinin-hayatimizdaki-yeri-ve-onemi/</a:t>
            </a:r>
            <a:endParaRPr sz="2400"/>
          </a:p>
        </p:txBody>
      </p:sp>
    </p:spTree>
  </p:cSld>
  <p:clrMapOvr>
    <a:masterClrMapping/>
  </p:clrMapOvr>
</p:sld>
</file>

<file path=ppt/theme/theme1.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389</Words>
  <PresentationFormat>Ekran Gösterisi (16:9)</PresentationFormat>
  <Paragraphs>27</Paragraphs>
  <Slides>9</Slides>
  <Notes>9</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9</vt:i4>
      </vt:variant>
    </vt:vector>
  </HeadingPairs>
  <TitlesOfParts>
    <vt:vector size="13" baseType="lpstr">
      <vt:lpstr>Arial</vt:lpstr>
      <vt:lpstr>Roboto</vt:lpstr>
      <vt:lpstr>Roboto Slab</vt:lpstr>
      <vt:lpstr>Marina</vt:lpstr>
      <vt:lpstr>SOSYAL BİLGİLER HAKKINDA...</vt:lpstr>
      <vt:lpstr>Sosyal bilgiler dersinin hayatımızdaki yeri ve önemi nedir?   </vt:lpstr>
      <vt:lpstr>SOSYAL BİLGİLER BİZE NE KAZANDIRIR?</vt:lpstr>
      <vt:lpstr>PowerPoint Sunusu</vt:lpstr>
      <vt:lpstr>Her gün sosyal olaylarla iç içe yaşayan pek çok sosyal grubun ve toplumun üyesi olan bizlerin, bunlarla ilgili öğrenmesi gereken pek çok bilgi vardır. Çünkü toplum içinde yaşamak, insana bir takım haklar ve sorumluluklar yükler. Bu hakların, sorumlulukların, özgürlüklerin farkında olmak bizleri etkin vatandaş yapar.</vt:lpstr>
      <vt:lpstr>Sosyal Bilgiler Dersinin Hayatımızdaki Yeri ve Önemi </vt:lpstr>
      <vt:lpstr>PowerPoint Sunusu</vt:lpstr>
      <vt:lpstr>Sosyal bilgiler öğrenmek, bize aşağıdaki kazanımları sağlar; →Eleştirel düşünme yeteneğimizi geliştirir. →Sorun çözme becerimizi arttırır. →Genel kültürümüzü ve bilgi birikimimizi arttırır. →Temel hak ve özgürlüklerimizi kavratır. →Vatandaşlık bilinci ve sorumluluk kazandırır. →Toplumdaki diğer bireylerle ilişkilerimizin gelişmesini sağlar. →Toplumsal kurallara uymak alışkanlığı kazandırır. </vt:lpstr>
      <vt:lpstr>KAYNAKÇA….</vt:lpstr>
    </vt:vector>
  </TitlesOfParts>
  <Manager>https://www.sorubak.com</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modified xsi:type="dcterms:W3CDTF">2020-02-24T12:07:03Z</dcterms:modified>
  <cp:category>https://www.sorubak.com</cp:category>
</cp:coreProperties>
</file>