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67" r:id="rId4"/>
    <p:sldId id="257" r:id="rId5"/>
    <p:sldId id="258" r:id="rId6"/>
    <p:sldId id="259" r:id="rId7"/>
    <p:sldId id="260" r:id="rId8"/>
    <p:sldId id="261" r:id="rId9"/>
    <p:sldId id="262" r:id="rId10"/>
    <p:sldId id="263" r:id="rId11"/>
    <p:sldId id="264" r:id="rId12"/>
    <p:sldId id="265" r:id="rId13"/>
    <p:sldId id="266" r:id="rId14"/>
    <p:sldId id="268" r:id="rId15"/>
    <p:sldId id="269" r:id="rId16"/>
    <p:sldId id="270" r:id="rId17"/>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794" autoAdjust="0"/>
    <p:restoredTop sz="94671" autoAdjust="0"/>
  </p:normalViewPr>
  <p:slideViewPr>
    <p:cSldViewPr>
      <p:cViewPr>
        <p:scale>
          <a:sx n="79" d="100"/>
          <a:sy n="79" d="100"/>
        </p:scale>
        <p:origin x="-1638" y="-36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pPr/>
              <a:t>19/11/2019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pPr/>
              <a:t>19/11/2019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pPr/>
              <a:t>19/11/2019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solidFill>
                  <a:prstClr val="black">
                    <a:tint val="75000"/>
                  </a:prstClr>
                </a:solidFill>
              </a:rPr>
              <a:pPr/>
              <a:t>19/11/2019</a:t>
            </a:fld>
            <a:endParaRPr lang="tr-TR">
              <a:solidFill>
                <a:prstClr val="black">
                  <a:tint val="75000"/>
                </a:prstClr>
              </a:solidFill>
            </a:endParaRPr>
          </a:p>
        </p:txBody>
      </p:sp>
      <p:sp>
        <p:nvSpPr>
          <p:cNvPr id="5" name="4 Altbilgi Yer Tutucusu"/>
          <p:cNvSpPr>
            <a:spLocks noGrp="1"/>
          </p:cNvSpPr>
          <p:nvPr>
            <p:ph type="ftr" sz="quarter" idx="11"/>
          </p:nvPr>
        </p:nvSpPr>
        <p:spPr/>
        <p:txBody>
          <a:bodyPr/>
          <a:lstStyle/>
          <a:p>
            <a:endParaRPr lang="tr-TR">
              <a:solidFill>
                <a:prstClr val="black">
                  <a:tint val="75000"/>
                </a:prstClr>
              </a:solidFill>
            </a:endParaRPr>
          </a:p>
        </p:txBody>
      </p:sp>
      <p:sp>
        <p:nvSpPr>
          <p:cNvPr id="6" name="5 Slayt Numarası Yer Tutucusu"/>
          <p:cNvSpPr>
            <a:spLocks noGrp="1"/>
          </p:cNvSpPr>
          <p:nvPr>
            <p:ph type="sldNum" sz="quarter" idx="12"/>
          </p:nvPr>
        </p:nvSpPr>
        <p:spPr/>
        <p:txBody>
          <a:bodyPr/>
          <a:lstStyle/>
          <a:p>
            <a:fld id="{F302176B-0E47-46AC-8F43-DAB4B8A37D06}"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 xmlns:p14="http://schemas.microsoft.com/office/powerpoint/2010/main" val="41634416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solidFill>
                  <a:prstClr val="black">
                    <a:tint val="75000"/>
                  </a:prstClr>
                </a:solidFill>
              </a:rPr>
              <a:pPr/>
              <a:t>19/11/2019</a:t>
            </a:fld>
            <a:endParaRPr lang="tr-TR">
              <a:solidFill>
                <a:prstClr val="black">
                  <a:tint val="75000"/>
                </a:prstClr>
              </a:solidFill>
            </a:endParaRPr>
          </a:p>
        </p:txBody>
      </p:sp>
      <p:sp>
        <p:nvSpPr>
          <p:cNvPr id="5" name="4 Altbilgi Yer Tutucusu"/>
          <p:cNvSpPr>
            <a:spLocks noGrp="1"/>
          </p:cNvSpPr>
          <p:nvPr>
            <p:ph type="ftr" sz="quarter" idx="11"/>
          </p:nvPr>
        </p:nvSpPr>
        <p:spPr/>
        <p:txBody>
          <a:bodyPr/>
          <a:lstStyle/>
          <a:p>
            <a:endParaRPr lang="tr-TR">
              <a:solidFill>
                <a:prstClr val="black">
                  <a:tint val="75000"/>
                </a:prstClr>
              </a:solidFill>
            </a:endParaRPr>
          </a:p>
        </p:txBody>
      </p:sp>
      <p:sp>
        <p:nvSpPr>
          <p:cNvPr id="6" name="5 Slayt Numarası Yer Tutucusu"/>
          <p:cNvSpPr>
            <a:spLocks noGrp="1"/>
          </p:cNvSpPr>
          <p:nvPr>
            <p:ph type="sldNum" sz="quarter" idx="12"/>
          </p:nvPr>
        </p:nvSpPr>
        <p:spPr/>
        <p:txBody>
          <a:bodyPr/>
          <a:lstStyle/>
          <a:p>
            <a:fld id="{F302176B-0E47-46AC-8F43-DAB4B8A37D06}"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 xmlns:p14="http://schemas.microsoft.com/office/powerpoint/2010/main" val="281873398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solidFill>
                  <a:prstClr val="black">
                    <a:tint val="75000"/>
                  </a:prstClr>
                </a:solidFill>
              </a:rPr>
              <a:pPr/>
              <a:t>19/11/2019</a:t>
            </a:fld>
            <a:endParaRPr lang="tr-TR">
              <a:solidFill>
                <a:prstClr val="black">
                  <a:tint val="75000"/>
                </a:prstClr>
              </a:solidFill>
            </a:endParaRPr>
          </a:p>
        </p:txBody>
      </p:sp>
      <p:sp>
        <p:nvSpPr>
          <p:cNvPr id="5" name="4 Altbilgi Yer Tutucusu"/>
          <p:cNvSpPr>
            <a:spLocks noGrp="1"/>
          </p:cNvSpPr>
          <p:nvPr>
            <p:ph type="ftr" sz="quarter" idx="11"/>
          </p:nvPr>
        </p:nvSpPr>
        <p:spPr/>
        <p:txBody>
          <a:bodyPr/>
          <a:lstStyle/>
          <a:p>
            <a:endParaRPr lang="tr-TR">
              <a:solidFill>
                <a:prstClr val="black">
                  <a:tint val="75000"/>
                </a:prstClr>
              </a:solidFill>
            </a:endParaRPr>
          </a:p>
        </p:txBody>
      </p:sp>
      <p:sp>
        <p:nvSpPr>
          <p:cNvPr id="6" name="5 Slayt Numarası Yer Tutucusu"/>
          <p:cNvSpPr>
            <a:spLocks noGrp="1"/>
          </p:cNvSpPr>
          <p:nvPr>
            <p:ph type="sldNum" sz="quarter" idx="12"/>
          </p:nvPr>
        </p:nvSpPr>
        <p:spPr/>
        <p:txBody>
          <a:bodyPr/>
          <a:lstStyle/>
          <a:p>
            <a:fld id="{F302176B-0E47-46AC-8F43-DAB4B8A37D06}"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 xmlns:p14="http://schemas.microsoft.com/office/powerpoint/2010/main" val="138708194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A23720DD-5B6D-40BF-8493-A6B52D484E6B}" type="datetimeFigureOut">
              <a:rPr lang="tr-TR" smtClean="0">
                <a:solidFill>
                  <a:prstClr val="black">
                    <a:tint val="75000"/>
                  </a:prstClr>
                </a:solidFill>
              </a:rPr>
              <a:pPr/>
              <a:t>19/11/2019</a:t>
            </a:fld>
            <a:endParaRPr lang="tr-TR">
              <a:solidFill>
                <a:prstClr val="black">
                  <a:tint val="75000"/>
                </a:prstClr>
              </a:solidFill>
            </a:endParaRPr>
          </a:p>
        </p:txBody>
      </p:sp>
      <p:sp>
        <p:nvSpPr>
          <p:cNvPr id="6" name="5 Altbilgi Yer Tutucusu"/>
          <p:cNvSpPr>
            <a:spLocks noGrp="1"/>
          </p:cNvSpPr>
          <p:nvPr>
            <p:ph type="ftr" sz="quarter" idx="11"/>
          </p:nvPr>
        </p:nvSpPr>
        <p:spPr/>
        <p:txBody>
          <a:bodyPr/>
          <a:lstStyle/>
          <a:p>
            <a:endParaRPr lang="tr-TR">
              <a:solidFill>
                <a:prstClr val="black">
                  <a:tint val="75000"/>
                </a:prstClr>
              </a:solidFill>
            </a:endParaRPr>
          </a:p>
        </p:txBody>
      </p:sp>
      <p:sp>
        <p:nvSpPr>
          <p:cNvPr id="7" name="6 Slayt Numarası Yer Tutucusu"/>
          <p:cNvSpPr>
            <a:spLocks noGrp="1"/>
          </p:cNvSpPr>
          <p:nvPr>
            <p:ph type="sldNum" sz="quarter" idx="12"/>
          </p:nvPr>
        </p:nvSpPr>
        <p:spPr/>
        <p:txBody>
          <a:bodyPr/>
          <a:lstStyle/>
          <a:p>
            <a:fld id="{F302176B-0E47-46AC-8F43-DAB4B8A37D06}"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 xmlns:p14="http://schemas.microsoft.com/office/powerpoint/2010/main" val="51983314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A23720DD-5B6D-40BF-8493-A6B52D484E6B}" type="datetimeFigureOut">
              <a:rPr lang="tr-TR" smtClean="0">
                <a:solidFill>
                  <a:prstClr val="black">
                    <a:tint val="75000"/>
                  </a:prstClr>
                </a:solidFill>
              </a:rPr>
              <a:pPr/>
              <a:t>19/11/2019</a:t>
            </a:fld>
            <a:endParaRPr lang="tr-TR">
              <a:solidFill>
                <a:prstClr val="black">
                  <a:tint val="75000"/>
                </a:prstClr>
              </a:solidFill>
            </a:endParaRPr>
          </a:p>
        </p:txBody>
      </p:sp>
      <p:sp>
        <p:nvSpPr>
          <p:cNvPr id="8" name="7 Altbilgi Yer Tutucusu"/>
          <p:cNvSpPr>
            <a:spLocks noGrp="1"/>
          </p:cNvSpPr>
          <p:nvPr>
            <p:ph type="ftr" sz="quarter" idx="11"/>
          </p:nvPr>
        </p:nvSpPr>
        <p:spPr/>
        <p:txBody>
          <a:bodyPr/>
          <a:lstStyle/>
          <a:p>
            <a:endParaRPr lang="tr-TR">
              <a:solidFill>
                <a:prstClr val="black">
                  <a:tint val="75000"/>
                </a:prstClr>
              </a:solidFill>
            </a:endParaRPr>
          </a:p>
        </p:txBody>
      </p:sp>
      <p:sp>
        <p:nvSpPr>
          <p:cNvPr id="9" name="8 Slayt Numarası Yer Tutucusu"/>
          <p:cNvSpPr>
            <a:spLocks noGrp="1"/>
          </p:cNvSpPr>
          <p:nvPr>
            <p:ph type="sldNum" sz="quarter" idx="12"/>
          </p:nvPr>
        </p:nvSpPr>
        <p:spPr/>
        <p:txBody>
          <a:bodyPr/>
          <a:lstStyle/>
          <a:p>
            <a:fld id="{F302176B-0E47-46AC-8F43-DAB4B8A37D06}"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 xmlns:p14="http://schemas.microsoft.com/office/powerpoint/2010/main" val="33755092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A23720DD-5B6D-40BF-8493-A6B52D484E6B}" type="datetimeFigureOut">
              <a:rPr lang="tr-TR" smtClean="0">
                <a:solidFill>
                  <a:prstClr val="black">
                    <a:tint val="75000"/>
                  </a:prstClr>
                </a:solidFill>
              </a:rPr>
              <a:pPr/>
              <a:t>19/11/2019</a:t>
            </a:fld>
            <a:endParaRPr lang="tr-TR">
              <a:solidFill>
                <a:prstClr val="black">
                  <a:tint val="75000"/>
                </a:prstClr>
              </a:solidFill>
            </a:endParaRPr>
          </a:p>
        </p:txBody>
      </p:sp>
      <p:sp>
        <p:nvSpPr>
          <p:cNvPr id="4" name="3 Altbilgi Yer Tutucusu"/>
          <p:cNvSpPr>
            <a:spLocks noGrp="1"/>
          </p:cNvSpPr>
          <p:nvPr>
            <p:ph type="ftr" sz="quarter" idx="11"/>
          </p:nvPr>
        </p:nvSpPr>
        <p:spPr/>
        <p:txBody>
          <a:bodyPr/>
          <a:lstStyle/>
          <a:p>
            <a:endParaRPr lang="tr-TR">
              <a:solidFill>
                <a:prstClr val="black">
                  <a:tint val="75000"/>
                </a:prstClr>
              </a:solidFill>
            </a:endParaRPr>
          </a:p>
        </p:txBody>
      </p:sp>
      <p:sp>
        <p:nvSpPr>
          <p:cNvPr id="5" name="4 Slayt Numarası Yer Tutucusu"/>
          <p:cNvSpPr>
            <a:spLocks noGrp="1"/>
          </p:cNvSpPr>
          <p:nvPr>
            <p:ph type="sldNum" sz="quarter" idx="12"/>
          </p:nvPr>
        </p:nvSpPr>
        <p:spPr/>
        <p:txBody>
          <a:bodyPr/>
          <a:lstStyle/>
          <a:p>
            <a:fld id="{F302176B-0E47-46AC-8F43-DAB4B8A37D06}"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 xmlns:p14="http://schemas.microsoft.com/office/powerpoint/2010/main" val="394327736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23720DD-5B6D-40BF-8493-A6B52D484E6B}" type="datetimeFigureOut">
              <a:rPr lang="tr-TR" smtClean="0">
                <a:solidFill>
                  <a:prstClr val="black">
                    <a:tint val="75000"/>
                  </a:prstClr>
                </a:solidFill>
              </a:rPr>
              <a:pPr/>
              <a:t>19/11/2019</a:t>
            </a:fld>
            <a:endParaRPr lang="tr-TR">
              <a:solidFill>
                <a:prstClr val="black">
                  <a:tint val="75000"/>
                </a:prstClr>
              </a:solidFill>
            </a:endParaRPr>
          </a:p>
        </p:txBody>
      </p:sp>
      <p:sp>
        <p:nvSpPr>
          <p:cNvPr id="3" name="2 Altbilgi Yer Tutucusu"/>
          <p:cNvSpPr>
            <a:spLocks noGrp="1"/>
          </p:cNvSpPr>
          <p:nvPr>
            <p:ph type="ftr" sz="quarter" idx="11"/>
          </p:nvPr>
        </p:nvSpPr>
        <p:spPr/>
        <p:txBody>
          <a:bodyPr/>
          <a:lstStyle/>
          <a:p>
            <a:endParaRPr lang="tr-TR">
              <a:solidFill>
                <a:prstClr val="black">
                  <a:tint val="75000"/>
                </a:prstClr>
              </a:solidFill>
            </a:endParaRPr>
          </a:p>
        </p:txBody>
      </p:sp>
      <p:sp>
        <p:nvSpPr>
          <p:cNvPr id="4" name="3 Slayt Numarası Yer Tutucusu"/>
          <p:cNvSpPr>
            <a:spLocks noGrp="1"/>
          </p:cNvSpPr>
          <p:nvPr>
            <p:ph type="sldNum" sz="quarter" idx="12"/>
          </p:nvPr>
        </p:nvSpPr>
        <p:spPr/>
        <p:txBody>
          <a:bodyPr/>
          <a:lstStyle/>
          <a:p>
            <a:fld id="{F302176B-0E47-46AC-8F43-DAB4B8A37D06}"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 xmlns:p14="http://schemas.microsoft.com/office/powerpoint/2010/main" val="336343217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solidFill>
                  <a:prstClr val="black">
                    <a:tint val="75000"/>
                  </a:prstClr>
                </a:solidFill>
              </a:rPr>
              <a:pPr/>
              <a:t>19/11/2019</a:t>
            </a:fld>
            <a:endParaRPr lang="tr-TR">
              <a:solidFill>
                <a:prstClr val="black">
                  <a:tint val="75000"/>
                </a:prstClr>
              </a:solidFill>
            </a:endParaRPr>
          </a:p>
        </p:txBody>
      </p:sp>
      <p:sp>
        <p:nvSpPr>
          <p:cNvPr id="6" name="5 Altbilgi Yer Tutucusu"/>
          <p:cNvSpPr>
            <a:spLocks noGrp="1"/>
          </p:cNvSpPr>
          <p:nvPr>
            <p:ph type="ftr" sz="quarter" idx="11"/>
          </p:nvPr>
        </p:nvSpPr>
        <p:spPr/>
        <p:txBody>
          <a:bodyPr/>
          <a:lstStyle/>
          <a:p>
            <a:endParaRPr lang="tr-TR">
              <a:solidFill>
                <a:prstClr val="black">
                  <a:tint val="75000"/>
                </a:prstClr>
              </a:solidFill>
            </a:endParaRPr>
          </a:p>
        </p:txBody>
      </p:sp>
      <p:sp>
        <p:nvSpPr>
          <p:cNvPr id="7" name="6 Slayt Numarası Yer Tutucusu"/>
          <p:cNvSpPr>
            <a:spLocks noGrp="1"/>
          </p:cNvSpPr>
          <p:nvPr>
            <p:ph type="sldNum" sz="quarter" idx="12"/>
          </p:nvPr>
        </p:nvSpPr>
        <p:spPr/>
        <p:txBody>
          <a:bodyPr/>
          <a:lstStyle/>
          <a:p>
            <a:fld id="{F302176B-0E47-46AC-8F43-DAB4B8A37D06}"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 xmlns:p14="http://schemas.microsoft.com/office/powerpoint/2010/main" val="27884840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pPr/>
              <a:t>19/11/2019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solidFill>
                  <a:prstClr val="black">
                    <a:tint val="75000"/>
                  </a:prstClr>
                </a:solidFill>
              </a:rPr>
              <a:pPr/>
              <a:t>19/11/2019</a:t>
            </a:fld>
            <a:endParaRPr lang="tr-TR">
              <a:solidFill>
                <a:prstClr val="black">
                  <a:tint val="75000"/>
                </a:prstClr>
              </a:solidFill>
            </a:endParaRPr>
          </a:p>
        </p:txBody>
      </p:sp>
      <p:sp>
        <p:nvSpPr>
          <p:cNvPr id="6" name="5 Altbilgi Yer Tutucusu"/>
          <p:cNvSpPr>
            <a:spLocks noGrp="1"/>
          </p:cNvSpPr>
          <p:nvPr>
            <p:ph type="ftr" sz="quarter" idx="11"/>
          </p:nvPr>
        </p:nvSpPr>
        <p:spPr/>
        <p:txBody>
          <a:bodyPr/>
          <a:lstStyle/>
          <a:p>
            <a:endParaRPr lang="tr-TR">
              <a:solidFill>
                <a:prstClr val="black">
                  <a:tint val="75000"/>
                </a:prstClr>
              </a:solidFill>
            </a:endParaRPr>
          </a:p>
        </p:txBody>
      </p:sp>
      <p:sp>
        <p:nvSpPr>
          <p:cNvPr id="7" name="6 Slayt Numarası Yer Tutucusu"/>
          <p:cNvSpPr>
            <a:spLocks noGrp="1"/>
          </p:cNvSpPr>
          <p:nvPr>
            <p:ph type="sldNum" sz="quarter" idx="12"/>
          </p:nvPr>
        </p:nvSpPr>
        <p:spPr/>
        <p:txBody>
          <a:bodyPr/>
          <a:lstStyle/>
          <a:p>
            <a:fld id="{F302176B-0E47-46AC-8F43-DAB4B8A37D06}"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 xmlns:p14="http://schemas.microsoft.com/office/powerpoint/2010/main" val="20719458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solidFill>
                  <a:prstClr val="black">
                    <a:tint val="75000"/>
                  </a:prstClr>
                </a:solidFill>
              </a:rPr>
              <a:pPr/>
              <a:t>19/11/2019</a:t>
            </a:fld>
            <a:endParaRPr lang="tr-TR">
              <a:solidFill>
                <a:prstClr val="black">
                  <a:tint val="75000"/>
                </a:prstClr>
              </a:solidFill>
            </a:endParaRPr>
          </a:p>
        </p:txBody>
      </p:sp>
      <p:sp>
        <p:nvSpPr>
          <p:cNvPr id="5" name="4 Altbilgi Yer Tutucusu"/>
          <p:cNvSpPr>
            <a:spLocks noGrp="1"/>
          </p:cNvSpPr>
          <p:nvPr>
            <p:ph type="ftr" sz="quarter" idx="11"/>
          </p:nvPr>
        </p:nvSpPr>
        <p:spPr/>
        <p:txBody>
          <a:bodyPr/>
          <a:lstStyle/>
          <a:p>
            <a:endParaRPr lang="tr-TR">
              <a:solidFill>
                <a:prstClr val="black">
                  <a:tint val="75000"/>
                </a:prstClr>
              </a:solidFill>
            </a:endParaRPr>
          </a:p>
        </p:txBody>
      </p:sp>
      <p:sp>
        <p:nvSpPr>
          <p:cNvPr id="6" name="5 Slayt Numarası Yer Tutucusu"/>
          <p:cNvSpPr>
            <a:spLocks noGrp="1"/>
          </p:cNvSpPr>
          <p:nvPr>
            <p:ph type="sldNum" sz="quarter" idx="12"/>
          </p:nvPr>
        </p:nvSpPr>
        <p:spPr/>
        <p:txBody>
          <a:bodyPr/>
          <a:lstStyle/>
          <a:p>
            <a:fld id="{F302176B-0E47-46AC-8F43-DAB4B8A37D06}"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 xmlns:p14="http://schemas.microsoft.com/office/powerpoint/2010/main" val="380866291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solidFill>
                  <a:prstClr val="black">
                    <a:tint val="75000"/>
                  </a:prstClr>
                </a:solidFill>
              </a:rPr>
              <a:pPr/>
              <a:t>19/11/2019</a:t>
            </a:fld>
            <a:endParaRPr lang="tr-TR">
              <a:solidFill>
                <a:prstClr val="black">
                  <a:tint val="75000"/>
                </a:prstClr>
              </a:solidFill>
            </a:endParaRPr>
          </a:p>
        </p:txBody>
      </p:sp>
      <p:sp>
        <p:nvSpPr>
          <p:cNvPr id="5" name="4 Altbilgi Yer Tutucusu"/>
          <p:cNvSpPr>
            <a:spLocks noGrp="1"/>
          </p:cNvSpPr>
          <p:nvPr>
            <p:ph type="ftr" sz="quarter" idx="11"/>
          </p:nvPr>
        </p:nvSpPr>
        <p:spPr/>
        <p:txBody>
          <a:bodyPr/>
          <a:lstStyle/>
          <a:p>
            <a:endParaRPr lang="tr-TR">
              <a:solidFill>
                <a:prstClr val="black">
                  <a:tint val="75000"/>
                </a:prstClr>
              </a:solidFill>
            </a:endParaRPr>
          </a:p>
        </p:txBody>
      </p:sp>
      <p:sp>
        <p:nvSpPr>
          <p:cNvPr id="6" name="5 Slayt Numarası Yer Tutucusu"/>
          <p:cNvSpPr>
            <a:spLocks noGrp="1"/>
          </p:cNvSpPr>
          <p:nvPr>
            <p:ph type="sldNum" sz="quarter" idx="12"/>
          </p:nvPr>
        </p:nvSpPr>
        <p:spPr/>
        <p:txBody>
          <a:bodyPr/>
          <a:lstStyle/>
          <a:p>
            <a:fld id="{F302176B-0E47-46AC-8F43-DAB4B8A37D06}"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 xmlns:p14="http://schemas.microsoft.com/office/powerpoint/2010/main" val="35654010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pPr/>
              <a:t>19/11/2019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A23720DD-5B6D-40BF-8493-A6B52D484E6B}" type="datetimeFigureOut">
              <a:rPr lang="tr-TR" smtClean="0"/>
              <a:pPr/>
              <a:t>19/11/2019</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A23720DD-5B6D-40BF-8493-A6B52D484E6B}" type="datetimeFigureOut">
              <a:rPr lang="tr-TR" smtClean="0"/>
              <a:pPr/>
              <a:t>19/11/2019</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A23720DD-5B6D-40BF-8493-A6B52D484E6B}" type="datetimeFigureOut">
              <a:rPr lang="tr-TR" smtClean="0"/>
              <a:pPr/>
              <a:t>19/11/2019</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23720DD-5B6D-40BF-8493-A6B52D484E6B}" type="datetimeFigureOut">
              <a:rPr lang="tr-TR" smtClean="0"/>
              <a:pPr/>
              <a:t>19/11/2019</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pPr/>
              <a:t>19/11/2019</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pPr/>
              <a:t>19/11/2019</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49609">
              <a:schemeClr val="accent6">
                <a:lumMod val="75000"/>
              </a:schemeClr>
            </a:gs>
            <a:gs pos="60000">
              <a:schemeClr val="tx2">
                <a:lumMod val="60000"/>
                <a:lumOff val="40000"/>
              </a:schemeClr>
            </a:gs>
            <a:gs pos="40000">
              <a:srgbClr val="FF0000"/>
            </a:gs>
            <a:gs pos="70000">
              <a:srgbClr val="00B050"/>
            </a:gs>
            <a:gs pos="80000">
              <a:srgbClr val="7030A0"/>
            </a:gs>
            <a:gs pos="27000">
              <a:schemeClr val="accent6">
                <a:lumMod val="75000"/>
              </a:schemeClr>
            </a:gs>
            <a:gs pos="14000">
              <a:srgbClr val="FFC000"/>
            </a:gs>
            <a:gs pos="1000">
              <a:srgbClr val="FFFF00"/>
            </a:gs>
            <a:gs pos="90000">
              <a:srgbClr val="FF3399"/>
            </a:gs>
            <a:gs pos="100000">
              <a:schemeClr val="accent2">
                <a:lumMod val="75000"/>
              </a:schemeClr>
            </a:gs>
          </a:gsLst>
          <a:lin ang="13500000" scaled="1"/>
          <a:tileRect/>
        </a:gradFill>
        <a:effectLst/>
      </p:bgPr>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3720DD-5B6D-40BF-8493-A6B52D484E6B}" type="datetimeFigureOut">
              <a:rPr lang="tr-TR" smtClean="0"/>
              <a:pPr/>
              <a:t>19/11/2019</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02176B-0E47-46AC-8F43-DAB4B8A37D06}"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flip="none" rotWithShape="1">
          <a:gsLst>
            <a:gs pos="49609">
              <a:schemeClr val="accent6">
                <a:lumMod val="75000"/>
              </a:schemeClr>
            </a:gs>
            <a:gs pos="60000">
              <a:schemeClr val="tx2">
                <a:lumMod val="60000"/>
                <a:lumOff val="40000"/>
              </a:schemeClr>
            </a:gs>
            <a:gs pos="40000">
              <a:srgbClr val="FF0000"/>
            </a:gs>
            <a:gs pos="70000">
              <a:srgbClr val="00B050"/>
            </a:gs>
            <a:gs pos="80000">
              <a:srgbClr val="7030A0"/>
            </a:gs>
            <a:gs pos="27000">
              <a:schemeClr val="accent6">
                <a:lumMod val="75000"/>
              </a:schemeClr>
            </a:gs>
            <a:gs pos="14000">
              <a:srgbClr val="FFC000"/>
            </a:gs>
            <a:gs pos="1000">
              <a:srgbClr val="FFFF00"/>
            </a:gs>
            <a:gs pos="90000">
              <a:srgbClr val="FF3399"/>
            </a:gs>
            <a:gs pos="100000">
              <a:schemeClr val="accent2">
                <a:lumMod val="75000"/>
              </a:schemeClr>
            </a:gs>
          </a:gsLst>
          <a:lin ang="13500000" scaled="1"/>
          <a:tileRect/>
        </a:gradFill>
        <a:effectLst/>
      </p:bgPr>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3720DD-5B6D-40BF-8493-A6B52D484E6B}" type="datetimeFigureOut">
              <a:rPr lang="tr-TR" smtClean="0">
                <a:solidFill>
                  <a:prstClr val="black">
                    <a:tint val="75000"/>
                  </a:prstClr>
                </a:solidFill>
              </a:rPr>
              <a:pPr/>
              <a:t>19/11/2019</a:t>
            </a:fld>
            <a:endParaRPr lang="tr-TR">
              <a:solidFill>
                <a:prstClr val="black">
                  <a:tint val="75000"/>
                </a:prstClr>
              </a:solidFill>
            </a:endParaRP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solidFill>
                <a:prstClr val="black">
                  <a:tint val="75000"/>
                </a:prstClr>
              </a:solidFill>
            </a:endParaRP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02176B-0E47-46AC-8F43-DAB4B8A37D06}"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 xmlns:p14="http://schemas.microsoft.com/office/powerpoint/2010/main" val="21499082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18.gif"/><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8" Type="http://schemas.openxmlformats.org/officeDocument/2006/relationships/slide" Target="slide11.xml"/><Relationship Id="rId3" Type="http://schemas.openxmlformats.org/officeDocument/2006/relationships/slide" Target="slide5.xml"/><Relationship Id="rId7" Type="http://schemas.openxmlformats.org/officeDocument/2006/relationships/slide" Target="slide10.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slide" Target="slide9.xml"/><Relationship Id="rId5" Type="http://schemas.openxmlformats.org/officeDocument/2006/relationships/slide" Target="slide8.xml"/><Relationship Id="rId10" Type="http://schemas.openxmlformats.org/officeDocument/2006/relationships/slide" Target="slide14.xml"/><Relationship Id="rId4" Type="http://schemas.openxmlformats.org/officeDocument/2006/relationships/slide" Target="slide7.xml"/><Relationship Id="rId9" Type="http://schemas.openxmlformats.org/officeDocument/2006/relationships/slide" Target="slide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image" Target="../media/image7.jpeg"/><Relationship Id="rId5" Type="http://schemas.openxmlformats.org/officeDocument/2006/relationships/image" Target="../media/image6.png"/><Relationship Id="rId4" Type="http://schemas.openxmlformats.org/officeDocument/2006/relationships/image" Target="../media/image5.jpeg"/></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3568" y="1124744"/>
            <a:ext cx="7772400" cy="1470025"/>
          </a:xfrm>
        </p:spPr>
        <p:txBody>
          <a:bodyPr/>
          <a:lstStyle/>
          <a:p>
            <a:r>
              <a:rPr lang="tr-TR"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ÇANAKKALE</a:t>
            </a:r>
            <a:r>
              <a:rPr lang="tr-TR" b="1" baseline="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GEÇİLMEZ</a:t>
            </a:r>
            <a:endParaRPr lang="tr-TR"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pic>
        <p:nvPicPr>
          <p:cNvPr id="1026" name="Picture 2" descr="Ã§anakkale savaÅÄ± ile ilgili gÃ¶rsel sonucu"/>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115616" y="3068960"/>
            <a:ext cx="6912768" cy="314325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4288777499"/>
      </p:ext>
    </p:extLst>
  </p:cSld>
  <p:clrMapOvr>
    <a:masterClrMapping/>
  </p:clrMapOvr>
  <mc:AlternateContent xmlns:mc="http://schemas.openxmlformats.org/markup-compatibility/2006">
    <mc:Choice xmlns=""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250" autoRev="1" fill="hold">
                                          <p:stCondLst>
                                            <p:cond delay="0"/>
                                          </p:stCondLst>
                                        </p:cTn>
                                        <p:tgtEl>
                                          <p:spTgt spid="2"/>
                                        </p:tgtEl>
                                        <p:attrNameLst>
                                          <p:attrName>ppt_w</p:attrName>
                                        </p:attrNameLst>
                                      </p:cBhvr>
                                    </p:anim>
                                    <p:anim by="(#ppt_w*0.50)" calcmode="lin" valueType="num">
                                      <p:cBhvr>
                                        <p:cTn id="8" dur="250" decel="50000" autoRev="1" fill="hold">
                                          <p:stCondLst>
                                            <p:cond delay="0"/>
                                          </p:stCondLst>
                                        </p:cTn>
                                        <p:tgtEl>
                                          <p:spTgt spid="2"/>
                                        </p:tgtEl>
                                        <p:attrNameLst>
                                          <p:attrName>ppt_x</p:attrName>
                                        </p:attrNameLst>
                                      </p:cBhvr>
                                    </p:anim>
                                    <p:anim from="(-#ppt_h/2)" to="(#ppt_y)" calcmode="lin" valueType="num">
                                      <p:cBhvr>
                                        <p:cTn id="9" dur="500" fill="hold">
                                          <p:stCondLst>
                                            <p:cond delay="0"/>
                                          </p:stCondLst>
                                        </p:cTn>
                                        <p:tgtEl>
                                          <p:spTgt spid="2"/>
                                        </p:tgtEl>
                                        <p:attrNameLst>
                                          <p:attrName>ppt_y</p:attrName>
                                        </p:attrNameLst>
                                      </p:cBhvr>
                                    </p:anim>
                                    <p:animRot by="21600000">
                                      <p:cBhvr>
                                        <p:cTn id="10" dur="500" fill="hold">
                                          <p:stCondLst>
                                            <p:cond delay="0"/>
                                          </p:stCondLst>
                                        </p:cTn>
                                        <p:tgtEl>
                                          <p:spTgt spid="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1026"/>
                                        </p:tgtEl>
                                        <p:attrNameLst>
                                          <p:attrName>style.visibility</p:attrName>
                                        </p:attrNameLst>
                                      </p:cBhvr>
                                      <p:to>
                                        <p:strVal val="visible"/>
                                      </p:to>
                                    </p:set>
                                    <p:animEffect transition="in" filter="barn(inVertical)">
                                      <p:cBhvr>
                                        <p:cTn id="15"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0" y="0"/>
            <a:ext cx="9144000" cy="620688"/>
          </a:xfrm>
        </p:spPr>
        <p:txBody>
          <a:bodyPr>
            <a:noAutofit/>
          </a:bodyPr>
          <a:lstStyle/>
          <a:p>
            <a:pPr algn="ctr"/>
            <a:r>
              <a:rPr lang="tr-TR" sz="30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SEDDÜLBAHİR CEPHESİ</a:t>
            </a:r>
            <a:endParaRPr lang="tr-TR" sz="30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4" name="Metin Yer Tutucusu 3"/>
          <p:cNvSpPr>
            <a:spLocks noGrp="1"/>
          </p:cNvSpPr>
          <p:nvPr>
            <p:ph type="body" sz="half" idx="2"/>
          </p:nvPr>
        </p:nvSpPr>
        <p:spPr>
          <a:xfrm>
            <a:off x="179512" y="836713"/>
            <a:ext cx="8856984" cy="2808312"/>
          </a:xfrm>
        </p:spPr>
        <p:txBody>
          <a:bodyPr>
            <a:normAutofit/>
          </a:bodyPr>
          <a:lstStyle/>
          <a:p>
            <a:pPr algn="ctr"/>
            <a:r>
              <a:rPr lang="tr-TR" sz="17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Seddülbahir </a:t>
            </a:r>
            <a:r>
              <a:rPr lang="tr-TR" sz="17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Cephesi’ndeki İngiliz ve Fransız birliklerinin ilk hedefi Kitre Köyü ve hemen kuzeyindeki Alçıtepe olmuştur. bu hedeflerin ele geçirilmesi için ilk müttefik taarruzu olan Birinci Kitre Muharebesi, 28 Nisan 1915 sabahı başlamıştır. Taarruzun sol kanadındaki 2 İngiliz tugayı, sağ kanadında ise 5 Fransız taburu taarruza katılmıştır. Türk savunması İngiliz taarruzları karşısında tutunurken Fransız kesiminde yarılma noktasına gelmiştir. Cephe komutanı Albay Halil Sami Bey, hatların geri çekilmesi emri vermişken, iki bölüklük bir kuvvet, donanma topçusunun ateşinde bir gedik bularak hatları takviye etmiştir. Bunun üzerine geri çekilme emri derhal geri alınmıştır. Öğleden sonra Yarbay Sabri Bey, iki taburluk bir kuvvetle karşı taarruza geçerek müttefikler taarruz çıkış hatlarına geri çekilmişlerdir. Türk kayıpları 2.380, müttefik kayıpları ise 3.000’dir.</a:t>
            </a:r>
          </a:p>
        </p:txBody>
      </p:sp>
      <p:pic>
        <p:nvPicPr>
          <p:cNvPr id="2050"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419203" y="4229100"/>
            <a:ext cx="4371975" cy="26289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3232807081"/>
      </p:ext>
    </p:extLst>
  </p:cSld>
  <p:clrMapOvr>
    <a:masterClrMapping/>
  </p:clrMapOvr>
  <mc:AlternateContent xmlns:mc="http://schemas.openxmlformats.org/markup-compatibility/2006">
    <mc:Choice xmlns=""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250" autoRev="1" fill="hold">
                                          <p:stCondLst>
                                            <p:cond delay="0"/>
                                          </p:stCondLst>
                                        </p:cTn>
                                        <p:tgtEl>
                                          <p:spTgt spid="2"/>
                                        </p:tgtEl>
                                        <p:attrNameLst>
                                          <p:attrName>ppt_w</p:attrName>
                                        </p:attrNameLst>
                                      </p:cBhvr>
                                    </p:anim>
                                    <p:anim by="(#ppt_w*0.50)" calcmode="lin" valueType="num">
                                      <p:cBhvr>
                                        <p:cTn id="8" dur="250" decel="50000" autoRev="1" fill="hold">
                                          <p:stCondLst>
                                            <p:cond delay="0"/>
                                          </p:stCondLst>
                                        </p:cTn>
                                        <p:tgtEl>
                                          <p:spTgt spid="2"/>
                                        </p:tgtEl>
                                        <p:attrNameLst>
                                          <p:attrName>ppt_x</p:attrName>
                                        </p:attrNameLst>
                                      </p:cBhvr>
                                    </p:anim>
                                    <p:anim from="(-#ppt_h/2)" to="(#ppt_y)" calcmode="lin" valueType="num">
                                      <p:cBhvr>
                                        <p:cTn id="9" dur="500" fill="hold">
                                          <p:stCondLst>
                                            <p:cond delay="0"/>
                                          </p:stCondLst>
                                        </p:cTn>
                                        <p:tgtEl>
                                          <p:spTgt spid="2"/>
                                        </p:tgtEl>
                                        <p:attrNameLst>
                                          <p:attrName>ppt_y</p:attrName>
                                        </p:attrNameLst>
                                      </p:cBhvr>
                                    </p:anim>
                                    <p:animRot by="21600000">
                                      <p:cBhvr>
                                        <p:cTn id="10" dur="500" fill="hold">
                                          <p:stCondLst>
                                            <p:cond delay="0"/>
                                          </p:stCondLst>
                                        </p:cTn>
                                        <p:tgtEl>
                                          <p:spTgt spid="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nodeType="clickEffect">
                                  <p:stCondLst>
                                    <p:cond delay="0"/>
                                  </p:stCondLst>
                                  <p:iterate type="lt">
                                    <p:tmPct val="10000"/>
                                  </p:iterate>
                                  <p:childTnLst>
                                    <p:set>
                                      <p:cBhvr>
                                        <p:cTn id="14" dur="1" fill="hold">
                                          <p:stCondLst>
                                            <p:cond delay="0"/>
                                          </p:stCondLst>
                                        </p:cTn>
                                        <p:tgtEl>
                                          <p:spTgt spid="4">
                                            <p:txEl>
                                              <p:pRg st="0" end="0"/>
                                            </p:txEl>
                                          </p:spTgt>
                                        </p:tgtEl>
                                        <p:attrNameLst>
                                          <p:attrName>style.visibility</p:attrName>
                                        </p:attrNameLst>
                                      </p:cBhvr>
                                      <p:to>
                                        <p:strVal val="visible"/>
                                      </p:to>
                                    </p:set>
                                    <p:anim by="(-#ppt_w*2)" calcmode="lin" valueType="num">
                                      <p:cBhvr rctx="PPT">
                                        <p:cTn id="15" dur="250" autoRev="1" fill="hold">
                                          <p:stCondLst>
                                            <p:cond delay="0"/>
                                          </p:stCondLst>
                                        </p:cTn>
                                        <p:tgtEl>
                                          <p:spTgt spid="4">
                                            <p:txEl>
                                              <p:pRg st="0" end="0"/>
                                            </p:txEl>
                                          </p:spTgt>
                                        </p:tgtEl>
                                        <p:attrNameLst>
                                          <p:attrName>ppt_w</p:attrName>
                                        </p:attrNameLst>
                                      </p:cBhvr>
                                    </p:anim>
                                    <p:anim by="(#ppt_w*0.50)" calcmode="lin" valueType="num">
                                      <p:cBhvr>
                                        <p:cTn id="16" dur="250" decel="50000" autoRev="1" fill="hold">
                                          <p:stCondLst>
                                            <p:cond delay="0"/>
                                          </p:stCondLst>
                                        </p:cTn>
                                        <p:tgtEl>
                                          <p:spTgt spid="4">
                                            <p:txEl>
                                              <p:pRg st="0" end="0"/>
                                            </p:txEl>
                                          </p:spTgt>
                                        </p:tgtEl>
                                        <p:attrNameLst>
                                          <p:attrName>ppt_x</p:attrName>
                                        </p:attrNameLst>
                                      </p:cBhvr>
                                    </p:anim>
                                    <p:anim from="(-#ppt_h/2)" to="(#ppt_y)" calcmode="lin" valueType="num">
                                      <p:cBhvr>
                                        <p:cTn id="17" dur="500" fill="hold">
                                          <p:stCondLst>
                                            <p:cond delay="0"/>
                                          </p:stCondLst>
                                        </p:cTn>
                                        <p:tgtEl>
                                          <p:spTgt spid="4">
                                            <p:txEl>
                                              <p:pRg st="0" end="0"/>
                                            </p:txEl>
                                          </p:spTgt>
                                        </p:tgtEl>
                                        <p:attrNameLst>
                                          <p:attrName>ppt_y</p:attrName>
                                        </p:attrNameLst>
                                      </p:cBhvr>
                                    </p:anim>
                                    <p:animRot by="21600000">
                                      <p:cBhvr>
                                        <p:cTn id="18" dur="500" fill="hold">
                                          <p:stCondLst>
                                            <p:cond delay="0"/>
                                          </p:stCondLst>
                                        </p:cTn>
                                        <p:tgtEl>
                                          <p:spTgt spid="4">
                                            <p:txEl>
                                              <p:pRg st="0" end="0"/>
                                            </p:txEl>
                                          </p:spTgt>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2050"/>
                                        </p:tgtEl>
                                        <p:attrNameLst>
                                          <p:attrName>style.visibility</p:attrName>
                                        </p:attrNameLst>
                                      </p:cBhvr>
                                      <p:to>
                                        <p:strVal val="visible"/>
                                      </p:to>
                                    </p:set>
                                    <p:animEffect transition="in" filter="barn(inVertical)">
                                      <p:cBhvr>
                                        <p:cTn id="23"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8363272" cy="707678"/>
          </a:xfrm>
        </p:spPr>
        <p:txBody>
          <a:bodyPr>
            <a:noAutofit/>
          </a:bodyPr>
          <a:lstStyle/>
          <a:p>
            <a:pPr algn="ctr"/>
            <a:r>
              <a:rPr lang="tr-TR" sz="30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r>
            <a:br>
              <a:rPr lang="tr-TR" sz="30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tr-TR" sz="30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İKİNCİ ANAFARTALAR SAVAŞI</a:t>
            </a:r>
            <a:endParaRPr lang="tr-TR" sz="30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4" name="Metin Yer Tutucusu 3"/>
          <p:cNvSpPr>
            <a:spLocks noGrp="1"/>
          </p:cNvSpPr>
          <p:nvPr>
            <p:ph type="body" sz="half" idx="2"/>
          </p:nvPr>
        </p:nvSpPr>
        <p:spPr>
          <a:xfrm>
            <a:off x="0" y="1435101"/>
            <a:ext cx="9144000" cy="1705868"/>
          </a:xfrm>
        </p:spPr>
        <p:txBody>
          <a:bodyPr>
            <a:noAutofit/>
          </a:bodyPr>
          <a:lstStyle/>
          <a:p>
            <a:pPr algn="ctr"/>
            <a:r>
              <a:rPr lang="tr-TR" sz="17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Bu </a:t>
            </a:r>
            <a:r>
              <a:rPr lang="tr-TR" sz="17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kuvvetler 21 Ağustos 1915 sabahı İsmailoğlu ve Yusufçuk Tepelerine genel bir taarruza geçtiler. Aynı anda </a:t>
            </a:r>
            <a:r>
              <a:rPr lang="tr-TR" sz="1700"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Anzak</a:t>
            </a:r>
            <a:r>
              <a:rPr lang="tr-TR" sz="17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tr-TR" sz="1700"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Kolordusu’na</a:t>
            </a:r>
            <a:r>
              <a:rPr lang="tr-TR" sz="17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bağlı bir tugay da Bomba Tepe’ye taarruz etmiştir. İsmailoğlu ve Yusufçuk </a:t>
            </a:r>
            <a:r>
              <a:rPr lang="tr-TR" sz="1700"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Tepeleri’ne</a:t>
            </a:r>
            <a:r>
              <a:rPr lang="tr-TR" sz="17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yönelik taarruz aynı gün, kesin bir başarısızlıkla son bulmuştur. Bomba Tepe’deki çatışmalar ise 29 Ağustos tarihine kadar sürmüş tepe, Türk savunmasının elinde kalmıştır. Bomba Tepe taarruzu, Çanakkale Savaşı’nın, tahliyeye kadar ufak çaplı çatışmalar yaşanmış olsa da, son muharebedir. </a:t>
            </a:r>
          </a:p>
        </p:txBody>
      </p:sp>
      <p:pic>
        <p:nvPicPr>
          <p:cNvPr id="4098" name="Picture 2" descr="Ã§anakkale savaÅÄ± ile ilgili gÃ¶rsel sonucu"/>
          <p:cNvPicPr>
            <a:picLocks noChangeAspect="1" noChangeArrowheads="1"/>
          </p:cNvPicPr>
          <p:nvPr/>
        </p:nvPicPr>
        <p:blipFill rotWithShape="1">
          <a:blip r:embed="rId2" cstate="print">
            <a:extLst>
              <a:ext uri="{28A0092B-C50C-407E-A947-70E740481C1C}">
                <a14:useLocalDpi xmlns="" xmlns:a14="http://schemas.microsoft.com/office/drawing/2010/main" val="0"/>
              </a:ext>
            </a:extLst>
          </a:blip>
          <a:srcRect l="1377" t="2719" r="1738"/>
          <a:stretch/>
        </p:blipFill>
        <p:spPr bwMode="auto">
          <a:xfrm>
            <a:off x="1564104" y="3344778"/>
            <a:ext cx="6220327" cy="3513221"/>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211982876"/>
      </p:ext>
    </p:extLst>
  </p:cSld>
  <p:clrMapOvr>
    <a:masterClrMapping/>
  </p:clrMapOvr>
  <mc:AlternateContent xmlns:mc="http://schemas.openxmlformats.org/markup-compatibility/2006">
    <mc:Choice xmlns=""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250" autoRev="1" fill="hold">
                                          <p:stCondLst>
                                            <p:cond delay="0"/>
                                          </p:stCondLst>
                                        </p:cTn>
                                        <p:tgtEl>
                                          <p:spTgt spid="2"/>
                                        </p:tgtEl>
                                        <p:attrNameLst>
                                          <p:attrName>ppt_w</p:attrName>
                                        </p:attrNameLst>
                                      </p:cBhvr>
                                    </p:anim>
                                    <p:anim by="(#ppt_w*0.50)" calcmode="lin" valueType="num">
                                      <p:cBhvr>
                                        <p:cTn id="8" dur="250" decel="50000" autoRev="1" fill="hold">
                                          <p:stCondLst>
                                            <p:cond delay="0"/>
                                          </p:stCondLst>
                                        </p:cTn>
                                        <p:tgtEl>
                                          <p:spTgt spid="2"/>
                                        </p:tgtEl>
                                        <p:attrNameLst>
                                          <p:attrName>ppt_x</p:attrName>
                                        </p:attrNameLst>
                                      </p:cBhvr>
                                    </p:anim>
                                    <p:anim from="(-#ppt_h/2)" to="(#ppt_y)" calcmode="lin" valueType="num">
                                      <p:cBhvr>
                                        <p:cTn id="9" dur="500" fill="hold">
                                          <p:stCondLst>
                                            <p:cond delay="0"/>
                                          </p:stCondLst>
                                        </p:cTn>
                                        <p:tgtEl>
                                          <p:spTgt spid="2"/>
                                        </p:tgtEl>
                                        <p:attrNameLst>
                                          <p:attrName>ppt_y</p:attrName>
                                        </p:attrNameLst>
                                      </p:cBhvr>
                                    </p:anim>
                                    <p:animRot by="21600000">
                                      <p:cBhvr>
                                        <p:cTn id="10" dur="500" fill="hold">
                                          <p:stCondLst>
                                            <p:cond delay="0"/>
                                          </p:stCondLst>
                                        </p:cTn>
                                        <p:tgtEl>
                                          <p:spTgt spid="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nodeType="clickEffect">
                                  <p:stCondLst>
                                    <p:cond delay="0"/>
                                  </p:stCondLst>
                                  <p:iterate type="lt">
                                    <p:tmPct val="10000"/>
                                  </p:iterate>
                                  <p:childTnLst>
                                    <p:set>
                                      <p:cBhvr>
                                        <p:cTn id="14" dur="1" fill="hold">
                                          <p:stCondLst>
                                            <p:cond delay="0"/>
                                          </p:stCondLst>
                                        </p:cTn>
                                        <p:tgtEl>
                                          <p:spTgt spid="4">
                                            <p:txEl>
                                              <p:pRg st="0" end="0"/>
                                            </p:txEl>
                                          </p:spTgt>
                                        </p:tgtEl>
                                        <p:attrNameLst>
                                          <p:attrName>style.visibility</p:attrName>
                                        </p:attrNameLst>
                                      </p:cBhvr>
                                      <p:to>
                                        <p:strVal val="visible"/>
                                      </p:to>
                                    </p:set>
                                    <p:anim by="(-#ppt_w*2)" calcmode="lin" valueType="num">
                                      <p:cBhvr rctx="PPT">
                                        <p:cTn id="15" dur="250" autoRev="1" fill="hold">
                                          <p:stCondLst>
                                            <p:cond delay="0"/>
                                          </p:stCondLst>
                                        </p:cTn>
                                        <p:tgtEl>
                                          <p:spTgt spid="4">
                                            <p:txEl>
                                              <p:pRg st="0" end="0"/>
                                            </p:txEl>
                                          </p:spTgt>
                                        </p:tgtEl>
                                        <p:attrNameLst>
                                          <p:attrName>ppt_w</p:attrName>
                                        </p:attrNameLst>
                                      </p:cBhvr>
                                    </p:anim>
                                    <p:anim by="(#ppt_w*0.50)" calcmode="lin" valueType="num">
                                      <p:cBhvr>
                                        <p:cTn id="16" dur="250" decel="50000" autoRev="1" fill="hold">
                                          <p:stCondLst>
                                            <p:cond delay="0"/>
                                          </p:stCondLst>
                                        </p:cTn>
                                        <p:tgtEl>
                                          <p:spTgt spid="4">
                                            <p:txEl>
                                              <p:pRg st="0" end="0"/>
                                            </p:txEl>
                                          </p:spTgt>
                                        </p:tgtEl>
                                        <p:attrNameLst>
                                          <p:attrName>ppt_x</p:attrName>
                                        </p:attrNameLst>
                                      </p:cBhvr>
                                    </p:anim>
                                    <p:anim from="(-#ppt_h/2)" to="(#ppt_y)" calcmode="lin" valueType="num">
                                      <p:cBhvr>
                                        <p:cTn id="17" dur="500" fill="hold">
                                          <p:stCondLst>
                                            <p:cond delay="0"/>
                                          </p:stCondLst>
                                        </p:cTn>
                                        <p:tgtEl>
                                          <p:spTgt spid="4">
                                            <p:txEl>
                                              <p:pRg st="0" end="0"/>
                                            </p:txEl>
                                          </p:spTgt>
                                        </p:tgtEl>
                                        <p:attrNameLst>
                                          <p:attrName>ppt_y</p:attrName>
                                        </p:attrNameLst>
                                      </p:cBhvr>
                                    </p:anim>
                                    <p:animRot by="21600000">
                                      <p:cBhvr>
                                        <p:cTn id="18" dur="500" fill="hold">
                                          <p:stCondLst>
                                            <p:cond delay="0"/>
                                          </p:stCondLst>
                                        </p:cTn>
                                        <p:tgtEl>
                                          <p:spTgt spid="4">
                                            <p:txEl>
                                              <p:pRg st="0" end="0"/>
                                            </p:txEl>
                                          </p:spTgt>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4098"/>
                                        </p:tgtEl>
                                        <p:attrNameLst>
                                          <p:attrName>style.visibility</p:attrName>
                                        </p:attrNameLst>
                                      </p:cBhvr>
                                      <p:to>
                                        <p:strVal val="visible"/>
                                      </p:to>
                                    </p:set>
                                    <p:animEffect transition="in" filter="barn(inVertical)">
                                      <p:cBhvr>
                                        <p:cTn id="23"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Ã§anakkale savaÅÄ± ile ilgili gÃ¶rsel sonucu"/>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0"/>
            <a:ext cx="4733673" cy="2609613"/>
          </a:xfrm>
          <a:prstGeom prst="rect">
            <a:avLst/>
          </a:prstGeom>
          <a:noFill/>
          <a:extLst>
            <a:ext uri="{909E8E84-426E-40DD-AFC4-6F175D3DCCD1}">
              <a14:hiddenFill xmlns="" xmlns:a14="http://schemas.microsoft.com/office/drawing/2010/main">
                <a:solidFill>
                  <a:srgbClr val="FFFFFF"/>
                </a:solidFill>
              </a14:hiddenFill>
            </a:ext>
          </a:extLst>
        </p:spPr>
      </p:pic>
      <p:pic>
        <p:nvPicPr>
          <p:cNvPr id="5124" name="Picture 4" descr="Ä°lgili resim"/>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4716016" y="0"/>
            <a:ext cx="4427984" cy="2609613"/>
          </a:xfrm>
          <a:prstGeom prst="rect">
            <a:avLst/>
          </a:prstGeom>
          <a:noFill/>
          <a:extLst>
            <a:ext uri="{909E8E84-426E-40DD-AFC4-6F175D3DCCD1}">
              <a14:hiddenFill xmlns="" xmlns:a14="http://schemas.microsoft.com/office/drawing/2010/main">
                <a:solidFill>
                  <a:srgbClr val="FFFFFF"/>
                </a:solidFill>
              </a14:hiddenFill>
            </a:ext>
          </a:extLst>
        </p:spPr>
      </p:pic>
      <p:pic>
        <p:nvPicPr>
          <p:cNvPr id="5127" name="Picture 7"/>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0" y="2609613"/>
            <a:ext cx="9144000" cy="4248387"/>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2037573567"/>
      </p:ext>
    </p:extLst>
  </p:cSld>
  <p:clrMapOvr>
    <a:masterClrMapping/>
  </p:clrMapOvr>
  <mc:AlternateContent xmlns:mc="http://schemas.openxmlformats.org/markup-compatibility/2006">
    <mc:Choice xmlns=""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barn(inVertical)">
                                      <p:cBhvr>
                                        <p:cTn id="7" dur="500"/>
                                        <p:tgtEl>
                                          <p:spTgt spid="512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124"/>
                                        </p:tgtEl>
                                        <p:attrNameLst>
                                          <p:attrName>style.visibility</p:attrName>
                                        </p:attrNameLst>
                                      </p:cBhvr>
                                      <p:to>
                                        <p:strVal val="visible"/>
                                      </p:to>
                                    </p:set>
                                    <p:animEffect transition="in" filter="barn(inVertical)">
                                      <p:cBhvr>
                                        <p:cTn id="12" dur="500"/>
                                        <p:tgtEl>
                                          <p:spTgt spid="512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5127"/>
                                        </p:tgtEl>
                                        <p:attrNameLst>
                                          <p:attrName>style.visibility</p:attrName>
                                        </p:attrNameLst>
                                      </p:cBhvr>
                                      <p:to>
                                        <p:strVal val="visible"/>
                                      </p:to>
                                    </p:set>
                                    <p:animEffect transition="in" filter="barn(inVertical)">
                                      <p:cBhvr>
                                        <p:cTn id="17" dur="500"/>
                                        <p:tgtEl>
                                          <p:spTgt spid="5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0" y="273050"/>
            <a:ext cx="9144000" cy="563662"/>
          </a:xfrm>
        </p:spPr>
        <p:txBody>
          <a:bodyPr>
            <a:normAutofit/>
          </a:bodyPr>
          <a:lstStyle/>
          <a:p>
            <a:pPr algn="ctr"/>
            <a:r>
              <a:rPr lang="tr-TR" sz="30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ÇANAKKALE SAVAŞI’NDAKİ ASKER KAYIPLARI</a:t>
            </a:r>
            <a:endParaRPr lang="tr-TR" sz="30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4" name="Metin Yer Tutucusu 3"/>
          <p:cNvSpPr>
            <a:spLocks noGrp="1"/>
          </p:cNvSpPr>
          <p:nvPr>
            <p:ph type="body" sz="half" idx="2"/>
          </p:nvPr>
        </p:nvSpPr>
        <p:spPr>
          <a:xfrm>
            <a:off x="0" y="908720"/>
            <a:ext cx="9144000" cy="3528391"/>
          </a:xfrm>
        </p:spPr>
        <p:txBody>
          <a:bodyPr>
            <a:noAutofit/>
          </a:bodyPr>
          <a:lstStyle/>
          <a:p>
            <a:pPr algn="ctr"/>
            <a:r>
              <a:rPr lang="tr-TR" sz="17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1.Müttefik </a:t>
            </a:r>
            <a:r>
              <a:rPr lang="tr-TR" sz="17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toplamı </a:t>
            </a:r>
            <a:r>
              <a:rPr lang="tr-TR" sz="17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44.072-141.109</a:t>
            </a:r>
            <a:endParaRPr lang="tr-TR" sz="17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algn="ctr"/>
            <a:endParaRPr lang="tr-TR" sz="17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algn="ctr"/>
            <a:r>
              <a:rPr lang="tr-TR" sz="17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2.Birleşik </a:t>
            </a:r>
            <a:r>
              <a:rPr lang="tr-TR" sz="17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Krallık </a:t>
            </a:r>
            <a:r>
              <a:rPr lang="tr-TR" sz="17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21.255-73.485</a:t>
            </a:r>
            <a:endParaRPr lang="tr-TR" sz="17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algn="ctr"/>
            <a:endParaRPr lang="tr-TR" sz="17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algn="ctr"/>
            <a:r>
              <a:rPr lang="tr-TR" sz="17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3.Fransa </a:t>
            </a:r>
            <a:r>
              <a:rPr lang="tr-TR" sz="17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Krallığı </a:t>
            </a:r>
            <a:r>
              <a:rPr lang="tr-TR" sz="17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10.000-27.000</a:t>
            </a:r>
            <a:endParaRPr lang="tr-TR" sz="17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algn="ctr"/>
            <a:endParaRPr lang="tr-TR" sz="17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algn="ctr"/>
            <a:r>
              <a:rPr lang="tr-TR" sz="17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4.Avustralya </a:t>
            </a:r>
            <a:r>
              <a:rPr lang="tr-TR" sz="17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(1) </a:t>
            </a:r>
            <a:r>
              <a:rPr lang="tr-TR" sz="17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7.594-27.594</a:t>
            </a:r>
            <a:endParaRPr lang="tr-TR" sz="17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algn="ctr"/>
            <a:endParaRPr lang="tr-TR" sz="17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algn="ctr"/>
            <a:r>
              <a:rPr lang="tr-TR" sz="17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5.Yeni </a:t>
            </a:r>
            <a:r>
              <a:rPr lang="tr-TR" sz="17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Zelanda (2) </a:t>
            </a:r>
            <a:r>
              <a:rPr lang="tr-TR" sz="17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2.701-7.247</a:t>
            </a:r>
            <a:endParaRPr lang="tr-TR" sz="17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algn="ctr"/>
            <a:endParaRPr lang="tr-TR" sz="17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algn="ctr"/>
            <a:r>
              <a:rPr lang="tr-TR" sz="17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6.Hindistan 1.358-4.779 </a:t>
            </a:r>
            <a:endParaRPr lang="tr-TR" sz="17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pic>
        <p:nvPicPr>
          <p:cNvPr id="6146" name="Picture 2" descr="Ã§anakkale savaÅÄ± ile ilgili gÃ¶rsel sonucu"/>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339752" y="4509120"/>
            <a:ext cx="4608512" cy="2343318"/>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881644590"/>
      </p:ext>
    </p:extLst>
  </p:cSld>
  <p:clrMapOvr>
    <a:masterClrMapping/>
  </p:clrMapOvr>
  <mc:AlternateContent xmlns:mc="http://schemas.openxmlformats.org/markup-compatibility/2006">
    <mc:Choice xmlns=""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250" autoRev="1" fill="hold">
                                          <p:stCondLst>
                                            <p:cond delay="0"/>
                                          </p:stCondLst>
                                        </p:cTn>
                                        <p:tgtEl>
                                          <p:spTgt spid="2"/>
                                        </p:tgtEl>
                                        <p:attrNameLst>
                                          <p:attrName>ppt_w</p:attrName>
                                        </p:attrNameLst>
                                      </p:cBhvr>
                                    </p:anim>
                                    <p:anim by="(#ppt_w*0.50)" calcmode="lin" valueType="num">
                                      <p:cBhvr>
                                        <p:cTn id="8" dur="250" decel="50000" autoRev="1" fill="hold">
                                          <p:stCondLst>
                                            <p:cond delay="0"/>
                                          </p:stCondLst>
                                        </p:cTn>
                                        <p:tgtEl>
                                          <p:spTgt spid="2"/>
                                        </p:tgtEl>
                                        <p:attrNameLst>
                                          <p:attrName>ppt_x</p:attrName>
                                        </p:attrNameLst>
                                      </p:cBhvr>
                                    </p:anim>
                                    <p:anim from="(-#ppt_h/2)" to="(#ppt_y)" calcmode="lin" valueType="num">
                                      <p:cBhvr>
                                        <p:cTn id="9" dur="500" fill="hold">
                                          <p:stCondLst>
                                            <p:cond delay="0"/>
                                          </p:stCondLst>
                                        </p:cTn>
                                        <p:tgtEl>
                                          <p:spTgt spid="2"/>
                                        </p:tgtEl>
                                        <p:attrNameLst>
                                          <p:attrName>ppt_y</p:attrName>
                                        </p:attrNameLst>
                                      </p:cBhvr>
                                    </p:anim>
                                    <p:animRot by="21600000">
                                      <p:cBhvr>
                                        <p:cTn id="10" dur="500" fill="hold">
                                          <p:stCondLst>
                                            <p:cond delay="0"/>
                                          </p:stCondLst>
                                        </p:cTn>
                                        <p:tgtEl>
                                          <p:spTgt spid="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nodeType="clickEffect">
                                  <p:stCondLst>
                                    <p:cond delay="0"/>
                                  </p:stCondLst>
                                  <p:iterate type="lt">
                                    <p:tmPct val="10000"/>
                                  </p:iterate>
                                  <p:childTnLst>
                                    <p:set>
                                      <p:cBhvr>
                                        <p:cTn id="14" dur="1" fill="hold">
                                          <p:stCondLst>
                                            <p:cond delay="0"/>
                                          </p:stCondLst>
                                        </p:cTn>
                                        <p:tgtEl>
                                          <p:spTgt spid="4">
                                            <p:txEl>
                                              <p:pRg st="0" end="0"/>
                                            </p:txEl>
                                          </p:spTgt>
                                        </p:tgtEl>
                                        <p:attrNameLst>
                                          <p:attrName>style.visibility</p:attrName>
                                        </p:attrNameLst>
                                      </p:cBhvr>
                                      <p:to>
                                        <p:strVal val="visible"/>
                                      </p:to>
                                    </p:set>
                                    <p:anim by="(-#ppt_w*2)" calcmode="lin" valueType="num">
                                      <p:cBhvr rctx="PPT">
                                        <p:cTn id="15" dur="250" autoRev="1" fill="hold">
                                          <p:stCondLst>
                                            <p:cond delay="0"/>
                                          </p:stCondLst>
                                        </p:cTn>
                                        <p:tgtEl>
                                          <p:spTgt spid="4">
                                            <p:txEl>
                                              <p:pRg st="0" end="0"/>
                                            </p:txEl>
                                          </p:spTgt>
                                        </p:tgtEl>
                                        <p:attrNameLst>
                                          <p:attrName>ppt_w</p:attrName>
                                        </p:attrNameLst>
                                      </p:cBhvr>
                                    </p:anim>
                                    <p:anim by="(#ppt_w*0.50)" calcmode="lin" valueType="num">
                                      <p:cBhvr>
                                        <p:cTn id="16" dur="250" decel="50000" autoRev="1" fill="hold">
                                          <p:stCondLst>
                                            <p:cond delay="0"/>
                                          </p:stCondLst>
                                        </p:cTn>
                                        <p:tgtEl>
                                          <p:spTgt spid="4">
                                            <p:txEl>
                                              <p:pRg st="0" end="0"/>
                                            </p:txEl>
                                          </p:spTgt>
                                        </p:tgtEl>
                                        <p:attrNameLst>
                                          <p:attrName>ppt_x</p:attrName>
                                        </p:attrNameLst>
                                      </p:cBhvr>
                                    </p:anim>
                                    <p:anim from="(-#ppt_h/2)" to="(#ppt_y)" calcmode="lin" valueType="num">
                                      <p:cBhvr>
                                        <p:cTn id="17" dur="500" fill="hold">
                                          <p:stCondLst>
                                            <p:cond delay="0"/>
                                          </p:stCondLst>
                                        </p:cTn>
                                        <p:tgtEl>
                                          <p:spTgt spid="4">
                                            <p:txEl>
                                              <p:pRg st="0" end="0"/>
                                            </p:txEl>
                                          </p:spTgt>
                                        </p:tgtEl>
                                        <p:attrNameLst>
                                          <p:attrName>ppt_y</p:attrName>
                                        </p:attrNameLst>
                                      </p:cBhvr>
                                    </p:anim>
                                    <p:animRot by="21600000">
                                      <p:cBhvr>
                                        <p:cTn id="18" dur="500" fill="hold">
                                          <p:stCondLst>
                                            <p:cond delay="0"/>
                                          </p:stCondLst>
                                        </p:cTn>
                                        <p:tgtEl>
                                          <p:spTgt spid="4">
                                            <p:txEl>
                                              <p:pRg st="0" end="0"/>
                                            </p:txEl>
                                          </p:spTgt>
                                        </p:tgtEl>
                                        <p:attrNameLst>
                                          <p:attrName>r</p:attrName>
                                        </p:attrNameLst>
                                      </p:cBhvr>
                                    </p:animRot>
                                  </p:childTnLst>
                                </p:cTn>
                              </p:par>
                              <p:par>
                                <p:cTn id="19" presetID="56" presetClass="entr" presetSubtype="0" fill="hold" nodeType="withEffect">
                                  <p:stCondLst>
                                    <p:cond delay="0"/>
                                  </p:stCondLst>
                                  <p:iterate type="lt">
                                    <p:tmPct val="10000"/>
                                  </p:iterate>
                                  <p:childTnLst>
                                    <p:set>
                                      <p:cBhvr>
                                        <p:cTn id="20" dur="1" fill="hold">
                                          <p:stCondLst>
                                            <p:cond delay="0"/>
                                          </p:stCondLst>
                                        </p:cTn>
                                        <p:tgtEl>
                                          <p:spTgt spid="4">
                                            <p:txEl>
                                              <p:pRg st="2" end="2"/>
                                            </p:txEl>
                                          </p:spTgt>
                                        </p:tgtEl>
                                        <p:attrNameLst>
                                          <p:attrName>style.visibility</p:attrName>
                                        </p:attrNameLst>
                                      </p:cBhvr>
                                      <p:to>
                                        <p:strVal val="visible"/>
                                      </p:to>
                                    </p:set>
                                    <p:anim by="(-#ppt_w*2)" calcmode="lin" valueType="num">
                                      <p:cBhvr rctx="PPT">
                                        <p:cTn id="21" dur="250" autoRev="1" fill="hold">
                                          <p:stCondLst>
                                            <p:cond delay="0"/>
                                          </p:stCondLst>
                                        </p:cTn>
                                        <p:tgtEl>
                                          <p:spTgt spid="4">
                                            <p:txEl>
                                              <p:pRg st="2" end="2"/>
                                            </p:txEl>
                                          </p:spTgt>
                                        </p:tgtEl>
                                        <p:attrNameLst>
                                          <p:attrName>ppt_w</p:attrName>
                                        </p:attrNameLst>
                                      </p:cBhvr>
                                    </p:anim>
                                    <p:anim by="(#ppt_w*0.50)" calcmode="lin" valueType="num">
                                      <p:cBhvr>
                                        <p:cTn id="22" dur="250" decel="50000" autoRev="1" fill="hold">
                                          <p:stCondLst>
                                            <p:cond delay="0"/>
                                          </p:stCondLst>
                                        </p:cTn>
                                        <p:tgtEl>
                                          <p:spTgt spid="4">
                                            <p:txEl>
                                              <p:pRg st="2" end="2"/>
                                            </p:txEl>
                                          </p:spTgt>
                                        </p:tgtEl>
                                        <p:attrNameLst>
                                          <p:attrName>ppt_x</p:attrName>
                                        </p:attrNameLst>
                                      </p:cBhvr>
                                    </p:anim>
                                    <p:anim from="(-#ppt_h/2)" to="(#ppt_y)" calcmode="lin" valueType="num">
                                      <p:cBhvr>
                                        <p:cTn id="23" dur="500" fill="hold">
                                          <p:stCondLst>
                                            <p:cond delay="0"/>
                                          </p:stCondLst>
                                        </p:cTn>
                                        <p:tgtEl>
                                          <p:spTgt spid="4">
                                            <p:txEl>
                                              <p:pRg st="2" end="2"/>
                                            </p:txEl>
                                          </p:spTgt>
                                        </p:tgtEl>
                                        <p:attrNameLst>
                                          <p:attrName>ppt_y</p:attrName>
                                        </p:attrNameLst>
                                      </p:cBhvr>
                                    </p:anim>
                                    <p:animRot by="21600000">
                                      <p:cBhvr>
                                        <p:cTn id="24" dur="500" fill="hold">
                                          <p:stCondLst>
                                            <p:cond delay="0"/>
                                          </p:stCondLst>
                                        </p:cTn>
                                        <p:tgtEl>
                                          <p:spTgt spid="4">
                                            <p:txEl>
                                              <p:pRg st="2" end="2"/>
                                            </p:txEl>
                                          </p:spTgt>
                                        </p:tgtEl>
                                        <p:attrNameLst>
                                          <p:attrName>r</p:attrName>
                                        </p:attrNameLst>
                                      </p:cBhvr>
                                    </p:animRot>
                                  </p:childTnLst>
                                </p:cTn>
                              </p:par>
                              <p:par>
                                <p:cTn id="25" presetID="56" presetClass="entr" presetSubtype="0" fill="hold" nodeType="withEffect">
                                  <p:stCondLst>
                                    <p:cond delay="0"/>
                                  </p:stCondLst>
                                  <p:iterate type="lt">
                                    <p:tmPct val="10000"/>
                                  </p:iterate>
                                  <p:childTnLst>
                                    <p:set>
                                      <p:cBhvr>
                                        <p:cTn id="26" dur="1" fill="hold">
                                          <p:stCondLst>
                                            <p:cond delay="0"/>
                                          </p:stCondLst>
                                        </p:cTn>
                                        <p:tgtEl>
                                          <p:spTgt spid="4">
                                            <p:txEl>
                                              <p:pRg st="4" end="4"/>
                                            </p:txEl>
                                          </p:spTgt>
                                        </p:tgtEl>
                                        <p:attrNameLst>
                                          <p:attrName>style.visibility</p:attrName>
                                        </p:attrNameLst>
                                      </p:cBhvr>
                                      <p:to>
                                        <p:strVal val="visible"/>
                                      </p:to>
                                    </p:set>
                                    <p:anim by="(-#ppt_w*2)" calcmode="lin" valueType="num">
                                      <p:cBhvr rctx="PPT">
                                        <p:cTn id="27" dur="250" autoRev="1" fill="hold">
                                          <p:stCondLst>
                                            <p:cond delay="0"/>
                                          </p:stCondLst>
                                        </p:cTn>
                                        <p:tgtEl>
                                          <p:spTgt spid="4">
                                            <p:txEl>
                                              <p:pRg st="4" end="4"/>
                                            </p:txEl>
                                          </p:spTgt>
                                        </p:tgtEl>
                                        <p:attrNameLst>
                                          <p:attrName>ppt_w</p:attrName>
                                        </p:attrNameLst>
                                      </p:cBhvr>
                                    </p:anim>
                                    <p:anim by="(#ppt_w*0.50)" calcmode="lin" valueType="num">
                                      <p:cBhvr>
                                        <p:cTn id="28" dur="250" decel="50000" autoRev="1" fill="hold">
                                          <p:stCondLst>
                                            <p:cond delay="0"/>
                                          </p:stCondLst>
                                        </p:cTn>
                                        <p:tgtEl>
                                          <p:spTgt spid="4">
                                            <p:txEl>
                                              <p:pRg st="4" end="4"/>
                                            </p:txEl>
                                          </p:spTgt>
                                        </p:tgtEl>
                                        <p:attrNameLst>
                                          <p:attrName>ppt_x</p:attrName>
                                        </p:attrNameLst>
                                      </p:cBhvr>
                                    </p:anim>
                                    <p:anim from="(-#ppt_h/2)" to="(#ppt_y)" calcmode="lin" valueType="num">
                                      <p:cBhvr>
                                        <p:cTn id="29" dur="500" fill="hold">
                                          <p:stCondLst>
                                            <p:cond delay="0"/>
                                          </p:stCondLst>
                                        </p:cTn>
                                        <p:tgtEl>
                                          <p:spTgt spid="4">
                                            <p:txEl>
                                              <p:pRg st="4" end="4"/>
                                            </p:txEl>
                                          </p:spTgt>
                                        </p:tgtEl>
                                        <p:attrNameLst>
                                          <p:attrName>ppt_y</p:attrName>
                                        </p:attrNameLst>
                                      </p:cBhvr>
                                    </p:anim>
                                    <p:animRot by="21600000">
                                      <p:cBhvr>
                                        <p:cTn id="30" dur="500" fill="hold">
                                          <p:stCondLst>
                                            <p:cond delay="0"/>
                                          </p:stCondLst>
                                        </p:cTn>
                                        <p:tgtEl>
                                          <p:spTgt spid="4">
                                            <p:txEl>
                                              <p:pRg st="4" end="4"/>
                                            </p:txEl>
                                          </p:spTgt>
                                        </p:tgtEl>
                                        <p:attrNameLst>
                                          <p:attrName>r</p:attrName>
                                        </p:attrNameLst>
                                      </p:cBhvr>
                                    </p:animRot>
                                  </p:childTnLst>
                                </p:cTn>
                              </p:par>
                              <p:par>
                                <p:cTn id="31" presetID="56" presetClass="entr" presetSubtype="0" fill="hold" nodeType="withEffect">
                                  <p:stCondLst>
                                    <p:cond delay="0"/>
                                  </p:stCondLst>
                                  <p:iterate type="lt">
                                    <p:tmPct val="10000"/>
                                  </p:iterate>
                                  <p:childTnLst>
                                    <p:set>
                                      <p:cBhvr>
                                        <p:cTn id="32" dur="1" fill="hold">
                                          <p:stCondLst>
                                            <p:cond delay="0"/>
                                          </p:stCondLst>
                                        </p:cTn>
                                        <p:tgtEl>
                                          <p:spTgt spid="4">
                                            <p:txEl>
                                              <p:pRg st="6" end="6"/>
                                            </p:txEl>
                                          </p:spTgt>
                                        </p:tgtEl>
                                        <p:attrNameLst>
                                          <p:attrName>style.visibility</p:attrName>
                                        </p:attrNameLst>
                                      </p:cBhvr>
                                      <p:to>
                                        <p:strVal val="visible"/>
                                      </p:to>
                                    </p:set>
                                    <p:anim by="(-#ppt_w*2)" calcmode="lin" valueType="num">
                                      <p:cBhvr rctx="PPT">
                                        <p:cTn id="33" dur="250" autoRev="1" fill="hold">
                                          <p:stCondLst>
                                            <p:cond delay="0"/>
                                          </p:stCondLst>
                                        </p:cTn>
                                        <p:tgtEl>
                                          <p:spTgt spid="4">
                                            <p:txEl>
                                              <p:pRg st="6" end="6"/>
                                            </p:txEl>
                                          </p:spTgt>
                                        </p:tgtEl>
                                        <p:attrNameLst>
                                          <p:attrName>ppt_w</p:attrName>
                                        </p:attrNameLst>
                                      </p:cBhvr>
                                    </p:anim>
                                    <p:anim by="(#ppt_w*0.50)" calcmode="lin" valueType="num">
                                      <p:cBhvr>
                                        <p:cTn id="34" dur="250" decel="50000" autoRev="1" fill="hold">
                                          <p:stCondLst>
                                            <p:cond delay="0"/>
                                          </p:stCondLst>
                                        </p:cTn>
                                        <p:tgtEl>
                                          <p:spTgt spid="4">
                                            <p:txEl>
                                              <p:pRg st="6" end="6"/>
                                            </p:txEl>
                                          </p:spTgt>
                                        </p:tgtEl>
                                        <p:attrNameLst>
                                          <p:attrName>ppt_x</p:attrName>
                                        </p:attrNameLst>
                                      </p:cBhvr>
                                    </p:anim>
                                    <p:anim from="(-#ppt_h/2)" to="(#ppt_y)" calcmode="lin" valueType="num">
                                      <p:cBhvr>
                                        <p:cTn id="35" dur="500" fill="hold">
                                          <p:stCondLst>
                                            <p:cond delay="0"/>
                                          </p:stCondLst>
                                        </p:cTn>
                                        <p:tgtEl>
                                          <p:spTgt spid="4">
                                            <p:txEl>
                                              <p:pRg st="6" end="6"/>
                                            </p:txEl>
                                          </p:spTgt>
                                        </p:tgtEl>
                                        <p:attrNameLst>
                                          <p:attrName>ppt_y</p:attrName>
                                        </p:attrNameLst>
                                      </p:cBhvr>
                                    </p:anim>
                                    <p:animRot by="21600000">
                                      <p:cBhvr>
                                        <p:cTn id="36" dur="500" fill="hold">
                                          <p:stCondLst>
                                            <p:cond delay="0"/>
                                          </p:stCondLst>
                                        </p:cTn>
                                        <p:tgtEl>
                                          <p:spTgt spid="4">
                                            <p:txEl>
                                              <p:pRg st="6" end="6"/>
                                            </p:txEl>
                                          </p:spTgt>
                                        </p:tgtEl>
                                        <p:attrNameLst>
                                          <p:attrName>r</p:attrName>
                                        </p:attrNameLst>
                                      </p:cBhvr>
                                    </p:animRot>
                                  </p:childTnLst>
                                </p:cTn>
                              </p:par>
                              <p:par>
                                <p:cTn id="37" presetID="56" presetClass="entr" presetSubtype="0" fill="hold" nodeType="withEffect">
                                  <p:stCondLst>
                                    <p:cond delay="0"/>
                                  </p:stCondLst>
                                  <p:iterate type="lt">
                                    <p:tmPct val="10000"/>
                                  </p:iterate>
                                  <p:childTnLst>
                                    <p:set>
                                      <p:cBhvr>
                                        <p:cTn id="38" dur="1" fill="hold">
                                          <p:stCondLst>
                                            <p:cond delay="0"/>
                                          </p:stCondLst>
                                        </p:cTn>
                                        <p:tgtEl>
                                          <p:spTgt spid="4">
                                            <p:txEl>
                                              <p:pRg st="8" end="8"/>
                                            </p:txEl>
                                          </p:spTgt>
                                        </p:tgtEl>
                                        <p:attrNameLst>
                                          <p:attrName>style.visibility</p:attrName>
                                        </p:attrNameLst>
                                      </p:cBhvr>
                                      <p:to>
                                        <p:strVal val="visible"/>
                                      </p:to>
                                    </p:set>
                                    <p:anim by="(-#ppt_w*2)" calcmode="lin" valueType="num">
                                      <p:cBhvr rctx="PPT">
                                        <p:cTn id="39" dur="250" autoRev="1" fill="hold">
                                          <p:stCondLst>
                                            <p:cond delay="0"/>
                                          </p:stCondLst>
                                        </p:cTn>
                                        <p:tgtEl>
                                          <p:spTgt spid="4">
                                            <p:txEl>
                                              <p:pRg st="8" end="8"/>
                                            </p:txEl>
                                          </p:spTgt>
                                        </p:tgtEl>
                                        <p:attrNameLst>
                                          <p:attrName>ppt_w</p:attrName>
                                        </p:attrNameLst>
                                      </p:cBhvr>
                                    </p:anim>
                                    <p:anim by="(#ppt_w*0.50)" calcmode="lin" valueType="num">
                                      <p:cBhvr>
                                        <p:cTn id="40" dur="250" decel="50000" autoRev="1" fill="hold">
                                          <p:stCondLst>
                                            <p:cond delay="0"/>
                                          </p:stCondLst>
                                        </p:cTn>
                                        <p:tgtEl>
                                          <p:spTgt spid="4">
                                            <p:txEl>
                                              <p:pRg st="8" end="8"/>
                                            </p:txEl>
                                          </p:spTgt>
                                        </p:tgtEl>
                                        <p:attrNameLst>
                                          <p:attrName>ppt_x</p:attrName>
                                        </p:attrNameLst>
                                      </p:cBhvr>
                                    </p:anim>
                                    <p:anim from="(-#ppt_h/2)" to="(#ppt_y)" calcmode="lin" valueType="num">
                                      <p:cBhvr>
                                        <p:cTn id="41" dur="500" fill="hold">
                                          <p:stCondLst>
                                            <p:cond delay="0"/>
                                          </p:stCondLst>
                                        </p:cTn>
                                        <p:tgtEl>
                                          <p:spTgt spid="4">
                                            <p:txEl>
                                              <p:pRg st="8" end="8"/>
                                            </p:txEl>
                                          </p:spTgt>
                                        </p:tgtEl>
                                        <p:attrNameLst>
                                          <p:attrName>ppt_y</p:attrName>
                                        </p:attrNameLst>
                                      </p:cBhvr>
                                    </p:anim>
                                    <p:animRot by="21600000">
                                      <p:cBhvr>
                                        <p:cTn id="42" dur="500" fill="hold">
                                          <p:stCondLst>
                                            <p:cond delay="0"/>
                                          </p:stCondLst>
                                        </p:cTn>
                                        <p:tgtEl>
                                          <p:spTgt spid="4">
                                            <p:txEl>
                                              <p:pRg st="8" end="8"/>
                                            </p:txEl>
                                          </p:spTgt>
                                        </p:tgtEl>
                                        <p:attrNameLst>
                                          <p:attrName>r</p:attrName>
                                        </p:attrNameLst>
                                      </p:cBhvr>
                                    </p:animRot>
                                  </p:childTnLst>
                                </p:cTn>
                              </p:par>
                              <p:par>
                                <p:cTn id="43" presetID="56" presetClass="entr" presetSubtype="0" fill="hold" nodeType="withEffect">
                                  <p:stCondLst>
                                    <p:cond delay="0"/>
                                  </p:stCondLst>
                                  <p:iterate type="lt">
                                    <p:tmPct val="10000"/>
                                  </p:iterate>
                                  <p:childTnLst>
                                    <p:set>
                                      <p:cBhvr>
                                        <p:cTn id="44" dur="1" fill="hold">
                                          <p:stCondLst>
                                            <p:cond delay="0"/>
                                          </p:stCondLst>
                                        </p:cTn>
                                        <p:tgtEl>
                                          <p:spTgt spid="4">
                                            <p:txEl>
                                              <p:pRg st="10" end="10"/>
                                            </p:txEl>
                                          </p:spTgt>
                                        </p:tgtEl>
                                        <p:attrNameLst>
                                          <p:attrName>style.visibility</p:attrName>
                                        </p:attrNameLst>
                                      </p:cBhvr>
                                      <p:to>
                                        <p:strVal val="visible"/>
                                      </p:to>
                                    </p:set>
                                    <p:anim by="(-#ppt_w*2)" calcmode="lin" valueType="num">
                                      <p:cBhvr rctx="PPT">
                                        <p:cTn id="45" dur="250" autoRev="1" fill="hold">
                                          <p:stCondLst>
                                            <p:cond delay="0"/>
                                          </p:stCondLst>
                                        </p:cTn>
                                        <p:tgtEl>
                                          <p:spTgt spid="4">
                                            <p:txEl>
                                              <p:pRg st="10" end="10"/>
                                            </p:txEl>
                                          </p:spTgt>
                                        </p:tgtEl>
                                        <p:attrNameLst>
                                          <p:attrName>ppt_w</p:attrName>
                                        </p:attrNameLst>
                                      </p:cBhvr>
                                    </p:anim>
                                    <p:anim by="(#ppt_w*0.50)" calcmode="lin" valueType="num">
                                      <p:cBhvr>
                                        <p:cTn id="46" dur="250" decel="50000" autoRev="1" fill="hold">
                                          <p:stCondLst>
                                            <p:cond delay="0"/>
                                          </p:stCondLst>
                                        </p:cTn>
                                        <p:tgtEl>
                                          <p:spTgt spid="4">
                                            <p:txEl>
                                              <p:pRg st="10" end="10"/>
                                            </p:txEl>
                                          </p:spTgt>
                                        </p:tgtEl>
                                        <p:attrNameLst>
                                          <p:attrName>ppt_x</p:attrName>
                                        </p:attrNameLst>
                                      </p:cBhvr>
                                    </p:anim>
                                    <p:anim from="(-#ppt_h/2)" to="(#ppt_y)" calcmode="lin" valueType="num">
                                      <p:cBhvr>
                                        <p:cTn id="47" dur="500" fill="hold">
                                          <p:stCondLst>
                                            <p:cond delay="0"/>
                                          </p:stCondLst>
                                        </p:cTn>
                                        <p:tgtEl>
                                          <p:spTgt spid="4">
                                            <p:txEl>
                                              <p:pRg st="10" end="10"/>
                                            </p:txEl>
                                          </p:spTgt>
                                        </p:tgtEl>
                                        <p:attrNameLst>
                                          <p:attrName>ppt_y</p:attrName>
                                        </p:attrNameLst>
                                      </p:cBhvr>
                                    </p:anim>
                                    <p:animRot by="21600000">
                                      <p:cBhvr>
                                        <p:cTn id="48" dur="500" fill="hold">
                                          <p:stCondLst>
                                            <p:cond delay="0"/>
                                          </p:stCondLst>
                                        </p:cTn>
                                        <p:tgtEl>
                                          <p:spTgt spid="4">
                                            <p:txEl>
                                              <p:pRg st="10" end="10"/>
                                            </p:txEl>
                                          </p:spTgt>
                                        </p:tgtEl>
                                        <p:attrNameLst>
                                          <p:attrName>r</p:attrName>
                                        </p:attrNameLst>
                                      </p:cBhvr>
                                    </p:animRot>
                                  </p:childTnLst>
                                </p:cTn>
                              </p:par>
                            </p:childTnLst>
                          </p:cTn>
                        </p:par>
                      </p:childTnLst>
                    </p:cTn>
                  </p:par>
                  <p:par>
                    <p:cTn id="49" fill="hold">
                      <p:stCondLst>
                        <p:cond delay="indefinite"/>
                      </p:stCondLst>
                      <p:childTnLst>
                        <p:par>
                          <p:cTn id="50" fill="hold">
                            <p:stCondLst>
                              <p:cond delay="0"/>
                            </p:stCondLst>
                            <p:childTnLst>
                              <p:par>
                                <p:cTn id="51" presetID="16" presetClass="entr" presetSubtype="21" fill="hold" nodeType="clickEffect">
                                  <p:stCondLst>
                                    <p:cond delay="0"/>
                                  </p:stCondLst>
                                  <p:childTnLst>
                                    <p:set>
                                      <p:cBhvr>
                                        <p:cTn id="52" dur="1" fill="hold">
                                          <p:stCondLst>
                                            <p:cond delay="0"/>
                                          </p:stCondLst>
                                        </p:cTn>
                                        <p:tgtEl>
                                          <p:spTgt spid="6146"/>
                                        </p:tgtEl>
                                        <p:attrNameLst>
                                          <p:attrName>style.visibility</p:attrName>
                                        </p:attrNameLst>
                                      </p:cBhvr>
                                      <p:to>
                                        <p:strVal val="visible"/>
                                      </p:to>
                                    </p:set>
                                    <p:animEffect transition="in" filter="barn(inVertical)">
                                      <p:cBhvr>
                                        <p:cTn id="53" dur="5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0" y="273050"/>
            <a:ext cx="9144000" cy="707678"/>
          </a:xfrm>
        </p:spPr>
        <p:txBody>
          <a:bodyPr>
            <a:noAutofit/>
          </a:bodyPr>
          <a:lstStyle/>
          <a:p>
            <a:pPr algn="ctr"/>
            <a:r>
              <a:rPr lang="tr-TR" sz="30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ÇANAKKALE SAVAŞI’NIN SONUÇLARI</a:t>
            </a:r>
            <a:endParaRPr lang="tr-TR" sz="30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4" name="Metin Yer Tutucusu 3"/>
          <p:cNvSpPr>
            <a:spLocks noGrp="1"/>
          </p:cNvSpPr>
          <p:nvPr>
            <p:ph type="body" sz="half" idx="2"/>
          </p:nvPr>
        </p:nvSpPr>
        <p:spPr>
          <a:xfrm>
            <a:off x="0" y="1124744"/>
            <a:ext cx="9144000" cy="2497956"/>
          </a:xfrm>
        </p:spPr>
        <p:txBody>
          <a:bodyPr>
            <a:normAutofit/>
          </a:bodyPr>
          <a:lstStyle/>
          <a:p>
            <a:pPr algn="ctr"/>
            <a:r>
              <a:rPr lang="tr-TR" sz="17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Mustafa </a:t>
            </a:r>
            <a:r>
              <a:rPr lang="tr-TR" sz="17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Kemal Çanakkale </a:t>
            </a:r>
            <a:r>
              <a:rPr lang="tr-TR" sz="17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Savaşına İngiltere </a:t>
            </a:r>
            <a:r>
              <a:rPr lang="tr-TR" sz="17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ve Fransa ile Osmanlı ve Alman orduları arasında geçen ve iki taraftan toplam 500.000’den fazla insanın “kaybına” (ölüm, firar, esir, sakatlanma ve hastalıklar) neden olan savaşın ardından İtilaf Devletleri Çanakkale Boğazı’nı geçmemiş, İstanbul’u işgal edememiştir. Pek çok tarihçi, Rusya’da zorda kalan çarlık rejimi devrilmesinde ve 1. Dünya Savaşı 2 yıl uzamasından bu olayın önemli payı olduğu görüşündedir. Çanakkale Savaşı, müttefikleriyle Rusya’nın irtibatını önlemiş, bu arada Lenin ve yandaşları Bolşeviklerin Ekim devrimi ile Rusya savaş dışı kalmıştır. Bu durum ihtilal </a:t>
            </a:r>
            <a:r>
              <a:rPr lang="tr-TR" sz="17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Rusya </a:t>
            </a:r>
            <a:r>
              <a:rPr lang="tr-TR" sz="17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ile müttefiklerin birbirinden ayırmıştır. Sovyet Rusya Kurtuluş Savaşı yıllarında Ankara hükümetine belirli ölçüde lojistik destek sağlamıştır.</a:t>
            </a:r>
          </a:p>
        </p:txBody>
      </p:sp>
      <p:pic>
        <p:nvPicPr>
          <p:cNvPr id="7170" name="Picture 2" descr="Ä°lgili resim"/>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835696" y="3789040"/>
            <a:ext cx="5616624" cy="306896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403300472"/>
      </p:ext>
    </p:extLst>
  </p:cSld>
  <p:clrMapOvr>
    <a:masterClrMapping/>
  </p:clrMapOvr>
  <mc:AlternateContent xmlns:mc="http://schemas.openxmlformats.org/markup-compatibility/2006">
    <mc:Choice xmlns=""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250" autoRev="1" fill="hold">
                                          <p:stCondLst>
                                            <p:cond delay="0"/>
                                          </p:stCondLst>
                                        </p:cTn>
                                        <p:tgtEl>
                                          <p:spTgt spid="2"/>
                                        </p:tgtEl>
                                        <p:attrNameLst>
                                          <p:attrName>ppt_w</p:attrName>
                                        </p:attrNameLst>
                                      </p:cBhvr>
                                    </p:anim>
                                    <p:anim by="(#ppt_w*0.50)" calcmode="lin" valueType="num">
                                      <p:cBhvr>
                                        <p:cTn id="8" dur="250" decel="50000" autoRev="1" fill="hold">
                                          <p:stCondLst>
                                            <p:cond delay="0"/>
                                          </p:stCondLst>
                                        </p:cTn>
                                        <p:tgtEl>
                                          <p:spTgt spid="2"/>
                                        </p:tgtEl>
                                        <p:attrNameLst>
                                          <p:attrName>ppt_x</p:attrName>
                                        </p:attrNameLst>
                                      </p:cBhvr>
                                    </p:anim>
                                    <p:anim from="(-#ppt_h/2)" to="(#ppt_y)" calcmode="lin" valueType="num">
                                      <p:cBhvr>
                                        <p:cTn id="9" dur="500" fill="hold">
                                          <p:stCondLst>
                                            <p:cond delay="0"/>
                                          </p:stCondLst>
                                        </p:cTn>
                                        <p:tgtEl>
                                          <p:spTgt spid="2"/>
                                        </p:tgtEl>
                                        <p:attrNameLst>
                                          <p:attrName>ppt_y</p:attrName>
                                        </p:attrNameLst>
                                      </p:cBhvr>
                                    </p:anim>
                                    <p:animRot by="21600000">
                                      <p:cBhvr>
                                        <p:cTn id="10" dur="500" fill="hold">
                                          <p:stCondLst>
                                            <p:cond delay="0"/>
                                          </p:stCondLst>
                                        </p:cTn>
                                        <p:tgtEl>
                                          <p:spTgt spid="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nodeType="clickEffect">
                                  <p:stCondLst>
                                    <p:cond delay="0"/>
                                  </p:stCondLst>
                                  <p:iterate type="lt">
                                    <p:tmPct val="10000"/>
                                  </p:iterate>
                                  <p:childTnLst>
                                    <p:set>
                                      <p:cBhvr>
                                        <p:cTn id="14" dur="1" fill="hold">
                                          <p:stCondLst>
                                            <p:cond delay="0"/>
                                          </p:stCondLst>
                                        </p:cTn>
                                        <p:tgtEl>
                                          <p:spTgt spid="4">
                                            <p:txEl>
                                              <p:pRg st="0" end="0"/>
                                            </p:txEl>
                                          </p:spTgt>
                                        </p:tgtEl>
                                        <p:attrNameLst>
                                          <p:attrName>style.visibility</p:attrName>
                                        </p:attrNameLst>
                                      </p:cBhvr>
                                      <p:to>
                                        <p:strVal val="visible"/>
                                      </p:to>
                                    </p:set>
                                    <p:anim by="(-#ppt_w*2)" calcmode="lin" valueType="num">
                                      <p:cBhvr rctx="PPT">
                                        <p:cTn id="15" dur="250" autoRev="1" fill="hold">
                                          <p:stCondLst>
                                            <p:cond delay="0"/>
                                          </p:stCondLst>
                                        </p:cTn>
                                        <p:tgtEl>
                                          <p:spTgt spid="4">
                                            <p:txEl>
                                              <p:pRg st="0" end="0"/>
                                            </p:txEl>
                                          </p:spTgt>
                                        </p:tgtEl>
                                        <p:attrNameLst>
                                          <p:attrName>ppt_w</p:attrName>
                                        </p:attrNameLst>
                                      </p:cBhvr>
                                    </p:anim>
                                    <p:anim by="(#ppt_w*0.50)" calcmode="lin" valueType="num">
                                      <p:cBhvr>
                                        <p:cTn id="16" dur="250" decel="50000" autoRev="1" fill="hold">
                                          <p:stCondLst>
                                            <p:cond delay="0"/>
                                          </p:stCondLst>
                                        </p:cTn>
                                        <p:tgtEl>
                                          <p:spTgt spid="4">
                                            <p:txEl>
                                              <p:pRg st="0" end="0"/>
                                            </p:txEl>
                                          </p:spTgt>
                                        </p:tgtEl>
                                        <p:attrNameLst>
                                          <p:attrName>ppt_x</p:attrName>
                                        </p:attrNameLst>
                                      </p:cBhvr>
                                    </p:anim>
                                    <p:anim from="(-#ppt_h/2)" to="(#ppt_y)" calcmode="lin" valueType="num">
                                      <p:cBhvr>
                                        <p:cTn id="17" dur="500" fill="hold">
                                          <p:stCondLst>
                                            <p:cond delay="0"/>
                                          </p:stCondLst>
                                        </p:cTn>
                                        <p:tgtEl>
                                          <p:spTgt spid="4">
                                            <p:txEl>
                                              <p:pRg st="0" end="0"/>
                                            </p:txEl>
                                          </p:spTgt>
                                        </p:tgtEl>
                                        <p:attrNameLst>
                                          <p:attrName>ppt_y</p:attrName>
                                        </p:attrNameLst>
                                      </p:cBhvr>
                                    </p:anim>
                                    <p:animRot by="21600000">
                                      <p:cBhvr>
                                        <p:cTn id="18" dur="500" fill="hold">
                                          <p:stCondLst>
                                            <p:cond delay="0"/>
                                          </p:stCondLst>
                                        </p:cTn>
                                        <p:tgtEl>
                                          <p:spTgt spid="4">
                                            <p:txEl>
                                              <p:pRg st="0" end="0"/>
                                            </p:txEl>
                                          </p:spTgt>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7170"/>
                                        </p:tgtEl>
                                        <p:attrNameLst>
                                          <p:attrName>style.visibility</p:attrName>
                                        </p:attrNameLst>
                                      </p:cBhvr>
                                      <p:to>
                                        <p:strVal val="visible"/>
                                      </p:to>
                                    </p:set>
                                    <p:animEffect transition="in" filter="barn(inVertical)">
                                      <p:cBhvr>
                                        <p:cTn id="23" dur="5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LaDiDa[1]"/>
          <p:cNvPicPr>
            <a:picLocks noChangeAspect="1" noChangeArrowheads="1" noCrop="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5166320"/>
            <a:ext cx="9144000" cy="1691680"/>
          </a:xfrm>
          <a:prstGeom prst="rect">
            <a:avLst/>
          </a:prstGeom>
          <a:noFill/>
          <a:extLst>
            <a:ext uri="{909E8E84-426E-40DD-AFC4-6F175D3DCCD1}">
              <a14:hiddenFill xmlns="" xmlns:a14="http://schemas.microsoft.com/office/drawing/2010/main">
                <a:solidFill>
                  <a:srgbClr val="FFFFFF"/>
                </a:solidFill>
              </a14:hiddenFill>
            </a:ext>
          </a:extLst>
        </p:spPr>
      </p:pic>
      <p:sp>
        <p:nvSpPr>
          <p:cNvPr id="3" name="Metin kutusu 2"/>
          <p:cNvSpPr txBox="1"/>
          <p:nvPr/>
        </p:nvSpPr>
        <p:spPr>
          <a:xfrm>
            <a:off x="0" y="1"/>
            <a:ext cx="9144000" cy="4247317"/>
          </a:xfrm>
          <a:prstGeom prst="rect">
            <a:avLst/>
          </a:prstGeom>
          <a:noFill/>
        </p:spPr>
        <p:txBody>
          <a:bodyPr wrap="square" rtlCol="0">
            <a:spAutoFit/>
          </a:bodyPr>
          <a:lstStyle/>
          <a:p>
            <a:pPr algn="ctr"/>
            <a:r>
              <a:rPr lang="tr-TR" sz="54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ÇALIŞMAMI </a:t>
            </a:r>
          </a:p>
          <a:p>
            <a:pPr algn="ctr"/>
            <a:r>
              <a:rPr lang="tr-TR" sz="54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İZLEDİĞİNİZ İÇİN </a:t>
            </a:r>
          </a:p>
          <a:p>
            <a:pPr algn="ctr"/>
            <a:r>
              <a:rPr lang="tr-TR" sz="54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TEŞEKKÜR EDERİM </a:t>
            </a:r>
          </a:p>
          <a:p>
            <a:pPr algn="ctr"/>
            <a:endParaRPr lang="tr-TR" sz="54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algn="ctr"/>
            <a:r>
              <a:rPr lang="tr-TR" sz="54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AHMET FARUK YILMAZ</a:t>
            </a:r>
            <a:endParaRPr lang="tr-TR" sz="54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268465995"/>
      </p:ext>
    </p:extLst>
  </p:cSld>
  <p:clrMapOvr>
    <a:masterClrMapping/>
  </p:clrMapOvr>
  <mc:AlternateContent xmlns:mc="http://schemas.openxmlformats.org/markup-compatibility/2006">
    <mc:Choice xmlns=""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mph" presetSubtype="0" fill="hold" nodeType="click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3">
                                            <p:txEl>
                                              <p:pRg st="0" end="0"/>
                                            </p:txEl>
                                          </p:spTgt>
                                        </p:tgtEl>
                                        <p:attrNameLst>
                                          <p:attrName>ppt_x</p:attrName>
                                          <p:attrName>ppt_y</p:attrName>
                                        </p:attrNameLst>
                                      </p:cBhvr>
                                    </p:animMotion>
                                    <p:animRot by="1500000">
                                      <p:cBhvr>
                                        <p:cTn id="7" dur="125" fill="hold">
                                          <p:stCondLst>
                                            <p:cond delay="0"/>
                                          </p:stCondLst>
                                        </p:cTn>
                                        <p:tgtEl>
                                          <p:spTgt spid="3">
                                            <p:txEl>
                                              <p:pRg st="0" end="0"/>
                                            </p:txEl>
                                          </p:spTgt>
                                        </p:tgtEl>
                                        <p:attrNameLst>
                                          <p:attrName>r</p:attrName>
                                        </p:attrNameLst>
                                      </p:cBhvr>
                                    </p:animRot>
                                    <p:animRot by="-1500000">
                                      <p:cBhvr>
                                        <p:cTn id="8" dur="125" fill="hold">
                                          <p:stCondLst>
                                            <p:cond delay="125"/>
                                          </p:stCondLst>
                                        </p:cTn>
                                        <p:tgtEl>
                                          <p:spTgt spid="3">
                                            <p:txEl>
                                              <p:pRg st="0" end="0"/>
                                            </p:txEl>
                                          </p:spTgt>
                                        </p:tgtEl>
                                        <p:attrNameLst>
                                          <p:attrName>r</p:attrName>
                                        </p:attrNameLst>
                                      </p:cBhvr>
                                    </p:animRot>
                                    <p:animRot by="-1500000">
                                      <p:cBhvr>
                                        <p:cTn id="9" dur="125" fill="hold">
                                          <p:stCondLst>
                                            <p:cond delay="250"/>
                                          </p:stCondLst>
                                        </p:cTn>
                                        <p:tgtEl>
                                          <p:spTgt spid="3">
                                            <p:txEl>
                                              <p:pRg st="0" end="0"/>
                                            </p:txEl>
                                          </p:spTgt>
                                        </p:tgtEl>
                                        <p:attrNameLst>
                                          <p:attrName>r</p:attrName>
                                        </p:attrNameLst>
                                      </p:cBhvr>
                                    </p:animRot>
                                    <p:animRot by="1500000">
                                      <p:cBhvr>
                                        <p:cTn id="10" dur="125" fill="hold">
                                          <p:stCondLst>
                                            <p:cond delay="375"/>
                                          </p:stCondLst>
                                        </p:cTn>
                                        <p:tgtEl>
                                          <p:spTgt spid="3">
                                            <p:txEl>
                                              <p:pRg st="0" end="0"/>
                                            </p:txEl>
                                          </p:spTgt>
                                        </p:tgtEl>
                                        <p:attrNameLst>
                                          <p:attrName>r</p:attrName>
                                        </p:attrNameLst>
                                      </p:cBhvr>
                                    </p:animRot>
                                  </p:childTnLst>
                                </p:cTn>
                              </p:par>
                              <p:par>
                                <p:cTn id="11" presetID="34" presetClass="emph" presetSubtype="0" fill="hold" nodeType="withEffect">
                                  <p:stCondLst>
                                    <p:cond delay="0"/>
                                  </p:stCondLst>
                                  <p:iterate type="lt">
                                    <p:tmPct val="10000"/>
                                  </p:iterate>
                                  <p:childTnLst>
                                    <p:animMotion origin="layout" path="M 0.0 0.0 L 0.0 -0.07213" pathEditMode="relative" ptsTypes="">
                                      <p:cBhvr>
                                        <p:cTn id="12" dur="250" accel="50000" decel="50000" autoRev="1" fill="hold">
                                          <p:stCondLst>
                                            <p:cond delay="0"/>
                                          </p:stCondLst>
                                        </p:cTn>
                                        <p:tgtEl>
                                          <p:spTgt spid="3">
                                            <p:txEl>
                                              <p:pRg st="1" end="1"/>
                                            </p:txEl>
                                          </p:spTgt>
                                        </p:tgtEl>
                                        <p:attrNameLst>
                                          <p:attrName>ppt_x</p:attrName>
                                          <p:attrName>ppt_y</p:attrName>
                                        </p:attrNameLst>
                                      </p:cBhvr>
                                    </p:animMotion>
                                    <p:animRot by="1500000">
                                      <p:cBhvr>
                                        <p:cTn id="13" dur="125" fill="hold">
                                          <p:stCondLst>
                                            <p:cond delay="0"/>
                                          </p:stCondLst>
                                        </p:cTn>
                                        <p:tgtEl>
                                          <p:spTgt spid="3">
                                            <p:txEl>
                                              <p:pRg st="1" end="1"/>
                                            </p:txEl>
                                          </p:spTgt>
                                        </p:tgtEl>
                                        <p:attrNameLst>
                                          <p:attrName>r</p:attrName>
                                        </p:attrNameLst>
                                      </p:cBhvr>
                                    </p:animRot>
                                    <p:animRot by="-1500000">
                                      <p:cBhvr>
                                        <p:cTn id="14" dur="125" fill="hold">
                                          <p:stCondLst>
                                            <p:cond delay="125"/>
                                          </p:stCondLst>
                                        </p:cTn>
                                        <p:tgtEl>
                                          <p:spTgt spid="3">
                                            <p:txEl>
                                              <p:pRg st="1" end="1"/>
                                            </p:txEl>
                                          </p:spTgt>
                                        </p:tgtEl>
                                        <p:attrNameLst>
                                          <p:attrName>r</p:attrName>
                                        </p:attrNameLst>
                                      </p:cBhvr>
                                    </p:animRot>
                                    <p:animRot by="-1500000">
                                      <p:cBhvr>
                                        <p:cTn id="15" dur="125" fill="hold">
                                          <p:stCondLst>
                                            <p:cond delay="250"/>
                                          </p:stCondLst>
                                        </p:cTn>
                                        <p:tgtEl>
                                          <p:spTgt spid="3">
                                            <p:txEl>
                                              <p:pRg st="1" end="1"/>
                                            </p:txEl>
                                          </p:spTgt>
                                        </p:tgtEl>
                                        <p:attrNameLst>
                                          <p:attrName>r</p:attrName>
                                        </p:attrNameLst>
                                      </p:cBhvr>
                                    </p:animRot>
                                    <p:animRot by="1500000">
                                      <p:cBhvr>
                                        <p:cTn id="16" dur="125" fill="hold">
                                          <p:stCondLst>
                                            <p:cond delay="375"/>
                                          </p:stCondLst>
                                        </p:cTn>
                                        <p:tgtEl>
                                          <p:spTgt spid="3">
                                            <p:txEl>
                                              <p:pRg st="1" end="1"/>
                                            </p:txEl>
                                          </p:spTgt>
                                        </p:tgtEl>
                                        <p:attrNameLst>
                                          <p:attrName>r</p:attrName>
                                        </p:attrNameLst>
                                      </p:cBhvr>
                                    </p:animRot>
                                  </p:childTnLst>
                                </p:cTn>
                              </p:par>
                              <p:par>
                                <p:cTn id="17" presetID="34" presetClass="emph" presetSubtype="0" fill="hold" nodeType="withEffect">
                                  <p:stCondLst>
                                    <p:cond delay="0"/>
                                  </p:stCondLst>
                                  <p:iterate type="lt">
                                    <p:tmPct val="10000"/>
                                  </p:iterate>
                                  <p:childTnLst>
                                    <p:animMotion origin="layout" path="M 1.38889E-6 -1.11111E-6 L 0.00295 -0.12454 " pathEditMode="relative" rAng="0" ptsTypes="AA">
                                      <p:cBhvr>
                                        <p:cTn id="18" dur="250" accel="50000" decel="50000" autoRev="1" fill="hold">
                                          <p:stCondLst>
                                            <p:cond delay="0"/>
                                          </p:stCondLst>
                                        </p:cTn>
                                        <p:tgtEl>
                                          <p:spTgt spid="3">
                                            <p:txEl>
                                              <p:pRg st="2" end="2"/>
                                            </p:txEl>
                                          </p:spTgt>
                                        </p:tgtEl>
                                        <p:attrNameLst>
                                          <p:attrName>ppt_x</p:attrName>
                                          <p:attrName>ppt_y</p:attrName>
                                        </p:attrNameLst>
                                      </p:cBhvr>
                                      <p:rCtr x="139" y="-6227"/>
                                    </p:animMotion>
                                    <p:animRot by="1500000">
                                      <p:cBhvr>
                                        <p:cTn id="19" dur="125" fill="hold">
                                          <p:stCondLst>
                                            <p:cond delay="0"/>
                                          </p:stCondLst>
                                        </p:cTn>
                                        <p:tgtEl>
                                          <p:spTgt spid="3">
                                            <p:txEl>
                                              <p:pRg st="2" end="2"/>
                                            </p:txEl>
                                          </p:spTgt>
                                        </p:tgtEl>
                                        <p:attrNameLst>
                                          <p:attrName>r</p:attrName>
                                        </p:attrNameLst>
                                      </p:cBhvr>
                                    </p:animRot>
                                    <p:animRot by="-1500000">
                                      <p:cBhvr>
                                        <p:cTn id="20" dur="125" fill="hold">
                                          <p:stCondLst>
                                            <p:cond delay="125"/>
                                          </p:stCondLst>
                                        </p:cTn>
                                        <p:tgtEl>
                                          <p:spTgt spid="3">
                                            <p:txEl>
                                              <p:pRg st="2" end="2"/>
                                            </p:txEl>
                                          </p:spTgt>
                                        </p:tgtEl>
                                        <p:attrNameLst>
                                          <p:attrName>r</p:attrName>
                                        </p:attrNameLst>
                                      </p:cBhvr>
                                    </p:animRot>
                                    <p:animRot by="-1500000">
                                      <p:cBhvr>
                                        <p:cTn id="21" dur="125" fill="hold">
                                          <p:stCondLst>
                                            <p:cond delay="250"/>
                                          </p:stCondLst>
                                        </p:cTn>
                                        <p:tgtEl>
                                          <p:spTgt spid="3">
                                            <p:txEl>
                                              <p:pRg st="2" end="2"/>
                                            </p:txEl>
                                          </p:spTgt>
                                        </p:tgtEl>
                                        <p:attrNameLst>
                                          <p:attrName>r</p:attrName>
                                        </p:attrNameLst>
                                      </p:cBhvr>
                                    </p:animRot>
                                    <p:animRot by="1500000">
                                      <p:cBhvr>
                                        <p:cTn id="22" dur="125" fill="hold">
                                          <p:stCondLst>
                                            <p:cond delay="375"/>
                                          </p:stCondLst>
                                        </p:cTn>
                                        <p:tgtEl>
                                          <p:spTgt spid="3">
                                            <p:txEl>
                                              <p:pRg st="2" end="2"/>
                                            </p:txEl>
                                          </p:spTgt>
                                        </p:tgtEl>
                                        <p:attrNameLst>
                                          <p:attrName>r</p:attrName>
                                        </p:attrNameLst>
                                      </p:cBhvr>
                                    </p:animRot>
                                  </p:childTnLst>
                                </p:cTn>
                              </p:par>
                            </p:childTnLst>
                          </p:cTn>
                        </p:par>
                      </p:childTnLst>
                    </p:cTn>
                  </p:par>
                  <p:par>
                    <p:cTn id="23" fill="hold">
                      <p:stCondLst>
                        <p:cond delay="indefinite"/>
                      </p:stCondLst>
                      <p:childTnLst>
                        <p:par>
                          <p:cTn id="24" fill="hold">
                            <p:stCondLst>
                              <p:cond delay="0"/>
                            </p:stCondLst>
                            <p:childTnLst>
                              <p:par>
                                <p:cTn id="25" presetID="34" presetClass="emph" presetSubtype="0" fill="hold" nodeType="clickEffect">
                                  <p:stCondLst>
                                    <p:cond delay="0"/>
                                  </p:stCondLst>
                                  <p:iterate type="lt">
                                    <p:tmPct val="10000"/>
                                  </p:iterate>
                                  <p:childTnLst>
                                    <p:animMotion origin="layout" path="M -0.00157 0.09583 L -0.00157 -0.11412 " pathEditMode="relative" rAng="0" ptsTypes="AA">
                                      <p:cBhvr>
                                        <p:cTn id="26" dur="250" accel="50000" decel="50000" autoRev="1" fill="hold">
                                          <p:stCondLst>
                                            <p:cond delay="0"/>
                                          </p:stCondLst>
                                        </p:cTn>
                                        <p:tgtEl>
                                          <p:spTgt spid="3">
                                            <p:txEl>
                                              <p:pRg st="4" end="4"/>
                                            </p:txEl>
                                          </p:spTgt>
                                        </p:tgtEl>
                                        <p:attrNameLst>
                                          <p:attrName>ppt_x</p:attrName>
                                          <p:attrName>ppt_y</p:attrName>
                                        </p:attrNameLst>
                                      </p:cBhvr>
                                      <p:rCtr x="0" y="-10509"/>
                                    </p:animMotion>
                                    <p:animRot by="1500000">
                                      <p:cBhvr>
                                        <p:cTn id="27" dur="125" fill="hold">
                                          <p:stCondLst>
                                            <p:cond delay="0"/>
                                          </p:stCondLst>
                                        </p:cTn>
                                        <p:tgtEl>
                                          <p:spTgt spid="3">
                                            <p:txEl>
                                              <p:pRg st="4" end="4"/>
                                            </p:txEl>
                                          </p:spTgt>
                                        </p:tgtEl>
                                        <p:attrNameLst>
                                          <p:attrName>r</p:attrName>
                                        </p:attrNameLst>
                                      </p:cBhvr>
                                    </p:animRot>
                                    <p:animRot by="-1500000">
                                      <p:cBhvr>
                                        <p:cTn id="28" dur="125" fill="hold">
                                          <p:stCondLst>
                                            <p:cond delay="125"/>
                                          </p:stCondLst>
                                        </p:cTn>
                                        <p:tgtEl>
                                          <p:spTgt spid="3">
                                            <p:txEl>
                                              <p:pRg st="4" end="4"/>
                                            </p:txEl>
                                          </p:spTgt>
                                        </p:tgtEl>
                                        <p:attrNameLst>
                                          <p:attrName>r</p:attrName>
                                        </p:attrNameLst>
                                      </p:cBhvr>
                                    </p:animRot>
                                    <p:animRot by="-1500000">
                                      <p:cBhvr>
                                        <p:cTn id="29" dur="125" fill="hold">
                                          <p:stCondLst>
                                            <p:cond delay="250"/>
                                          </p:stCondLst>
                                        </p:cTn>
                                        <p:tgtEl>
                                          <p:spTgt spid="3">
                                            <p:txEl>
                                              <p:pRg st="4" end="4"/>
                                            </p:txEl>
                                          </p:spTgt>
                                        </p:tgtEl>
                                        <p:attrNameLst>
                                          <p:attrName>r</p:attrName>
                                        </p:attrNameLst>
                                      </p:cBhvr>
                                    </p:animRot>
                                    <p:animRot by="1500000">
                                      <p:cBhvr>
                                        <p:cTn id="30" dur="125" fill="hold">
                                          <p:stCondLst>
                                            <p:cond delay="375"/>
                                          </p:stCondLst>
                                        </p:cTn>
                                        <p:tgtEl>
                                          <p:spTgt spid="3">
                                            <p:txEl>
                                              <p:pRg st="4" end="4"/>
                                            </p:txEl>
                                          </p:spTgt>
                                        </p:tgtEl>
                                        <p:attrNameLst>
                                          <p:attrName>r</p:attrName>
                                        </p:attrNameLst>
                                      </p:cBhvr>
                                    </p:animRot>
                                  </p:childTnLst>
                                </p:cTn>
                              </p:par>
                            </p:childTnLst>
                          </p:cTn>
                        </p:par>
                      </p:childTnLst>
                    </p:cTn>
                  </p:par>
                  <p:par>
                    <p:cTn id="31" fill="hold">
                      <p:stCondLst>
                        <p:cond delay="indefinite"/>
                      </p:stCondLst>
                      <p:childTnLst>
                        <p:par>
                          <p:cTn id="32" fill="hold">
                            <p:stCondLst>
                              <p:cond delay="0"/>
                            </p:stCondLst>
                            <p:childTnLst>
                              <p:par>
                                <p:cTn id="33" presetID="2" presetClass="entr" presetSubtype="1" fill="hold" nodeType="clickEffect">
                                  <p:stCondLst>
                                    <p:cond delay="0"/>
                                  </p:stCondLst>
                                  <p:childTnLst>
                                    <p:set>
                                      <p:cBhvr>
                                        <p:cTn id="34" dur="1" fill="hold">
                                          <p:stCondLst>
                                            <p:cond delay="0"/>
                                          </p:stCondLst>
                                        </p:cTn>
                                        <p:tgtEl>
                                          <p:spTgt spid="2"/>
                                        </p:tgtEl>
                                        <p:attrNameLst>
                                          <p:attrName>style.visibility</p:attrName>
                                        </p:attrNameLst>
                                      </p:cBhvr>
                                      <p:to>
                                        <p:strVal val="visible"/>
                                      </p:to>
                                    </p:set>
                                    <p:anim calcmode="lin" valueType="num">
                                      <p:cBhvr additive="base">
                                        <p:cTn id="35" dur="500" fill="hold"/>
                                        <p:tgtEl>
                                          <p:spTgt spid="2"/>
                                        </p:tgtEl>
                                        <p:attrNameLst>
                                          <p:attrName>ppt_x</p:attrName>
                                        </p:attrNameLst>
                                      </p:cBhvr>
                                      <p:tavLst>
                                        <p:tav tm="0">
                                          <p:val>
                                            <p:strVal val="#ppt_x"/>
                                          </p:val>
                                        </p:tav>
                                        <p:tav tm="100000">
                                          <p:val>
                                            <p:strVal val="#ppt_x"/>
                                          </p:val>
                                        </p:tav>
                                      </p:tavLst>
                                    </p:anim>
                                    <p:anim calcmode="lin" valueType="num">
                                      <p:cBhvr additive="base">
                                        <p:cTn id="36" dur="5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0" y="0"/>
            <a:ext cx="9144000" cy="6858000"/>
          </a:xfrm>
        </p:spPr>
        <p:txBody>
          <a:bodyPr>
            <a:normAutofit/>
          </a:bodyPr>
          <a:lstStyle/>
          <a:p>
            <a:r>
              <a:rPr lang="tr-TR" sz="20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İÇİNDEKİLER</a:t>
            </a:r>
            <a:r>
              <a:rPr lang="tr-TR" sz="20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r>
            <a:br>
              <a:rPr lang="tr-TR" sz="20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tr-TR" sz="20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r>
            <a:br>
              <a:rPr lang="tr-TR" sz="20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tr-TR" sz="20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hlinkClick r:id="rId2" action="ppaction://hlinksldjump"/>
              </a:rPr>
              <a:t>ÇANAKKALE </a:t>
            </a:r>
            <a:r>
              <a:rPr lang="tr-TR" sz="20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hlinkClick r:id="rId2" action="ppaction://hlinksldjump"/>
              </a:rPr>
              <a:t>GEÇİLMEZ(SAYFA-3)</a:t>
            </a:r>
            <a:br>
              <a:rPr lang="tr-TR" sz="20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hlinkClick r:id="rId2" action="ppaction://hlinksldjump"/>
              </a:rPr>
            </a:br>
            <a:r>
              <a:rPr lang="tr-TR" sz="20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r>
            <a:br>
              <a:rPr lang="tr-TR" sz="20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tr-TR" sz="20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hlinkClick r:id="rId3" action="ppaction://hlinksldjump"/>
              </a:rPr>
              <a:t>SAVAŞ </a:t>
            </a:r>
            <a:r>
              <a:rPr lang="tr-TR" sz="20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hlinkClick r:id="rId3" action="ppaction://hlinksldjump"/>
              </a:rPr>
              <a:t>ÖNCESİ AVRUPA DEVLETLERİNİN GENEL DURUMU(SAYFA-5)</a:t>
            </a:r>
            <a:r>
              <a:rPr lang="tr-TR" sz="20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r>
            <a:br>
              <a:rPr lang="tr-TR" sz="20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tr-TR" sz="20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r>
            <a:br>
              <a:rPr lang="tr-TR" sz="20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tr-TR" sz="20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hlinkClick r:id="rId4" action="ppaction://hlinksldjump"/>
              </a:rPr>
              <a:t>ÇANAKKALE </a:t>
            </a:r>
            <a:r>
              <a:rPr lang="tr-TR" sz="20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hlinkClick r:id="rId4" action="ppaction://hlinksldjump"/>
              </a:rPr>
              <a:t>SAVAŞI – DENİZ HAREKATI(SAYFA-7)</a:t>
            </a:r>
            <a:br>
              <a:rPr lang="tr-TR" sz="20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hlinkClick r:id="rId4" action="ppaction://hlinksldjump"/>
              </a:rPr>
            </a:br>
            <a:r>
              <a:rPr lang="tr-TR" sz="20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r>
            <a:br>
              <a:rPr lang="tr-TR" sz="20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tr-TR" sz="20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hlinkClick r:id="rId5" action="ppaction://hlinksldjump"/>
              </a:rPr>
              <a:t>ÇANAKKALE </a:t>
            </a:r>
            <a:r>
              <a:rPr lang="tr-TR" sz="20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hlinkClick r:id="rId5" action="ppaction://hlinksldjump"/>
              </a:rPr>
              <a:t>SAVAŞI – KARA </a:t>
            </a:r>
            <a:r>
              <a:rPr lang="tr-TR" sz="20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hlinkClick r:id="rId5" action="ppaction://hlinksldjump"/>
              </a:rPr>
              <a:t>HAREKATI(SAYFA-8)</a:t>
            </a:r>
            <a:r>
              <a:rPr lang="tr-TR" sz="20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r>
            <a:br>
              <a:rPr lang="tr-TR" sz="20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tr-TR" sz="20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r>
            <a:br>
              <a:rPr lang="tr-TR" sz="20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fi-FI" sz="20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hlinkClick r:id="rId6" action="ppaction://hlinksldjump"/>
              </a:rPr>
              <a:t>25 </a:t>
            </a:r>
            <a:r>
              <a:rPr lang="fi-FI" sz="20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hlinkClick r:id="rId6" action="ppaction://hlinksldjump"/>
              </a:rPr>
              <a:t>NİSAN 1915 KARA </a:t>
            </a:r>
            <a:r>
              <a:rPr lang="fi-FI" sz="20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hlinkClick r:id="rId6" action="ppaction://hlinksldjump"/>
              </a:rPr>
              <a:t>TAARRUZU(SAYFA-</a:t>
            </a:r>
            <a:r>
              <a:rPr lang="tr-TR" sz="20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hlinkClick r:id="rId6" action="ppaction://hlinksldjump"/>
              </a:rPr>
              <a:t>9</a:t>
            </a:r>
            <a:r>
              <a:rPr lang="fi-FI" sz="20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hlinkClick r:id="rId6" action="ppaction://hlinksldjump"/>
              </a:rPr>
              <a:t>)</a:t>
            </a:r>
            <a:r>
              <a:rPr lang="tr-TR" sz="20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r>
            <a:br>
              <a:rPr lang="tr-TR" sz="20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tr-TR" sz="20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r>
            <a:br>
              <a:rPr lang="tr-TR" sz="20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tr-TR" sz="20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hlinkClick r:id="rId7" action="ppaction://hlinksldjump"/>
              </a:rPr>
              <a:t>SEDDÜLBAHİR </a:t>
            </a:r>
            <a:r>
              <a:rPr lang="tr-TR" sz="20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hlinkClick r:id="rId7" action="ppaction://hlinksldjump"/>
              </a:rPr>
              <a:t>CEPHESİ(SAYFA-10)</a:t>
            </a:r>
            <a:r>
              <a:rPr lang="tr-TR" sz="20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r>
            <a:br>
              <a:rPr lang="tr-TR" sz="20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tr-TR" sz="20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hlinkClick r:id="rId8" action="ppaction://hlinksldjump"/>
              </a:rPr>
              <a:t/>
            </a:r>
            <a:br>
              <a:rPr lang="tr-TR" sz="20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hlinkClick r:id="rId8" action="ppaction://hlinksldjump"/>
              </a:rPr>
            </a:br>
            <a:r>
              <a:rPr lang="tr-TR" sz="20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hlinkClick r:id="rId8" action="ppaction://hlinksldjump"/>
              </a:rPr>
              <a:t>İKİNCİ </a:t>
            </a:r>
            <a:r>
              <a:rPr lang="tr-TR" sz="20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hlinkClick r:id="rId8" action="ppaction://hlinksldjump"/>
              </a:rPr>
              <a:t>ANAFARTALAR </a:t>
            </a:r>
            <a:r>
              <a:rPr lang="tr-TR" sz="20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hlinkClick r:id="rId8" action="ppaction://hlinksldjump"/>
              </a:rPr>
              <a:t>SAVAŞI(SAYFA-11)</a:t>
            </a:r>
            <a:r>
              <a:rPr lang="tr-TR" sz="20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hlinkClick r:id="rId8" action="ppaction://hlinksldjump"/>
              </a:rPr>
              <a:t/>
            </a:r>
            <a:br>
              <a:rPr lang="tr-TR" sz="20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hlinkClick r:id="rId8" action="ppaction://hlinksldjump"/>
              </a:rPr>
            </a:br>
            <a:r>
              <a:rPr lang="tr-TR" sz="20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hlinkClick r:id="rId9" action="ppaction://hlinksldjump"/>
              </a:rPr>
              <a:t/>
            </a:r>
            <a:br>
              <a:rPr lang="tr-TR" sz="20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hlinkClick r:id="rId9" action="ppaction://hlinksldjump"/>
              </a:rPr>
            </a:br>
            <a:r>
              <a:rPr lang="tr-TR" sz="20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hlinkClick r:id="rId9" action="ppaction://hlinksldjump"/>
              </a:rPr>
              <a:t>ÇANAKKALE </a:t>
            </a:r>
            <a:r>
              <a:rPr lang="tr-TR" sz="20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hlinkClick r:id="rId9" action="ppaction://hlinksldjump"/>
              </a:rPr>
              <a:t>SAVAŞI’NDAKİ ASKER KAYIPLARI(SAYFA-13)</a:t>
            </a:r>
            <a:br>
              <a:rPr lang="tr-TR" sz="20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hlinkClick r:id="rId9" action="ppaction://hlinksldjump"/>
              </a:rPr>
            </a:br>
            <a:r>
              <a:rPr lang="tr-TR" sz="20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r>
            <a:br>
              <a:rPr lang="tr-TR" sz="20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tr-TR" sz="20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hlinkClick r:id="rId10" action="ppaction://hlinksldjump"/>
              </a:rPr>
              <a:t>ÇANAKKALE </a:t>
            </a:r>
            <a:r>
              <a:rPr lang="tr-TR" sz="20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hlinkClick r:id="rId10" action="ppaction://hlinksldjump"/>
              </a:rPr>
              <a:t>SAVAŞI’NIN </a:t>
            </a:r>
            <a:r>
              <a:rPr lang="tr-TR" sz="20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hlinkClick r:id="rId10" action="ppaction://hlinksldjump"/>
              </a:rPr>
              <a:t>SONUÇLARI(SAYFA-14)</a:t>
            </a:r>
            <a:endParaRPr lang="tr-TR" dirty="0"/>
          </a:p>
        </p:txBody>
      </p:sp>
    </p:spTree>
    <p:extLst>
      <p:ext uri="{BB962C8B-B14F-4D97-AF65-F5344CB8AC3E}">
        <p14:creationId xmlns="" xmlns:p14="http://schemas.microsoft.com/office/powerpoint/2010/main" val="97210988"/>
      </p:ext>
    </p:extLst>
  </p:cSld>
  <p:clrMapOvr>
    <a:masterClrMapping/>
  </p:clrMapOvr>
  <mc:AlternateContent xmlns:mc="http://schemas.openxmlformats.org/markup-compatibility/2006">
    <mc:Choice xmlns=""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250" autoRev="1" fill="hold">
                                          <p:stCondLst>
                                            <p:cond delay="0"/>
                                          </p:stCondLst>
                                        </p:cTn>
                                        <p:tgtEl>
                                          <p:spTgt spid="2"/>
                                        </p:tgtEl>
                                        <p:attrNameLst>
                                          <p:attrName>ppt_w</p:attrName>
                                        </p:attrNameLst>
                                      </p:cBhvr>
                                    </p:anim>
                                    <p:anim by="(#ppt_w*0.50)" calcmode="lin" valueType="num">
                                      <p:cBhvr>
                                        <p:cTn id="8" dur="250" decel="50000" autoRev="1" fill="hold">
                                          <p:stCondLst>
                                            <p:cond delay="0"/>
                                          </p:stCondLst>
                                        </p:cTn>
                                        <p:tgtEl>
                                          <p:spTgt spid="2"/>
                                        </p:tgtEl>
                                        <p:attrNameLst>
                                          <p:attrName>ppt_x</p:attrName>
                                        </p:attrNameLst>
                                      </p:cBhvr>
                                    </p:anim>
                                    <p:anim from="(-#ppt_h/2)" to="(#ppt_y)" calcmode="lin" valueType="num">
                                      <p:cBhvr>
                                        <p:cTn id="9" dur="500" fill="hold">
                                          <p:stCondLst>
                                            <p:cond delay="0"/>
                                          </p:stCondLst>
                                        </p:cTn>
                                        <p:tgtEl>
                                          <p:spTgt spid="2"/>
                                        </p:tgtEl>
                                        <p:attrNameLst>
                                          <p:attrName>ppt_y</p:attrName>
                                        </p:attrNameLst>
                                      </p:cBhvr>
                                    </p:anim>
                                    <p:animRot by="21600000">
                                      <p:cBhvr>
                                        <p:cTn id="10" dur="500" fill="hold">
                                          <p:stCondLst>
                                            <p:cond delay="0"/>
                                          </p:stCondLst>
                                        </p:cTn>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0"/>
            <a:ext cx="8435280" cy="692696"/>
          </a:xfrm>
        </p:spPr>
        <p:txBody>
          <a:bodyPr>
            <a:noAutofit/>
          </a:bodyPr>
          <a:lstStyle/>
          <a:p>
            <a:pPr algn="ctr"/>
            <a:r>
              <a:rPr lang="tr-TR" sz="30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ÇANAKKALE GEÇİLMEZ</a:t>
            </a:r>
          </a:p>
        </p:txBody>
      </p:sp>
      <p:sp>
        <p:nvSpPr>
          <p:cNvPr id="4" name="Metin Yer Tutucusu 3"/>
          <p:cNvSpPr>
            <a:spLocks noGrp="1"/>
          </p:cNvSpPr>
          <p:nvPr>
            <p:ph type="body" sz="half" idx="2"/>
          </p:nvPr>
        </p:nvSpPr>
        <p:spPr>
          <a:xfrm>
            <a:off x="0" y="908720"/>
            <a:ext cx="9144000" cy="5832648"/>
          </a:xfrm>
        </p:spPr>
        <p:txBody>
          <a:bodyPr>
            <a:noAutofit/>
          </a:bodyPr>
          <a:lstStyle/>
          <a:p>
            <a:pPr algn="just"/>
            <a:r>
              <a:rPr lang="tr-TR" sz="17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Çanakkale Savaşı, 1. Dünya Savaşı'nın sonlarına yaklaşırken 1915- 1916 yılları arasında Gelibolu Yarımadasında Osmanlı Devleti ile İtilaf Devletleri arasında yapılan deniz ve kara </a:t>
            </a:r>
            <a:r>
              <a:rPr lang="tr-TR" sz="17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muharebeleridir . Çanakkale </a:t>
            </a:r>
            <a:r>
              <a:rPr lang="tr-TR" sz="17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savaşı, Birinci Dünya Savaşı içindeki, tarihin en kanlı bölümü olarak bilinir. Türk’ün sayısız zafer, şan ve şerefle dolu tarihinin en parlak sayfasıdır. 1. Dünya Savaşı’ndan kısa bir süre önce, 1911-1912 yıllarında Osmanlı Devleti son Afrika topraklarını İtalya’ya kaptırmış, 1912-1913 Balkan hezimeti ise, Rumeli’deki son Türk hakimiyetini silip süpürmüştür. Bulgar ordularının İstanbul kapılarını zorlaması, 500 yıldır Türk olan Rumeli’nin kaybı, İstanbul ve Boğazların güvenliğinin tehlikeye girmesi, o zamanın devlet adamlarında siyasi yalnızlığımızın doğal bir sonucu olarak </a:t>
            </a:r>
            <a:r>
              <a:rPr lang="tr-TR" sz="17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değerlendirilmiştir . Dolayısıyla </a:t>
            </a:r>
            <a:r>
              <a:rPr lang="tr-TR" sz="17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1. Dünya Savaşı’na rastlayan günlerde Osmanlı Devleti yalnızlıktan ve emniyetsizlikten kurtulmak istemiş; fakat Balkan savaşının kötü hatıralarının tesiri altında kalan iki blokta Türk ittifakını küçümsemişler ve bu ittifakın kendileri için bir yük olmasından endişe etmişlerdi. Ancak, Alman İmparatoru, her iki blok arasındaki savaşta, Osmanlı devletinin hiç değilse bir kısım düşman kuvvetini meşgul edebileceği gerekçesiyle duruma müdahale etmiştir. Bu surette Osmanlı devleti, kaderine alelacele, 2 Ağustos 1914’te “üçlü </a:t>
            </a:r>
            <a:r>
              <a:rPr lang="tr-TR" sz="1700"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ittifak’la</a:t>
            </a:r>
            <a:r>
              <a:rPr lang="tr-TR" sz="17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bağlanmıştır. İşte Çanakkale Zaferini yaratan kuvvet, 1914 yazında küçümsenen değeri hakkında yanlış teşhis konan bu Türk Ordusu’dur. Avrupa’da savaş bütün şiddetiyle sürerken, hareket harbinin yerini siper harbi almıştır. Bu cephede yarma yapmak ve kesin sonuç almakta son derece zorlanmıştır. Halbuki “üçlü </a:t>
            </a:r>
            <a:r>
              <a:rPr lang="tr-TR" sz="1700"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itilaf”ın</a:t>
            </a:r>
            <a:r>
              <a:rPr lang="tr-TR" sz="17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askeri gücü günden güne artmaktadır. Bu güç, hareket savaşına müsait başka savaş alanlarında kullanılmalıdır. İngiltere başkanı Lloyd George ve Bahriye Nazırı </a:t>
            </a:r>
            <a:r>
              <a:rPr lang="tr-TR" sz="1700"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Churchıll</a:t>
            </a:r>
            <a:r>
              <a:rPr lang="tr-TR" sz="17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bu görüşü benimsemişlerdir. Çanakkale Savaşları, işte bu görüşü benimseyenlerin eseridir.</a:t>
            </a:r>
          </a:p>
        </p:txBody>
      </p:sp>
    </p:spTree>
    <p:extLst>
      <p:ext uri="{BB962C8B-B14F-4D97-AF65-F5344CB8AC3E}">
        <p14:creationId xmlns="" xmlns:p14="http://schemas.microsoft.com/office/powerpoint/2010/main" val="4170192256"/>
      </p:ext>
    </p:extLst>
  </p:cSld>
  <p:clrMapOvr>
    <a:masterClrMapping/>
  </p:clrMapOvr>
  <mc:AlternateContent xmlns:mc="http://schemas.openxmlformats.org/markup-compatibility/2006">
    <mc:Choice xmlns=""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250" autoRev="1" fill="hold">
                                          <p:stCondLst>
                                            <p:cond delay="0"/>
                                          </p:stCondLst>
                                        </p:cTn>
                                        <p:tgtEl>
                                          <p:spTgt spid="2"/>
                                        </p:tgtEl>
                                        <p:attrNameLst>
                                          <p:attrName>ppt_w</p:attrName>
                                        </p:attrNameLst>
                                      </p:cBhvr>
                                    </p:anim>
                                    <p:anim by="(#ppt_w*0.50)" calcmode="lin" valueType="num">
                                      <p:cBhvr>
                                        <p:cTn id="8" dur="250" decel="50000" autoRev="1" fill="hold">
                                          <p:stCondLst>
                                            <p:cond delay="0"/>
                                          </p:stCondLst>
                                        </p:cTn>
                                        <p:tgtEl>
                                          <p:spTgt spid="2"/>
                                        </p:tgtEl>
                                        <p:attrNameLst>
                                          <p:attrName>ppt_x</p:attrName>
                                        </p:attrNameLst>
                                      </p:cBhvr>
                                    </p:anim>
                                    <p:anim from="(-#ppt_h/2)" to="(#ppt_y)" calcmode="lin" valueType="num">
                                      <p:cBhvr>
                                        <p:cTn id="9" dur="500" fill="hold">
                                          <p:stCondLst>
                                            <p:cond delay="0"/>
                                          </p:stCondLst>
                                        </p:cTn>
                                        <p:tgtEl>
                                          <p:spTgt spid="2"/>
                                        </p:tgtEl>
                                        <p:attrNameLst>
                                          <p:attrName>ppt_y</p:attrName>
                                        </p:attrNameLst>
                                      </p:cBhvr>
                                    </p:anim>
                                    <p:animRot by="21600000">
                                      <p:cBhvr>
                                        <p:cTn id="10" dur="500" fill="hold">
                                          <p:stCondLst>
                                            <p:cond delay="0"/>
                                          </p:stCondLst>
                                        </p:cTn>
                                        <p:tgtEl>
                                          <p:spTgt spid="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nodeType="clickEffect">
                                  <p:stCondLst>
                                    <p:cond delay="0"/>
                                  </p:stCondLst>
                                  <p:iterate type="lt">
                                    <p:tmPct val="10000"/>
                                  </p:iterate>
                                  <p:childTnLst>
                                    <p:set>
                                      <p:cBhvr>
                                        <p:cTn id="14" dur="1" fill="hold">
                                          <p:stCondLst>
                                            <p:cond delay="0"/>
                                          </p:stCondLst>
                                        </p:cTn>
                                        <p:tgtEl>
                                          <p:spTgt spid="4">
                                            <p:txEl>
                                              <p:pRg st="0" end="0"/>
                                            </p:txEl>
                                          </p:spTgt>
                                        </p:tgtEl>
                                        <p:attrNameLst>
                                          <p:attrName>style.visibility</p:attrName>
                                        </p:attrNameLst>
                                      </p:cBhvr>
                                      <p:to>
                                        <p:strVal val="visible"/>
                                      </p:to>
                                    </p:set>
                                    <p:anim by="(-#ppt_w*2)" calcmode="lin" valueType="num">
                                      <p:cBhvr rctx="PPT">
                                        <p:cTn id="15" dur="250" autoRev="1" fill="hold">
                                          <p:stCondLst>
                                            <p:cond delay="0"/>
                                          </p:stCondLst>
                                        </p:cTn>
                                        <p:tgtEl>
                                          <p:spTgt spid="4">
                                            <p:txEl>
                                              <p:pRg st="0" end="0"/>
                                            </p:txEl>
                                          </p:spTgt>
                                        </p:tgtEl>
                                        <p:attrNameLst>
                                          <p:attrName>ppt_w</p:attrName>
                                        </p:attrNameLst>
                                      </p:cBhvr>
                                    </p:anim>
                                    <p:anim by="(#ppt_w*0.50)" calcmode="lin" valueType="num">
                                      <p:cBhvr>
                                        <p:cTn id="16" dur="250" decel="50000" autoRev="1" fill="hold">
                                          <p:stCondLst>
                                            <p:cond delay="0"/>
                                          </p:stCondLst>
                                        </p:cTn>
                                        <p:tgtEl>
                                          <p:spTgt spid="4">
                                            <p:txEl>
                                              <p:pRg st="0" end="0"/>
                                            </p:txEl>
                                          </p:spTgt>
                                        </p:tgtEl>
                                        <p:attrNameLst>
                                          <p:attrName>ppt_x</p:attrName>
                                        </p:attrNameLst>
                                      </p:cBhvr>
                                    </p:anim>
                                    <p:anim from="(-#ppt_h/2)" to="(#ppt_y)" calcmode="lin" valueType="num">
                                      <p:cBhvr>
                                        <p:cTn id="17" dur="500" fill="hold">
                                          <p:stCondLst>
                                            <p:cond delay="0"/>
                                          </p:stCondLst>
                                        </p:cTn>
                                        <p:tgtEl>
                                          <p:spTgt spid="4">
                                            <p:txEl>
                                              <p:pRg st="0" end="0"/>
                                            </p:txEl>
                                          </p:spTgt>
                                        </p:tgtEl>
                                        <p:attrNameLst>
                                          <p:attrName>ppt_y</p:attrName>
                                        </p:attrNameLst>
                                      </p:cBhvr>
                                    </p:anim>
                                    <p:animRot by="21600000">
                                      <p:cBhvr>
                                        <p:cTn id="18" dur="500" fill="hold">
                                          <p:stCondLst>
                                            <p:cond delay="0"/>
                                          </p:stCondLst>
                                        </p:cTn>
                                        <p:tgtEl>
                                          <p:spTgt spid="4">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Yer Tutucusu 3"/>
          <p:cNvSpPr>
            <a:spLocks noGrp="1"/>
          </p:cNvSpPr>
          <p:nvPr>
            <p:ph type="body" sz="half" idx="2"/>
          </p:nvPr>
        </p:nvSpPr>
        <p:spPr>
          <a:xfrm>
            <a:off x="-1" y="0"/>
            <a:ext cx="4807346" cy="6858000"/>
          </a:xfrm>
        </p:spPr>
        <p:txBody>
          <a:bodyPr>
            <a:noAutofit/>
          </a:bodyPr>
          <a:lstStyle/>
          <a:p>
            <a:pPr algn="just"/>
            <a:r>
              <a:rPr lang="tr-TR" sz="16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Hareket sahası olarak Gelibolu Yarımadasının seçilmesi, bu bölgenin jeopolitik bakımdan çok büyük öneme sahip olmasındandır. Boğazlar, özellikle güney Rusya ve bütün Karadeniz kıyılarının açık denizlere olan tek çıkış noktasıdır. Harp halinde bu geçidin kapanması, Rusya için hayati önem taşımaktadır. Zira, Rusya’nın insan ve hammadde kaynakları zengin, fakat sanayi ve mali imkanları sınırlıdır. Bunun için uzun ve sürekli bir savaşın gerektirdiği silah, cephane ve malzeme ikmalini temin edemeyecek durumdadır. Bu durumda Boğazlar Doğu cephesinin en müsait ve hayati menzil hattını teşkil etmektedir. Bu geçidin açılmasıyla Rusya’yı takviye edecek, Batı cephesinin yükünü hafifletecek dolayısıyla savaşı kısaltacaktır. Osmanlı devletinin savaş dışı edilmesiyle, muhtemelen Balkan devletleri ve İtalya “itilaf” devletleri yanında savaşa katılacaklardı. O zaman İngiliz Bahriye Nazırı olan Churchill’in ısrarla üzerinde durduğu bu fikirlere önceleri pek itibar edilmemiştir. Ancak 1914 Aralık ayında başlayan Türk-Sarıkamış Harekatı üzerine telaşlanan ve çok zor durumda kalan en azından hiç değilse bir kısım Türk kuvvetlerinin başka cephelere çekilmesini isteyen Rusya’nın yükünü azaltmak için, Çanakkale Seferi’ne karar verilmiş; fakat kesin neticeyi Batı cephesinde arayanları darıltmamak için öncelikle donanmayla ve zorla Çanakkale Boğazı geçilmeye çalışılmıştır. </a:t>
            </a:r>
          </a:p>
        </p:txBody>
      </p:sp>
      <p:pic>
        <p:nvPicPr>
          <p:cNvPr id="2050" name="Picture 2" descr="Ã§anakkale savaÅÄ± ile ilgili gÃ¶rsel sonucu"/>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807345" y="-1"/>
            <a:ext cx="4336655" cy="2852937"/>
          </a:xfrm>
          <a:prstGeom prst="rect">
            <a:avLst/>
          </a:prstGeom>
          <a:noFill/>
          <a:extLst>
            <a:ext uri="{909E8E84-426E-40DD-AFC4-6F175D3DCCD1}">
              <a14:hiddenFill xmlns="" xmlns:a14="http://schemas.microsoft.com/office/drawing/2010/main">
                <a:solidFill>
                  <a:srgbClr val="FFFFFF"/>
                </a:solidFill>
              </a14:hiddenFill>
            </a:ext>
          </a:extLst>
        </p:spPr>
      </p:pic>
      <p:sp>
        <p:nvSpPr>
          <p:cNvPr id="5" name="Dikdörtgen 4"/>
          <p:cNvSpPr/>
          <p:nvPr/>
        </p:nvSpPr>
        <p:spPr>
          <a:xfrm>
            <a:off x="4830904" y="3140968"/>
            <a:ext cx="4336655" cy="2585323"/>
          </a:xfrm>
          <a:prstGeom prst="rect">
            <a:avLst/>
          </a:prstGeom>
        </p:spPr>
        <p:txBody>
          <a:bodyPr wrap="square">
            <a:spAutoFit/>
          </a:bodyPr>
          <a:lstStyle/>
          <a:p>
            <a:pPr algn="ctr"/>
            <a:r>
              <a:rPr lang="tr-TR"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Çanakkale Savaşı genel hatları itibariyle: İtilaf Devletleri’nce; Osmanlı Devleti’nin başkenti konumundaki İstanbul’u alarak boğazların kontrolüne ele geçirmek, Rusya’yla güvenli bir tarımsal ve askeri ticaret yolu açmak, Alman müttefiklerinden bini savaş dışı bırakarak ittifak devletlerini zayıflatmak amacı ile açılan cephedir.</a:t>
            </a:r>
          </a:p>
        </p:txBody>
      </p:sp>
    </p:spTree>
    <p:extLst>
      <p:ext uri="{BB962C8B-B14F-4D97-AF65-F5344CB8AC3E}">
        <p14:creationId xmlns="" xmlns:p14="http://schemas.microsoft.com/office/powerpoint/2010/main" val="4106901917"/>
      </p:ext>
    </p:extLst>
  </p:cSld>
  <p:clrMapOvr>
    <a:masterClrMapping/>
  </p:clrMapOvr>
  <mc:AlternateContent xmlns:mc="http://schemas.openxmlformats.org/markup-compatibility/2006">
    <mc:Choice xmlns=""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by="(-#ppt_w*2)" calcmode="lin" valueType="num">
                                      <p:cBhvr rctx="PPT">
                                        <p:cTn id="7" dur="250" autoRev="1" fill="hold">
                                          <p:stCondLst>
                                            <p:cond delay="0"/>
                                          </p:stCondLst>
                                        </p:cTn>
                                        <p:tgtEl>
                                          <p:spTgt spid="4">
                                            <p:txEl>
                                              <p:pRg st="0" end="0"/>
                                            </p:txEl>
                                          </p:spTgt>
                                        </p:tgtEl>
                                        <p:attrNameLst>
                                          <p:attrName>ppt_w</p:attrName>
                                        </p:attrNameLst>
                                      </p:cBhvr>
                                    </p:anim>
                                    <p:anim by="(#ppt_w*0.50)" calcmode="lin" valueType="num">
                                      <p:cBhvr>
                                        <p:cTn id="8" dur="250" decel="50000" autoRev="1" fill="hold">
                                          <p:stCondLst>
                                            <p:cond delay="0"/>
                                          </p:stCondLst>
                                        </p:cTn>
                                        <p:tgtEl>
                                          <p:spTgt spid="4">
                                            <p:txEl>
                                              <p:pRg st="0" end="0"/>
                                            </p:txEl>
                                          </p:spTgt>
                                        </p:tgtEl>
                                        <p:attrNameLst>
                                          <p:attrName>ppt_x</p:attrName>
                                        </p:attrNameLst>
                                      </p:cBhvr>
                                    </p:anim>
                                    <p:anim from="(-#ppt_h/2)" to="(#ppt_y)" calcmode="lin" valueType="num">
                                      <p:cBhvr>
                                        <p:cTn id="9" dur="500" fill="hold">
                                          <p:stCondLst>
                                            <p:cond delay="0"/>
                                          </p:stCondLst>
                                        </p:cTn>
                                        <p:tgtEl>
                                          <p:spTgt spid="4">
                                            <p:txEl>
                                              <p:pRg st="0" end="0"/>
                                            </p:txEl>
                                          </p:spTgt>
                                        </p:tgtEl>
                                        <p:attrNameLst>
                                          <p:attrName>ppt_y</p:attrName>
                                        </p:attrNameLst>
                                      </p:cBhvr>
                                    </p:anim>
                                    <p:animRot by="21600000">
                                      <p:cBhvr>
                                        <p:cTn id="10" dur="500" fill="hold">
                                          <p:stCondLst>
                                            <p:cond delay="0"/>
                                          </p:stCondLst>
                                        </p:cTn>
                                        <p:tgtEl>
                                          <p:spTgt spid="4">
                                            <p:txEl>
                                              <p:pRg st="0" end="0"/>
                                            </p:txEl>
                                          </p:spTgt>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2050"/>
                                        </p:tgtEl>
                                        <p:attrNameLst>
                                          <p:attrName>style.visibility</p:attrName>
                                        </p:attrNameLst>
                                      </p:cBhvr>
                                      <p:to>
                                        <p:strVal val="visible"/>
                                      </p:to>
                                    </p:set>
                                    <p:animEffect transition="in" filter="barn(inVertical)">
                                      <p:cBhvr>
                                        <p:cTn id="15" dur="500"/>
                                        <p:tgtEl>
                                          <p:spTgt spid="2050"/>
                                        </p:tgtEl>
                                      </p:cBhvr>
                                    </p:animEffec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nodeType="clickEffect">
                                  <p:stCondLst>
                                    <p:cond delay="0"/>
                                  </p:stCondLst>
                                  <p:iterate type="lt">
                                    <p:tmPct val="10000"/>
                                  </p:iterate>
                                  <p:childTnLst>
                                    <p:set>
                                      <p:cBhvr>
                                        <p:cTn id="19" dur="1" fill="hold">
                                          <p:stCondLst>
                                            <p:cond delay="0"/>
                                          </p:stCondLst>
                                        </p:cTn>
                                        <p:tgtEl>
                                          <p:spTgt spid="5">
                                            <p:txEl>
                                              <p:pRg st="0" end="0"/>
                                            </p:txEl>
                                          </p:spTgt>
                                        </p:tgtEl>
                                        <p:attrNameLst>
                                          <p:attrName>style.visibility</p:attrName>
                                        </p:attrNameLst>
                                      </p:cBhvr>
                                      <p:to>
                                        <p:strVal val="visible"/>
                                      </p:to>
                                    </p:set>
                                    <p:anim by="(-#ppt_w*2)" calcmode="lin" valueType="num">
                                      <p:cBhvr rctx="PPT">
                                        <p:cTn id="20" dur="250" autoRev="1" fill="hold">
                                          <p:stCondLst>
                                            <p:cond delay="0"/>
                                          </p:stCondLst>
                                        </p:cTn>
                                        <p:tgtEl>
                                          <p:spTgt spid="5">
                                            <p:txEl>
                                              <p:pRg st="0" end="0"/>
                                            </p:txEl>
                                          </p:spTgt>
                                        </p:tgtEl>
                                        <p:attrNameLst>
                                          <p:attrName>ppt_w</p:attrName>
                                        </p:attrNameLst>
                                      </p:cBhvr>
                                    </p:anim>
                                    <p:anim by="(#ppt_w*0.50)" calcmode="lin" valueType="num">
                                      <p:cBhvr>
                                        <p:cTn id="21" dur="250" decel="50000" autoRev="1" fill="hold">
                                          <p:stCondLst>
                                            <p:cond delay="0"/>
                                          </p:stCondLst>
                                        </p:cTn>
                                        <p:tgtEl>
                                          <p:spTgt spid="5">
                                            <p:txEl>
                                              <p:pRg st="0" end="0"/>
                                            </p:txEl>
                                          </p:spTgt>
                                        </p:tgtEl>
                                        <p:attrNameLst>
                                          <p:attrName>ppt_x</p:attrName>
                                        </p:attrNameLst>
                                      </p:cBhvr>
                                    </p:anim>
                                    <p:anim from="(-#ppt_h/2)" to="(#ppt_y)" calcmode="lin" valueType="num">
                                      <p:cBhvr>
                                        <p:cTn id="22" dur="500" fill="hold">
                                          <p:stCondLst>
                                            <p:cond delay="0"/>
                                          </p:stCondLst>
                                        </p:cTn>
                                        <p:tgtEl>
                                          <p:spTgt spid="5">
                                            <p:txEl>
                                              <p:pRg st="0" end="0"/>
                                            </p:txEl>
                                          </p:spTgt>
                                        </p:tgtEl>
                                        <p:attrNameLst>
                                          <p:attrName>ppt_y</p:attrName>
                                        </p:attrNameLst>
                                      </p:cBhvr>
                                    </p:anim>
                                    <p:animRot by="21600000">
                                      <p:cBhvr>
                                        <p:cTn id="23" dur="500" fill="hold">
                                          <p:stCondLst>
                                            <p:cond delay="0"/>
                                          </p:stCondLst>
                                        </p:cTn>
                                        <p:tgtEl>
                                          <p:spTgt spid="5">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0" y="15949"/>
            <a:ext cx="9144000" cy="532731"/>
          </a:xfrm>
        </p:spPr>
        <p:txBody>
          <a:bodyPr>
            <a:noAutofit/>
          </a:bodyPr>
          <a:lstStyle/>
          <a:p>
            <a:pPr algn="ctr"/>
            <a:r>
              <a:rPr lang="tr-TR" sz="24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SAVAŞ ÖNCESİ AVRUPA DEVLETLERİNİN GENEL DURUMU</a:t>
            </a:r>
            <a:endParaRPr lang="tr-TR" sz="24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4" name="Metin Yer Tutucusu 3"/>
          <p:cNvSpPr>
            <a:spLocks noGrp="1"/>
          </p:cNvSpPr>
          <p:nvPr>
            <p:ph type="body" sz="half" idx="2"/>
          </p:nvPr>
        </p:nvSpPr>
        <p:spPr>
          <a:xfrm>
            <a:off x="0" y="620688"/>
            <a:ext cx="9144000" cy="6237312"/>
          </a:xfrm>
        </p:spPr>
        <p:txBody>
          <a:bodyPr>
            <a:noAutofit/>
          </a:bodyPr>
          <a:lstStyle/>
          <a:p>
            <a:pPr algn="just"/>
            <a:r>
              <a:rPr lang="tr-TR" sz="16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Yirminci yüzyılın başlarında Avrupa kendi sınırlarından taşıyordu. Ekonomik rekabet, sömürgecilik ve milliyetçilik akımları Avrupa’yı ikiye bölüyordu. Diğer yandan Almanya- Fransa ve Rusya- Avusturya arasındaki çekişmeler gerginliğe dönüşüyordu. 28 Haziran 1914’te Avusturya-Macaristan İmparatorluğu </a:t>
            </a:r>
            <a:r>
              <a:rPr lang="tr-TR" sz="1600"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veliahtı</a:t>
            </a:r>
            <a:r>
              <a:rPr lang="tr-TR" sz="16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Arşidük Ferdinand’ın bir Sırp milliyetçi tarafından öldürülmesi bu gerginliğe son noktayı koydu. Bu olay üzerine Avusturya’nın 28 Temmuz 1914’te Sırbistan’a seferberlik ilanının ardından 1. Dünya Savaşı başlamış oluyordu. Bir yandan Almanya, Avusturya-Macaristan ve İtalya’dan oluşan “üçlü ittifak devletleri” bir yanda da İngiltere, Fransa ve Rusya’dan oluşan “üçlü itilaf devletleri” sonunda taraflar Avrupa’yı ikiye bölmeyi başarmışlardı. Savaş ilanlarının ardından İtalya tarafsızlığını ilan ettiyse de bir yıl sonra İtilaf Devletleri’ne katıldı. Bu sırada Osmanlı İmparatorluğu tarihin gördüğü en geniş sınırlarına sahip olmuş, her çeşit millet ve inanışı içinde barındıran ve yaklaşık 600 yıl süren saltanatını 20. yüzyılın başında kaybediyordu. Dışta ve içte yaşadığı mücadeleler Osmanlı Devleti’ni çökertiyor, topraklarını ve gücünü dağıtıyordu. Son olarak Trablusgarp savaşı ve Balkan savaşları ile arka arkaya yenilgiler alan Osmanlı Devleti, doğu Trakya dışında Avrupa’daki bütün topraklarını kaybetmiş, diğer ülkelerin nezdinde ki saygınlığını ve gücünü yitirmişti. Artık Osmanlı Devleti’nin ölümü bekleniyor ve diğer ülkeler tarafından paylaşım planları hazırlanıyordu</a:t>
            </a:r>
            <a:r>
              <a:rPr lang="tr-TR" sz="16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endParaRPr lang="tr-TR" sz="16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algn="just"/>
            <a:r>
              <a:rPr lang="tr-TR" sz="16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Osmanlı - Alman İttifakı</a:t>
            </a:r>
          </a:p>
          <a:p>
            <a:pPr algn="just"/>
            <a:r>
              <a:rPr lang="tr-TR" sz="16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Rusya boğazları ele geçirip sıcak denizlere inmeyi hedeflerken, İngiltere Süveyş Kanalı ve Hint yolunun güvenliği için Filistin’i ele geçirmeyi tasarlıyor. Fransa, Lübnan, Suriye ve Kilikya’nın kontrolünü düşlüyor; Almanlar doğuya yayılma politikası güdüyor, İtalyanlar ise Antalya’ya sahip olmak istiyordu. Birinci dünya savaşının patlak vermesinin ardından Osmanlı Devleti önce İtilaf devletleri ile birlikte olmaya niyetlendiyse de, Rusya’nın bu duruma soğuk bakması Osmanlı’yı Almanya’ya doğru itti ve 2 Ağustos 1914’te yapılan gizli bir antlaşma ile Osmanlı - Alman ittifakı kesinleşmişti.</a:t>
            </a:r>
          </a:p>
        </p:txBody>
      </p:sp>
    </p:spTree>
    <p:extLst>
      <p:ext uri="{BB962C8B-B14F-4D97-AF65-F5344CB8AC3E}">
        <p14:creationId xmlns="" xmlns:p14="http://schemas.microsoft.com/office/powerpoint/2010/main" val="3961117985"/>
      </p:ext>
    </p:extLst>
  </p:cSld>
  <p:clrMapOvr>
    <a:masterClrMapping/>
  </p:clrMapOvr>
  <mc:AlternateContent xmlns:mc="http://schemas.openxmlformats.org/markup-compatibility/2006">
    <mc:Choice xmlns=""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250" autoRev="1" fill="hold">
                                          <p:stCondLst>
                                            <p:cond delay="0"/>
                                          </p:stCondLst>
                                        </p:cTn>
                                        <p:tgtEl>
                                          <p:spTgt spid="2"/>
                                        </p:tgtEl>
                                        <p:attrNameLst>
                                          <p:attrName>ppt_w</p:attrName>
                                        </p:attrNameLst>
                                      </p:cBhvr>
                                    </p:anim>
                                    <p:anim by="(#ppt_w*0.50)" calcmode="lin" valueType="num">
                                      <p:cBhvr>
                                        <p:cTn id="8" dur="250" decel="50000" autoRev="1" fill="hold">
                                          <p:stCondLst>
                                            <p:cond delay="0"/>
                                          </p:stCondLst>
                                        </p:cTn>
                                        <p:tgtEl>
                                          <p:spTgt spid="2"/>
                                        </p:tgtEl>
                                        <p:attrNameLst>
                                          <p:attrName>ppt_x</p:attrName>
                                        </p:attrNameLst>
                                      </p:cBhvr>
                                    </p:anim>
                                    <p:anim from="(-#ppt_h/2)" to="(#ppt_y)" calcmode="lin" valueType="num">
                                      <p:cBhvr>
                                        <p:cTn id="9" dur="500" fill="hold">
                                          <p:stCondLst>
                                            <p:cond delay="0"/>
                                          </p:stCondLst>
                                        </p:cTn>
                                        <p:tgtEl>
                                          <p:spTgt spid="2"/>
                                        </p:tgtEl>
                                        <p:attrNameLst>
                                          <p:attrName>ppt_y</p:attrName>
                                        </p:attrNameLst>
                                      </p:cBhvr>
                                    </p:anim>
                                    <p:animRot by="21600000">
                                      <p:cBhvr>
                                        <p:cTn id="10" dur="500" fill="hold">
                                          <p:stCondLst>
                                            <p:cond delay="0"/>
                                          </p:stCondLst>
                                        </p:cTn>
                                        <p:tgtEl>
                                          <p:spTgt spid="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nodeType="clickEffect">
                                  <p:stCondLst>
                                    <p:cond delay="0"/>
                                  </p:stCondLst>
                                  <p:iterate type="lt">
                                    <p:tmPct val="10000"/>
                                  </p:iterate>
                                  <p:childTnLst>
                                    <p:set>
                                      <p:cBhvr>
                                        <p:cTn id="14" dur="1" fill="hold">
                                          <p:stCondLst>
                                            <p:cond delay="0"/>
                                          </p:stCondLst>
                                        </p:cTn>
                                        <p:tgtEl>
                                          <p:spTgt spid="4">
                                            <p:txEl>
                                              <p:pRg st="0" end="0"/>
                                            </p:txEl>
                                          </p:spTgt>
                                        </p:tgtEl>
                                        <p:attrNameLst>
                                          <p:attrName>style.visibility</p:attrName>
                                        </p:attrNameLst>
                                      </p:cBhvr>
                                      <p:to>
                                        <p:strVal val="visible"/>
                                      </p:to>
                                    </p:set>
                                    <p:anim by="(-#ppt_w*2)" calcmode="lin" valueType="num">
                                      <p:cBhvr rctx="PPT">
                                        <p:cTn id="15" dur="250" autoRev="1" fill="hold">
                                          <p:stCondLst>
                                            <p:cond delay="0"/>
                                          </p:stCondLst>
                                        </p:cTn>
                                        <p:tgtEl>
                                          <p:spTgt spid="4">
                                            <p:txEl>
                                              <p:pRg st="0" end="0"/>
                                            </p:txEl>
                                          </p:spTgt>
                                        </p:tgtEl>
                                        <p:attrNameLst>
                                          <p:attrName>ppt_w</p:attrName>
                                        </p:attrNameLst>
                                      </p:cBhvr>
                                    </p:anim>
                                    <p:anim by="(#ppt_w*0.50)" calcmode="lin" valueType="num">
                                      <p:cBhvr>
                                        <p:cTn id="16" dur="250" decel="50000" autoRev="1" fill="hold">
                                          <p:stCondLst>
                                            <p:cond delay="0"/>
                                          </p:stCondLst>
                                        </p:cTn>
                                        <p:tgtEl>
                                          <p:spTgt spid="4">
                                            <p:txEl>
                                              <p:pRg st="0" end="0"/>
                                            </p:txEl>
                                          </p:spTgt>
                                        </p:tgtEl>
                                        <p:attrNameLst>
                                          <p:attrName>ppt_x</p:attrName>
                                        </p:attrNameLst>
                                      </p:cBhvr>
                                    </p:anim>
                                    <p:anim from="(-#ppt_h/2)" to="(#ppt_y)" calcmode="lin" valueType="num">
                                      <p:cBhvr>
                                        <p:cTn id="17" dur="500" fill="hold">
                                          <p:stCondLst>
                                            <p:cond delay="0"/>
                                          </p:stCondLst>
                                        </p:cTn>
                                        <p:tgtEl>
                                          <p:spTgt spid="4">
                                            <p:txEl>
                                              <p:pRg st="0" end="0"/>
                                            </p:txEl>
                                          </p:spTgt>
                                        </p:tgtEl>
                                        <p:attrNameLst>
                                          <p:attrName>ppt_y</p:attrName>
                                        </p:attrNameLst>
                                      </p:cBhvr>
                                    </p:anim>
                                    <p:animRot by="21600000">
                                      <p:cBhvr>
                                        <p:cTn id="18" dur="500" fill="hold">
                                          <p:stCondLst>
                                            <p:cond delay="0"/>
                                          </p:stCondLst>
                                        </p:cTn>
                                        <p:tgtEl>
                                          <p:spTgt spid="4">
                                            <p:txEl>
                                              <p:pRg st="0" end="0"/>
                                            </p:txEl>
                                          </p:spTgt>
                                        </p:tgtEl>
                                        <p:attrNameLst>
                                          <p:attrName>r</p:attrName>
                                        </p:attrNameLst>
                                      </p:cBhvr>
                                    </p:animRot>
                                  </p:childTnLst>
                                </p:cTn>
                              </p:par>
                              <p:par>
                                <p:cTn id="19" presetID="56" presetClass="entr" presetSubtype="0" fill="hold" nodeType="withEffect">
                                  <p:stCondLst>
                                    <p:cond delay="0"/>
                                  </p:stCondLst>
                                  <p:iterate type="lt">
                                    <p:tmPct val="10000"/>
                                  </p:iterate>
                                  <p:childTnLst>
                                    <p:set>
                                      <p:cBhvr>
                                        <p:cTn id="20" dur="1" fill="hold">
                                          <p:stCondLst>
                                            <p:cond delay="0"/>
                                          </p:stCondLst>
                                        </p:cTn>
                                        <p:tgtEl>
                                          <p:spTgt spid="4">
                                            <p:txEl>
                                              <p:pRg st="1" end="1"/>
                                            </p:txEl>
                                          </p:spTgt>
                                        </p:tgtEl>
                                        <p:attrNameLst>
                                          <p:attrName>style.visibility</p:attrName>
                                        </p:attrNameLst>
                                      </p:cBhvr>
                                      <p:to>
                                        <p:strVal val="visible"/>
                                      </p:to>
                                    </p:set>
                                    <p:anim by="(-#ppt_w*2)" calcmode="lin" valueType="num">
                                      <p:cBhvr rctx="PPT">
                                        <p:cTn id="21" dur="250" autoRev="1" fill="hold">
                                          <p:stCondLst>
                                            <p:cond delay="0"/>
                                          </p:stCondLst>
                                        </p:cTn>
                                        <p:tgtEl>
                                          <p:spTgt spid="4">
                                            <p:txEl>
                                              <p:pRg st="1" end="1"/>
                                            </p:txEl>
                                          </p:spTgt>
                                        </p:tgtEl>
                                        <p:attrNameLst>
                                          <p:attrName>ppt_w</p:attrName>
                                        </p:attrNameLst>
                                      </p:cBhvr>
                                    </p:anim>
                                    <p:anim by="(#ppt_w*0.50)" calcmode="lin" valueType="num">
                                      <p:cBhvr>
                                        <p:cTn id="22" dur="250" decel="50000" autoRev="1" fill="hold">
                                          <p:stCondLst>
                                            <p:cond delay="0"/>
                                          </p:stCondLst>
                                        </p:cTn>
                                        <p:tgtEl>
                                          <p:spTgt spid="4">
                                            <p:txEl>
                                              <p:pRg st="1" end="1"/>
                                            </p:txEl>
                                          </p:spTgt>
                                        </p:tgtEl>
                                        <p:attrNameLst>
                                          <p:attrName>ppt_x</p:attrName>
                                        </p:attrNameLst>
                                      </p:cBhvr>
                                    </p:anim>
                                    <p:anim from="(-#ppt_h/2)" to="(#ppt_y)" calcmode="lin" valueType="num">
                                      <p:cBhvr>
                                        <p:cTn id="23" dur="500" fill="hold">
                                          <p:stCondLst>
                                            <p:cond delay="0"/>
                                          </p:stCondLst>
                                        </p:cTn>
                                        <p:tgtEl>
                                          <p:spTgt spid="4">
                                            <p:txEl>
                                              <p:pRg st="1" end="1"/>
                                            </p:txEl>
                                          </p:spTgt>
                                        </p:tgtEl>
                                        <p:attrNameLst>
                                          <p:attrName>ppt_y</p:attrName>
                                        </p:attrNameLst>
                                      </p:cBhvr>
                                    </p:anim>
                                    <p:animRot by="21600000">
                                      <p:cBhvr>
                                        <p:cTn id="24" dur="500" fill="hold">
                                          <p:stCondLst>
                                            <p:cond delay="0"/>
                                          </p:stCondLst>
                                        </p:cTn>
                                        <p:tgtEl>
                                          <p:spTgt spid="4">
                                            <p:txEl>
                                              <p:pRg st="1" end="1"/>
                                            </p:txEl>
                                          </p:spTgt>
                                        </p:tgtEl>
                                        <p:attrNameLst>
                                          <p:attrName>r</p:attrName>
                                        </p:attrNameLst>
                                      </p:cBhvr>
                                    </p:animRot>
                                  </p:childTnLst>
                                </p:cTn>
                              </p:par>
                              <p:par>
                                <p:cTn id="25" presetID="56" presetClass="entr" presetSubtype="0" fill="hold" nodeType="withEffect">
                                  <p:stCondLst>
                                    <p:cond delay="0"/>
                                  </p:stCondLst>
                                  <p:iterate type="lt">
                                    <p:tmPct val="10000"/>
                                  </p:iterate>
                                  <p:childTnLst>
                                    <p:set>
                                      <p:cBhvr>
                                        <p:cTn id="26" dur="1" fill="hold">
                                          <p:stCondLst>
                                            <p:cond delay="0"/>
                                          </p:stCondLst>
                                        </p:cTn>
                                        <p:tgtEl>
                                          <p:spTgt spid="4">
                                            <p:txEl>
                                              <p:pRg st="2" end="2"/>
                                            </p:txEl>
                                          </p:spTgt>
                                        </p:tgtEl>
                                        <p:attrNameLst>
                                          <p:attrName>style.visibility</p:attrName>
                                        </p:attrNameLst>
                                      </p:cBhvr>
                                      <p:to>
                                        <p:strVal val="visible"/>
                                      </p:to>
                                    </p:set>
                                    <p:anim by="(-#ppt_w*2)" calcmode="lin" valueType="num">
                                      <p:cBhvr rctx="PPT">
                                        <p:cTn id="27" dur="250" autoRev="1" fill="hold">
                                          <p:stCondLst>
                                            <p:cond delay="0"/>
                                          </p:stCondLst>
                                        </p:cTn>
                                        <p:tgtEl>
                                          <p:spTgt spid="4">
                                            <p:txEl>
                                              <p:pRg st="2" end="2"/>
                                            </p:txEl>
                                          </p:spTgt>
                                        </p:tgtEl>
                                        <p:attrNameLst>
                                          <p:attrName>ppt_w</p:attrName>
                                        </p:attrNameLst>
                                      </p:cBhvr>
                                    </p:anim>
                                    <p:anim by="(#ppt_w*0.50)" calcmode="lin" valueType="num">
                                      <p:cBhvr>
                                        <p:cTn id="28" dur="250" decel="50000" autoRev="1" fill="hold">
                                          <p:stCondLst>
                                            <p:cond delay="0"/>
                                          </p:stCondLst>
                                        </p:cTn>
                                        <p:tgtEl>
                                          <p:spTgt spid="4">
                                            <p:txEl>
                                              <p:pRg st="2" end="2"/>
                                            </p:txEl>
                                          </p:spTgt>
                                        </p:tgtEl>
                                        <p:attrNameLst>
                                          <p:attrName>ppt_x</p:attrName>
                                        </p:attrNameLst>
                                      </p:cBhvr>
                                    </p:anim>
                                    <p:anim from="(-#ppt_h/2)" to="(#ppt_y)" calcmode="lin" valueType="num">
                                      <p:cBhvr>
                                        <p:cTn id="29" dur="500" fill="hold">
                                          <p:stCondLst>
                                            <p:cond delay="0"/>
                                          </p:stCondLst>
                                        </p:cTn>
                                        <p:tgtEl>
                                          <p:spTgt spid="4">
                                            <p:txEl>
                                              <p:pRg st="2" end="2"/>
                                            </p:txEl>
                                          </p:spTgt>
                                        </p:tgtEl>
                                        <p:attrNameLst>
                                          <p:attrName>ppt_y</p:attrName>
                                        </p:attrNameLst>
                                      </p:cBhvr>
                                    </p:anim>
                                    <p:animRot by="21600000">
                                      <p:cBhvr>
                                        <p:cTn id="30" dur="500" fill="hold">
                                          <p:stCondLst>
                                            <p:cond delay="0"/>
                                          </p:stCondLst>
                                        </p:cTn>
                                        <p:tgtEl>
                                          <p:spTgt spid="4">
                                            <p:txEl>
                                              <p:pRg st="2" end="2"/>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s://www.tarihiolaylar.com/img/tarihiolaylar/Osmanl_Alman_ttifak_.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 y="0"/>
            <a:ext cx="4094193" cy="2604974"/>
          </a:xfrm>
          <a:prstGeom prst="rect">
            <a:avLst/>
          </a:prstGeom>
          <a:noFill/>
          <a:extLst>
            <a:ext uri="{909E8E84-426E-40DD-AFC4-6F175D3DCCD1}">
              <a14:hiddenFill xmlns="" xmlns:a14="http://schemas.microsoft.com/office/drawing/2010/main">
                <a:solidFill>
                  <a:srgbClr val="FFFFFF"/>
                </a:solidFill>
              </a14:hiddenFill>
            </a:ext>
          </a:extLst>
        </p:spPr>
      </p:pic>
      <p:pic>
        <p:nvPicPr>
          <p:cNvPr id="3076" name="Picture 4" descr="Ã§anakkale savaÅÄ± ile ilgili gÃ¶rsel sonucu"/>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4094192" y="-1"/>
            <a:ext cx="5049808" cy="2404919"/>
          </a:xfrm>
          <a:prstGeom prst="rect">
            <a:avLst/>
          </a:prstGeom>
          <a:noFill/>
          <a:extLst>
            <a:ext uri="{909E8E84-426E-40DD-AFC4-6F175D3DCCD1}">
              <a14:hiddenFill xmlns="" xmlns:a14="http://schemas.microsoft.com/office/drawing/2010/main">
                <a:solidFill>
                  <a:srgbClr val="FFFFFF"/>
                </a:solidFill>
              </a14:hiddenFill>
            </a:ext>
          </a:extLst>
        </p:spPr>
      </p:pic>
      <p:pic>
        <p:nvPicPr>
          <p:cNvPr id="3078" name="Picture 6" descr="Ã§anakkale savaÅÄ± ile ilgili gÃ¶rsel sonucu"/>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4094192" y="2404919"/>
            <a:ext cx="5049808" cy="2649737"/>
          </a:xfrm>
          <a:prstGeom prst="rect">
            <a:avLst/>
          </a:prstGeom>
          <a:noFill/>
          <a:extLst>
            <a:ext uri="{909E8E84-426E-40DD-AFC4-6F175D3DCCD1}">
              <a14:hiddenFill xmlns="" xmlns:a14="http://schemas.microsoft.com/office/drawing/2010/main">
                <a:solidFill>
                  <a:srgbClr val="FFFFFF"/>
                </a:solidFill>
              </a14:hiddenFill>
            </a:ext>
          </a:extLst>
        </p:spPr>
      </p:pic>
      <p:sp>
        <p:nvSpPr>
          <p:cNvPr id="3" name="AutoShape 8" descr="Ã§anakkale savaÅÄ± ile ilgili gÃ¶rsel sonucu"/>
          <p:cNvSpPr>
            <a:spLocks noChangeAspect="1" noChangeArrowheads="1"/>
          </p:cNvSpPr>
          <p:nvPr/>
        </p:nvSpPr>
        <p:spPr bwMode="auto">
          <a:xfrm>
            <a:off x="155575" y="-144463"/>
            <a:ext cx="304800" cy="304801"/>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sp>
        <p:nvSpPr>
          <p:cNvPr id="4" name="AutoShape 10" descr="Ã§anakkale savaÅÄ± ile ilgili gÃ¶rsel sonucu"/>
          <p:cNvSpPr>
            <a:spLocks noChangeAspect="1" noChangeArrowheads="1"/>
          </p:cNvSpPr>
          <p:nvPr/>
        </p:nvSpPr>
        <p:spPr bwMode="auto">
          <a:xfrm>
            <a:off x="307975" y="7937"/>
            <a:ext cx="304800" cy="304801"/>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pic>
        <p:nvPicPr>
          <p:cNvPr id="3083" name="Picture 11"/>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1" y="2604974"/>
            <a:ext cx="4094193" cy="2449682"/>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3085" name="Picture 13" descr="Ã§anakkale savaÅÄ± ile ilgili gÃ¶rsel sonucu"/>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1" y="5054655"/>
            <a:ext cx="9144001" cy="1821073"/>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12232825"/>
      </p:ext>
    </p:extLst>
  </p:cSld>
  <p:clrMapOvr>
    <a:masterClrMapping/>
  </p:clrMapOvr>
  <mc:AlternateContent xmlns:mc="http://schemas.openxmlformats.org/markup-compatibility/2006">
    <mc:Choice xmlns=""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barn(inVertical)">
                                      <p:cBhvr>
                                        <p:cTn id="7" dur="5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076"/>
                                        </p:tgtEl>
                                        <p:attrNameLst>
                                          <p:attrName>style.visibility</p:attrName>
                                        </p:attrNameLst>
                                      </p:cBhvr>
                                      <p:to>
                                        <p:strVal val="visible"/>
                                      </p:to>
                                    </p:set>
                                    <p:animEffect transition="in" filter="barn(inVertical)">
                                      <p:cBhvr>
                                        <p:cTn id="12" dur="500"/>
                                        <p:tgtEl>
                                          <p:spTgt spid="307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083"/>
                                        </p:tgtEl>
                                        <p:attrNameLst>
                                          <p:attrName>style.visibility</p:attrName>
                                        </p:attrNameLst>
                                      </p:cBhvr>
                                      <p:to>
                                        <p:strVal val="visible"/>
                                      </p:to>
                                    </p:set>
                                    <p:animEffect transition="in" filter="barn(inVertical)">
                                      <p:cBhvr>
                                        <p:cTn id="17" dur="500"/>
                                        <p:tgtEl>
                                          <p:spTgt spid="3083"/>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3078"/>
                                        </p:tgtEl>
                                        <p:attrNameLst>
                                          <p:attrName>style.visibility</p:attrName>
                                        </p:attrNameLst>
                                      </p:cBhvr>
                                      <p:to>
                                        <p:strVal val="visible"/>
                                      </p:to>
                                    </p:set>
                                    <p:animEffect transition="in" filter="barn(inVertical)">
                                      <p:cBhvr>
                                        <p:cTn id="22" dur="500"/>
                                        <p:tgtEl>
                                          <p:spTgt spid="3078"/>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3085"/>
                                        </p:tgtEl>
                                        <p:attrNameLst>
                                          <p:attrName>style.visibility</p:attrName>
                                        </p:attrNameLst>
                                      </p:cBhvr>
                                      <p:to>
                                        <p:strVal val="visible"/>
                                      </p:to>
                                    </p:set>
                                    <p:animEffect transition="in" filter="barn(inVertical)">
                                      <p:cBhvr>
                                        <p:cTn id="27" dur="500"/>
                                        <p:tgtEl>
                                          <p:spTgt spid="30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0" y="0"/>
            <a:ext cx="9144000" cy="548680"/>
          </a:xfrm>
        </p:spPr>
        <p:txBody>
          <a:bodyPr>
            <a:normAutofit/>
          </a:bodyPr>
          <a:lstStyle/>
          <a:p>
            <a:pPr algn="ctr"/>
            <a:r>
              <a:rPr lang="tr-TR" sz="25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ÇANAKKALE SAVAŞI – DENİZ HAREKATI</a:t>
            </a:r>
            <a:endParaRPr lang="tr-TR" sz="25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4" name="Metin Yer Tutucusu 3"/>
          <p:cNvSpPr>
            <a:spLocks noGrp="1"/>
          </p:cNvSpPr>
          <p:nvPr>
            <p:ph type="body" sz="half" idx="2"/>
          </p:nvPr>
        </p:nvSpPr>
        <p:spPr>
          <a:xfrm>
            <a:off x="251520" y="692697"/>
            <a:ext cx="8784976" cy="3600400"/>
          </a:xfrm>
        </p:spPr>
        <p:txBody>
          <a:bodyPr>
            <a:noAutofit/>
          </a:bodyPr>
          <a:lstStyle/>
          <a:p>
            <a:r>
              <a:rPr lang="tr-TR" sz="17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Dünyadaki bütün denizlere hakim olmaya çalışan İngilizler, boğazları ele geçirmek için donamanın yeterli olacağına inanıyorlardı. Bahriye Nazırı Churchill’in planları Akdeniz filosu komutanı Amiral </a:t>
            </a:r>
            <a:r>
              <a:rPr lang="tr-TR" sz="1700"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Carden</a:t>
            </a:r>
            <a:r>
              <a:rPr lang="tr-TR" sz="17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tarafından da desteklenince, </a:t>
            </a:r>
            <a:r>
              <a:rPr lang="tr-TR" sz="1700"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Lord</a:t>
            </a:r>
            <a:r>
              <a:rPr lang="tr-TR" sz="17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tr-TR" sz="1700"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Fisher’in</a:t>
            </a:r>
            <a:r>
              <a:rPr lang="tr-TR" sz="17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şüpheli gördüğü bu harekatın donanma ile yapılmasına karar verildi. Tarihinde hiçbir yenilgi almamış olan İngiliz donanmasının silah, teknoloji ve başarı açısından kendine güveni tamdı. Dünyanın yenilmez donanması, Fransa’nın da desteği ile dünyanın en büyük armadasını oluşturuyordu. Bu donanmaya karşı gelebilecek hiçbir güç düşünülemezdi. Hele ki yıpranmış, teknoloji açısından zayıf ve parçalanmak üzere olan Osmanlı, bu armada ile asla baş </a:t>
            </a:r>
            <a:r>
              <a:rPr lang="tr-TR" sz="17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edemezdi . İtilaf </a:t>
            </a:r>
            <a:r>
              <a:rPr lang="tr-TR" sz="17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devletlerinin deniz harekatı 19 Şubat 1915’te başladı. 13 Mart 1915’e kadar düşman gemileri tabyaları top ateşine tuttu, mayın tarama gemileri olabildiğince yol açtı. Boğazları zorlayarak geçebileceklerine inanan düşman kuvvetlerinin, kararlı ve dirençli bir karşılık almaları bu işin o kadar da kolay olmadığını gösteriyordu. Bir ay boyunca yapılan binlerce mermi atışının ardından çok da büyük bir gelişme elde edilememişti.</a:t>
            </a:r>
          </a:p>
        </p:txBody>
      </p:sp>
      <p:pic>
        <p:nvPicPr>
          <p:cNvPr id="4098"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267744" y="4263766"/>
            <a:ext cx="4232176" cy="2580595"/>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1708563732"/>
      </p:ext>
    </p:extLst>
  </p:cSld>
  <p:clrMapOvr>
    <a:masterClrMapping/>
  </p:clrMapOvr>
  <mc:AlternateContent xmlns:mc="http://schemas.openxmlformats.org/markup-compatibility/2006">
    <mc:Choice xmlns=""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250" autoRev="1" fill="hold">
                                          <p:stCondLst>
                                            <p:cond delay="0"/>
                                          </p:stCondLst>
                                        </p:cTn>
                                        <p:tgtEl>
                                          <p:spTgt spid="2"/>
                                        </p:tgtEl>
                                        <p:attrNameLst>
                                          <p:attrName>ppt_w</p:attrName>
                                        </p:attrNameLst>
                                      </p:cBhvr>
                                    </p:anim>
                                    <p:anim by="(#ppt_w*0.50)" calcmode="lin" valueType="num">
                                      <p:cBhvr>
                                        <p:cTn id="8" dur="250" decel="50000" autoRev="1" fill="hold">
                                          <p:stCondLst>
                                            <p:cond delay="0"/>
                                          </p:stCondLst>
                                        </p:cTn>
                                        <p:tgtEl>
                                          <p:spTgt spid="2"/>
                                        </p:tgtEl>
                                        <p:attrNameLst>
                                          <p:attrName>ppt_x</p:attrName>
                                        </p:attrNameLst>
                                      </p:cBhvr>
                                    </p:anim>
                                    <p:anim from="(-#ppt_h/2)" to="(#ppt_y)" calcmode="lin" valueType="num">
                                      <p:cBhvr>
                                        <p:cTn id="9" dur="500" fill="hold">
                                          <p:stCondLst>
                                            <p:cond delay="0"/>
                                          </p:stCondLst>
                                        </p:cTn>
                                        <p:tgtEl>
                                          <p:spTgt spid="2"/>
                                        </p:tgtEl>
                                        <p:attrNameLst>
                                          <p:attrName>ppt_y</p:attrName>
                                        </p:attrNameLst>
                                      </p:cBhvr>
                                    </p:anim>
                                    <p:animRot by="21600000">
                                      <p:cBhvr>
                                        <p:cTn id="10" dur="500" fill="hold">
                                          <p:stCondLst>
                                            <p:cond delay="0"/>
                                          </p:stCondLst>
                                        </p:cTn>
                                        <p:tgtEl>
                                          <p:spTgt spid="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nodeType="clickEffect">
                                  <p:stCondLst>
                                    <p:cond delay="0"/>
                                  </p:stCondLst>
                                  <p:iterate type="lt">
                                    <p:tmPct val="10000"/>
                                  </p:iterate>
                                  <p:childTnLst>
                                    <p:set>
                                      <p:cBhvr>
                                        <p:cTn id="14" dur="1" fill="hold">
                                          <p:stCondLst>
                                            <p:cond delay="0"/>
                                          </p:stCondLst>
                                        </p:cTn>
                                        <p:tgtEl>
                                          <p:spTgt spid="4">
                                            <p:txEl>
                                              <p:pRg st="0" end="0"/>
                                            </p:txEl>
                                          </p:spTgt>
                                        </p:tgtEl>
                                        <p:attrNameLst>
                                          <p:attrName>style.visibility</p:attrName>
                                        </p:attrNameLst>
                                      </p:cBhvr>
                                      <p:to>
                                        <p:strVal val="visible"/>
                                      </p:to>
                                    </p:set>
                                    <p:anim by="(-#ppt_w*2)" calcmode="lin" valueType="num">
                                      <p:cBhvr rctx="PPT">
                                        <p:cTn id="15" dur="250" autoRev="1" fill="hold">
                                          <p:stCondLst>
                                            <p:cond delay="0"/>
                                          </p:stCondLst>
                                        </p:cTn>
                                        <p:tgtEl>
                                          <p:spTgt spid="4">
                                            <p:txEl>
                                              <p:pRg st="0" end="0"/>
                                            </p:txEl>
                                          </p:spTgt>
                                        </p:tgtEl>
                                        <p:attrNameLst>
                                          <p:attrName>ppt_w</p:attrName>
                                        </p:attrNameLst>
                                      </p:cBhvr>
                                    </p:anim>
                                    <p:anim by="(#ppt_w*0.50)" calcmode="lin" valueType="num">
                                      <p:cBhvr>
                                        <p:cTn id="16" dur="250" decel="50000" autoRev="1" fill="hold">
                                          <p:stCondLst>
                                            <p:cond delay="0"/>
                                          </p:stCondLst>
                                        </p:cTn>
                                        <p:tgtEl>
                                          <p:spTgt spid="4">
                                            <p:txEl>
                                              <p:pRg st="0" end="0"/>
                                            </p:txEl>
                                          </p:spTgt>
                                        </p:tgtEl>
                                        <p:attrNameLst>
                                          <p:attrName>ppt_x</p:attrName>
                                        </p:attrNameLst>
                                      </p:cBhvr>
                                    </p:anim>
                                    <p:anim from="(-#ppt_h/2)" to="(#ppt_y)" calcmode="lin" valueType="num">
                                      <p:cBhvr>
                                        <p:cTn id="17" dur="500" fill="hold">
                                          <p:stCondLst>
                                            <p:cond delay="0"/>
                                          </p:stCondLst>
                                        </p:cTn>
                                        <p:tgtEl>
                                          <p:spTgt spid="4">
                                            <p:txEl>
                                              <p:pRg st="0" end="0"/>
                                            </p:txEl>
                                          </p:spTgt>
                                        </p:tgtEl>
                                        <p:attrNameLst>
                                          <p:attrName>ppt_y</p:attrName>
                                        </p:attrNameLst>
                                      </p:cBhvr>
                                    </p:anim>
                                    <p:animRot by="21600000">
                                      <p:cBhvr>
                                        <p:cTn id="18" dur="500" fill="hold">
                                          <p:stCondLst>
                                            <p:cond delay="0"/>
                                          </p:stCondLst>
                                        </p:cTn>
                                        <p:tgtEl>
                                          <p:spTgt spid="4">
                                            <p:txEl>
                                              <p:pRg st="0" end="0"/>
                                            </p:txEl>
                                          </p:spTgt>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4098"/>
                                        </p:tgtEl>
                                        <p:attrNameLst>
                                          <p:attrName>style.visibility</p:attrName>
                                        </p:attrNameLst>
                                      </p:cBhvr>
                                      <p:to>
                                        <p:strVal val="visible"/>
                                      </p:to>
                                    </p:set>
                                    <p:animEffect transition="in" filter="barn(inVertical)">
                                      <p:cBhvr>
                                        <p:cTn id="23"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0" y="0"/>
            <a:ext cx="9144000" cy="548680"/>
          </a:xfrm>
        </p:spPr>
        <p:txBody>
          <a:bodyPr>
            <a:noAutofit/>
          </a:bodyPr>
          <a:lstStyle/>
          <a:p>
            <a:pPr algn="ctr"/>
            <a:r>
              <a:rPr lang="tr-TR" sz="25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ÇANAKKALE SAVAŞI – KARA HAREKATI</a:t>
            </a:r>
            <a:endParaRPr lang="tr-TR" sz="25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4" name="Metin Yer Tutucusu 3"/>
          <p:cNvSpPr>
            <a:spLocks noGrp="1"/>
          </p:cNvSpPr>
          <p:nvPr>
            <p:ph type="body" sz="half" idx="2"/>
          </p:nvPr>
        </p:nvSpPr>
        <p:spPr>
          <a:xfrm>
            <a:off x="0" y="692697"/>
            <a:ext cx="9144000" cy="3960439"/>
          </a:xfrm>
        </p:spPr>
        <p:txBody>
          <a:bodyPr>
            <a:normAutofit/>
          </a:bodyPr>
          <a:lstStyle/>
          <a:p>
            <a:endParaRPr lang="tr-TR" dirty="0"/>
          </a:p>
          <a:p>
            <a:pPr algn="just"/>
            <a:r>
              <a:rPr lang="tr-TR" sz="16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Çanakkale </a:t>
            </a:r>
            <a:r>
              <a:rPr lang="tr-TR" sz="16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Savaşları’nda Deniz Harekatı’nın başarısızlığı umutları Kara Harekatı’na çevirmişti. Daha 1 Mart’ta Yunanistan, Gelibolu Yarımadası’nı işgal etmek mümkün olduğu takdirde İstanbul üzerine yürümek üzere İngiltere’ye üç tümenlik bir kuvvet önermişti. İngiliz ve Fransızlara kalsa öneri kabul edilebilir. Ancak Rus Çarı, İngiliz Büyükelçisi’ne, hiçbir şart altında Yunan askerinin İstanbul’a girmesine izin vermeyeceğini bildirerek bu tasarıyı önledi. Londra’da ise, harekatı Donanma yalnız mı yapsın, yoksa Kara ordusu ile birlikte mi hareket etsin tartışması yapılmakta idi. Bir kara ordusuna ihtiyaç olduğunu savunanların arasında </a:t>
            </a:r>
            <a:r>
              <a:rPr lang="tr-TR" sz="1600"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Lord</a:t>
            </a:r>
            <a:r>
              <a:rPr lang="tr-TR" sz="16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tr-TR" sz="1600"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Fisher</a:t>
            </a:r>
            <a:r>
              <a:rPr lang="tr-TR" sz="16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geliyordu. Bununla beraber son karar, savaş bakanı </a:t>
            </a:r>
            <a:r>
              <a:rPr lang="tr-TR" sz="1600"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Lord</a:t>
            </a:r>
            <a:r>
              <a:rPr lang="tr-TR" sz="16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tr-TR" sz="1600"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Kitchener’in</a:t>
            </a:r>
            <a:r>
              <a:rPr lang="tr-TR" sz="16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tr-TR" sz="1600"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di</a:t>
            </a:r>
            <a:r>
              <a:rPr lang="tr-TR" sz="16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O ise, ısrarla elinde birlik olmadığını söylüyordu, ama seçkin bir birlik olan ve İngiltere’de bulunan 29’ncu Tümen’e hiçbir görev verilmemişti. Nihayet Mart’ta </a:t>
            </a:r>
            <a:r>
              <a:rPr lang="tr-TR" sz="1600"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Kitchener</a:t>
            </a:r>
            <a:r>
              <a:rPr lang="tr-TR" sz="16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tr-TR" sz="16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askerlerin tarafına </a:t>
            </a:r>
            <a:r>
              <a:rPr lang="tr-TR" sz="16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kayarak 29’ncu Tümenin Ege’ye sevk edileceğini, Çanakkale’de bulunan deniz piyadelerine Gelibolu Yarımadasının temizlenmesinde yardım edeceğini açıkladı. Bu haber Fransa cephesinde bulunan İngiliz generallerinin öylesine büyük tepkisine yol açtı ki, Mareşal sözünü geri alarak 18 Şubat’ta bu birliğin yerine o sırada Mısır’da bulunan Avustralya ve Yeni Zelanda tümenlerinin gideceğini bildirmek zorunda kaldı.</a:t>
            </a:r>
          </a:p>
        </p:txBody>
      </p:sp>
      <p:pic>
        <p:nvPicPr>
          <p:cNvPr id="3074" name="Picture 2" descr="Ã§anakkale savaÅÄ± ile ilgili gÃ¶rsel sonucu"/>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835696" y="4672844"/>
            <a:ext cx="5184576" cy="2204864"/>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4023644035"/>
      </p:ext>
    </p:extLst>
  </p:cSld>
  <p:clrMapOvr>
    <a:masterClrMapping/>
  </p:clrMapOvr>
  <mc:AlternateContent xmlns:mc="http://schemas.openxmlformats.org/markup-compatibility/2006">
    <mc:Choice xmlns=""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250" autoRev="1" fill="hold">
                                          <p:stCondLst>
                                            <p:cond delay="0"/>
                                          </p:stCondLst>
                                        </p:cTn>
                                        <p:tgtEl>
                                          <p:spTgt spid="2"/>
                                        </p:tgtEl>
                                        <p:attrNameLst>
                                          <p:attrName>ppt_w</p:attrName>
                                        </p:attrNameLst>
                                      </p:cBhvr>
                                    </p:anim>
                                    <p:anim by="(#ppt_w*0.50)" calcmode="lin" valueType="num">
                                      <p:cBhvr>
                                        <p:cTn id="8" dur="250" decel="50000" autoRev="1" fill="hold">
                                          <p:stCondLst>
                                            <p:cond delay="0"/>
                                          </p:stCondLst>
                                        </p:cTn>
                                        <p:tgtEl>
                                          <p:spTgt spid="2"/>
                                        </p:tgtEl>
                                        <p:attrNameLst>
                                          <p:attrName>ppt_x</p:attrName>
                                        </p:attrNameLst>
                                      </p:cBhvr>
                                    </p:anim>
                                    <p:anim from="(-#ppt_h/2)" to="(#ppt_y)" calcmode="lin" valueType="num">
                                      <p:cBhvr>
                                        <p:cTn id="9" dur="500" fill="hold">
                                          <p:stCondLst>
                                            <p:cond delay="0"/>
                                          </p:stCondLst>
                                        </p:cTn>
                                        <p:tgtEl>
                                          <p:spTgt spid="2"/>
                                        </p:tgtEl>
                                        <p:attrNameLst>
                                          <p:attrName>ppt_y</p:attrName>
                                        </p:attrNameLst>
                                      </p:cBhvr>
                                    </p:anim>
                                    <p:animRot by="21600000">
                                      <p:cBhvr>
                                        <p:cTn id="10" dur="500" fill="hold">
                                          <p:stCondLst>
                                            <p:cond delay="0"/>
                                          </p:stCondLst>
                                        </p:cTn>
                                        <p:tgtEl>
                                          <p:spTgt spid="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nodeType="clickEffect">
                                  <p:stCondLst>
                                    <p:cond delay="0"/>
                                  </p:stCondLst>
                                  <p:iterate type="lt">
                                    <p:tmPct val="10000"/>
                                  </p:iterate>
                                  <p:childTnLst>
                                    <p:set>
                                      <p:cBhvr>
                                        <p:cTn id="14" dur="1" fill="hold">
                                          <p:stCondLst>
                                            <p:cond delay="0"/>
                                          </p:stCondLst>
                                        </p:cTn>
                                        <p:tgtEl>
                                          <p:spTgt spid="4">
                                            <p:txEl>
                                              <p:pRg st="1" end="1"/>
                                            </p:txEl>
                                          </p:spTgt>
                                        </p:tgtEl>
                                        <p:attrNameLst>
                                          <p:attrName>style.visibility</p:attrName>
                                        </p:attrNameLst>
                                      </p:cBhvr>
                                      <p:to>
                                        <p:strVal val="visible"/>
                                      </p:to>
                                    </p:set>
                                    <p:anim by="(-#ppt_w*2)" calcmode="lin" valueType="num">
                                      <p:cBhvr rctx="PPT">
                                        <p:cTn id="15" dur="250" autoRev="1" fill="hold">
                                          <p:stCondLst>
                                            <p:cond delay="0"/>
                                          </p:stCondLst>
                                        </p:cTn>
                                        <p:tgtEl>
                                          <p:spTgt spid="4">
                                            <p:txEl>
                                              <p:pRg st="1" end="1"/>
                                            </p:txEl>
                                          </p:spTgt>
                                        </p:tgtEl>
                                        <p:attrNameLst>
                                          <p:attrName>ppt_w</p:attrName>
                                        </p:attrNameLst>
                                      </p:cBhvr>
                                    </p:anim>
                                    <p:anim by="(#ppt_w*0.50)" calcmode="lin" valueType="num">
                                      <p:cBhvr>
                                        <p:cTn id="16" dur="250" decel="50000" autoRev="1" fill="hold">
                                          <p:stCondLst>
                                            <p:cond delay="0"/>
                                          </p:stCondLst>
                                        </p:cTn>
                                        <p:tgtEl>
                                          <p:spTgt spid="4">
                                            <p:txEl>
                                              <p:pRg st="1" end="1"/>
                                            </p:txEl>
                                          </p:spTgt>
                                        </p:tgtEl>
                                        <p:attrNameLst>
                                          <p:attrName>ppt_x</p:attrName>
                                        </p:attrNameLst>
                                      </p:cBhvr>
                                    </p:anim>
                                    <p:anim from="(-#ppt_h/2)" to="(#ppt_y)" calcmode="lin" valueType="num">
                                      <p:cBhvr>
                                        <p:cTn id="17" dur="500" fill="hold">
                                          <p:stCondLst>
                                            <p:cond delay="0"/>
                                          </p:stCondLst>
                                        </p:cTn>
                                        <p:tgtEl>
                                          <p:spTgt spid="4">
                                            <p:txEl>
                                              <p:pRg st="1" end="1"/>
                                            </p:txEl>
                                          </p:spTgt>
                                        </p:tgtEl>
                                        <p:attrNameLst>
                                          <p:attrName>ppt_y</p:attrName>
                                        </p:attrNameLst>
                                      </p:cBhvr>
                                    </p:anim>
                                    <p:animRot by="21600000">
                                      <p:cBhvr>
                                        <p:cTn id="18" dur="500" fill="hold">
                                          <p:stCondLst>
                                            <p:cond delay="0"/>
                                          </p:stCondLst>
                                        </p:cTn>
                                        <p:tgtEl>
                                          <p:spTgt spid="4">
                                            <p:txEl>
                                              <p:pRg st="1" end="1"/>
                                            </p:txEl>
                                          </p:spTgt>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3074"/>
                                        </p:tgtEl>
                                        <p:attrNameLst>
                                          <p:attrName>style.visibility</p:attrName>
                                        </p:attrNameLst>
                                      </p:cBhvr>
                                      <p:to>
                                        <p:strVal val="visible"/>
                                      </p:to>
                                    </p:set>
                                    <p:animEffect transition="in" filter="barn(inVertical)">
                                      <p:cBhvr>
                                        <p:cTn id="23"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0" y="-6043"/>
            <a:ext cx="9144000" cy="554723"/>
          </a:xfrm>
        </p:spPr>
        <p:txBody>
          <a:bodyPr>
            <a:noAutofit/>
          </a:bodyPr>
          <a:lstStyle/>
          <a:p>
            <a:pPr algn="ctr"/>
            <a:r>
              <a:rPr lang="fi-FI" sz="30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25 NİSAN 1915 KARA TAARRUZU</a:t>
            </a:r>
            <a:endParaRPr lang="tr-TR" sz="30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4" name="Metin Yer Tutucusu 3"/>
          <p:cNvSpPr>
            <a:spLocks noGrp="1"/>
          </p:cNvSpPr>
          <p:nvPr>
            <p:ph type="body" sz="half" idx="2"/>
          </p:nvPr>
        </p:nvSpPr>
        <p:spPr>
          <a:xfrm>
            <a:off x="0" y="692696"/>
            <a:ext cx="9144000" cy="3312368"/>
          </a:xfrm>
        </p:spPr>
        <p:txBody>
          <a:bodyPr>
            <a:noAutofit/>
          </a:bodyPr>
          <a:lstStyle/>
          <a:p>
            <a:pPr algn="ctr"/>
            <a:r>
              <a:rPr lang="tr-TR" sz="1700" b="1"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Limni</a:t>
            </a:r>
            <a:r>
              <a:rPr lang="tr-TR" sz="17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tr-TR" sz="17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Adası’nda günlerini tatbikat yaparak geçiren müttefiklerin harekat günü 23 Nisan </a:t>
            </a:r>
            <a:r>
              <a:rPr lang="tr-TR" sz="17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olarak </a:t>
            </a:r>
            <a:r>
              <a:rPr lang="tr-TR" sz="17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belirlenmiş olsa da hava muhalefeti nedeniyle çıkartmayı 48 saatlik bir gecikmeyle 25 Nisan da yapmaya karar vermişlerdir. Seddülbahir’den Bolayır’a kadar şiddetli bombardımanla beraber 25 Nisan sabahı saat 05:00’te düşmanın birçok yerde çıkarmaya başladığı haberleri gelmeye başladı. Liman Paşa, düşüncesinde ısrar ederek, gelen raporları kurmayları ile değerlendirmemiş, hatta bu durumu memnuniyet verici olarak değerlendirmiştir. Liman Paşa, fikrinde ısrarı günün bütününde de sürmüş, Alman yaveri </a:t>
            </a:r>
            <a:r>
              <a:rPr lang="tr-TR" sz="1700"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Prigge</a:t>
            </a:r>
            <a:r>
              <a:rPr lang="tr-TR" sz="17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ile Bolayır kıyılarında akşama kadar çıkarma gösterisini izlemekle yetinmiştir. Seddülbahir’den gelen raporlar üzerine durumun kritik bir hal alması üzerine 3. Kolordu Komutanı Esat Paşa asıl çıkartma yerleri hakkında Liman paşayı ikna etmeye gitmişti. Liman Paşa, Bolayır’da akşama kadar beklemeyi tercih etmiştir. Halbuki, düşmanı Seddülbahir’de karşılayan 9. Tümen Komutanı Sami Bey, alınacak son önlemleri belirterek, takviye beklemiştir.</a:t>
            </a:r>
          </a:p>
        </p:txBody>
      </p:sp>
      <p:pic>
        <p:nvPicPr>
          <p:cNvPr id="1026"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619250" y="4257675"/>
            <a:ext cx="5905500" cy="2600325"/>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3191345782"/>
      </p:ext>
    </p:extLst>
  </p:cSld>
  <p:clrMapOvr>
    <a:masterClrMapping/>
  </p:clrMapOvr>
  <mc:AlternateContent xmlns:mc="http://schemas.openxmlformats.org/markup-compatibility/2006">
    <mc:Choice xmlns=""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250" autoRev="1" fill="hold">
                                          <p:stCondLst>
                                            <p:cond delay="0"/>
                                          </p:stCondLst>
                                        </p:cTn>
                                        <p:tgtEl>
                                          <p:spTgt spid="2"/>
                                        </p:tgtEl>
                                        <p:attrNameLst>
                                          <p:attrName>ppt_w</p:attrName>
                                        </p:attrNameLst>
                                      </p:cBhvr>
                                    </p:anim>
                                    <p:anim by="(#ppt_w*0.50)" calcmode="lin" valueType="num">
                                      <p:cBhvr>
                                        <p:cTn id="8" dur="250" decel="50000" autoRev="1" fill="hold">
                                          <p:stCondLst>
                                            <p:cond delay="0"/>
                                          </p:stCondLst>
                                        </p:cTn>
                                        <p:tgtEl>
                                          <p:spTgt spid="2"/>
                                        </p:tgtEl>
                                        <p:attrNameLst>
                                          <p:attrName>ppt_x</p:attrName>
                                        </p:attrNameLst>
                                      </p:cBhvr>
                                    </p:anim>
                                    <p:anim from="(-#ppt_h/2)" to="(#ppt_y)" calcmode="lin" valueType="num">
                                      <p:cBhvr>
                                        <p:cTn id="9" dur="500" fill="hold">
                                          <p:stCondLst>
                                            <p:cond delay="0"/>
                                          </p:stCondLst>
                                        </p:cTn>
                                        <p:tgtEl>
                                          <p:spTgt spid="2"/>
                                        </p:tgtEl>
                                        <p:attrNameLst>
                                          <p:attrName>ppt_y</p:attrName>
                                        </p:attrNameLst>
                                      </p:cBhvr>
                                    </p:anim>
                                    <p:animRot by="21600000">
                                      <p:cBhvr>
                                        <p:cTn id="10" dur="500" fill="hold">
                                          <p:stCondLst>
                                            <p:cond delay="0"/>
                                          </p:stCondLst>
                                        </p:cTn>
                                        <p:tgtEl>
                                          <p:spTgt spid="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nodeType="clickEffect">
                                  <p:stCondLst>
                                    <p:cond delay="0"/>
                                  </p:stCondLst>
                                  <p:iterate type="lt">
                                    <p:tmPct val="10000"/>
                                  </p:iterate>
                                  <p:childTnLst>
                                    <p:set>
                                      <p:cBhvr>
                                        <p:cTn id="14" dur="1" fill="hold">
                                          <p:stCondLst>
                                            <p:cond delay="0"/>
                                          </p:stCondLst>
                                        </p:cTn>
                                        <p:tgtEl>
                                          <p:spTgt spid="4">
                                            <p:txEl>
                                              <p:pRg st="0" end="0"/>
                                            </p:txEl>
                                          </p:spTgt>
                                        </p:tgtEl>
                                        <p:attrNameLst>
                                          <p:attrName>style.visibility</p:attrName>
                                        </p:attrNameLst>
                                      </p:cBhvr>
                                      <p:to>
                                        <p:strVal val="visible"/>
                                      </p:to>
                                    </p:set>
                                    <p:anim by="(-#ppt_w*2)" calcmode="lin" valueType="num">
                                      <p:cBhvr rctx="PPT">
                                        <p:cTn id="15" dur="250" autoRev="1" fill="hold">
                                          <p:stCondLst>
                                            <p:cond delay="0"/>
                                          </p:stCondLst>
                                        </p:cTn>
                                        <p:tgtEl>
                                          <p:spTgt spid="4">
                                            <p:txEl>
                                              <p:pRg st="0" end="0"/>
                                            </p:txEl>
                                          </p:spTgt>
                                        </p:tgtEl>
                                        <p:attrNameLst>
                                          <p:attrName>ppt_w</p:attrName>
                                        </p:attrNameLst>
                                      </p:cBhvr>
                                    </p:anim>
                                    <p:anim by="(#ppt_w*0.50)" calcmode="lin" valueType="num">
                                      <p:cBhvr>
                                        <p:cTn id="16" dur="250" decel="50000" autoRev="1" fill="hold">
                                          <p:stCondLst>
                                            <p:cond delay="0"/>
                                          </p:stCondLst>
                                        </p:cTn>
                                        <p:tgtEl>
                                          <p:spTgt spid="4">
                                            <p:txEl>
                                              <p:pRg st="0" end="0"/>
                                            </p:txEl>
                                          </p:spTgt>
                                        </p:tgtEl>
                                        <p:attrNameLst>
                                          <p:attrName>ppt_x</p:attrName>
                                        </p:attrNameLst>
                                      </p:cBhvr>
                                    </p:anim>
                                    <p:anim from="(-#ppt_h/2)" to="(#ppt_y)" calcmode="lin" valueType="num">
                                      <p:cBhvr>
                                        <p:cTn id="17" dur="500" fill="hold">
                                          <p:stCondLst>
                                            <p:cond delay="0"/>
                                          </p:stCondLst>
                                        </p:cTn>
                                        <p:tgtEl>
                                          <p:spTgt spid="4">
                                            <p:txEl>
                                              <p:pRg st="0" end="0"/>
                                            </p:txEl>
                                          </p:spTgt>
                                        </p:tgtEl>
                                        <p:attrNameLst>
                                          <p:attrName>ppt_y</p:attrName>
                                        </p:attrNameLst>
                                      </p:cBhvr>
                                    </p:anim>
                                    <p:animRot by="21600000">
                                      <p:cBhvr>
                                        <p:cTn id="18" dur="500" fill="hold">
                                          <p:stCondLst>
                                            <p:cond delay="0"/>
                                          </p:stCondLst>
                                        </p:cTn>
                                        <p:tgtEl>
                                          <p:spTgt spid="4">
                                            <p:txEl>
                                              <p:pRg st="0" end="0"/>
                                            </p:txEl>
                                          </p:spTgt>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1026"/>
                                        </p:tgtEl>
                                        <p:attrNameLst>
                                          <p:attrName>style.visibility</p:attrName>
                                        </p:attrNameLst>
                                      </p:cBhvr>
                                      <p:to>
                                        <p:strVal val="visible"/>
                                      </p:to>
                                    </p:set>
                                    <p:animEffect transition="in" filter="barn(inVertical)">
                                      <p:cBhvr>
                                        <p:cTn id="23"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91</TotalTime>
  <Words>1716</Words>
  <PresentationFormat>Ekran Gösterisi (4:3)</PresentationFormat>
  <Paragraphs>40</Paragraphs>
  <Slides>15</Slides>
  <Notes>0</Notes>
  <HiddenSlides>0</HiddenSlides>
  <MMClips>0</MMClips>
  <ScaleCrop>false</ScaleCrop>
  <HeadingPairs>
    <vt:vector size="4" baseType="variant">
      <vt:variant>
        <vt:lpstr>Tema</vt:lpstr>
      </vt:variant>
      <vt:variant>
        <vt:i4>2</vt:i4>
      </vt:variant>
      <vt:variant>
        <vt:lpstr>Slayt Başlıkları</vt:lpstr>
      </vt:variant>
      <vt:variant>
        <vt:i4>15</vt:i4>
      </vt:variant>
    </vt:vector>
  </HeadingPairs>
  <TitlesOfParts>
    <vt:vector size="17" baseType="lpstr">
      <vt:lpstr>Ofis Teması</vt:lpstr>
      <vt:lpstr>1_Ofis Teması</vt:lpstr>
      <vt:lpstr>ÇANAKKALE GEÇİLMEZ</vt:lpstr>
      <vt:lpstr>İÇİNDEKİLER  ÇANAKKALE GEÇİLMEZ(SAYFA-3)  SAVAŞ ÖNCESİ AVRUPA DEVLETLERİNİN GENEL DURUMU(SAYFA-5)  ÇANAKKALE SAVAŞI – DENİZ HAREKATI(SAYFA-7)  ÇANAKKALE SAVAŞI – KARA HAREKATI(SAYFA-8)  25 NİSAN 1915 KARA TAARRUZU(SAYFA-9)  SEDDÜLBAHİR CEPHESİ(SAYFA-10)  İKİNCİ ANAFARTALAR SAVAŞI(SAYFA-11)  ÇANAKKALE SAVAŞI’NDAKİ ASKER KAYIPLARI(SAYFA-13)  ÇANAKKALE SAVAŞI’NIN SONUÇLARI(SAYFA-14)</vt:lpstr>
      <vt:lpstr>ÇANAKKALE GEÇİLMEZ</vt:lpstr>
      <vt:lpstr>Slayt 4</vt:lpstr>
      <vt:lpstr>SAVAŞ ÖNCESİ AVRUPA DEVLETLERİNİN GENEL DURUMU</vt:lpstr>
      <vt:lpstr>Slayt 6</vt:lpstr>
      <vt:lpstr>ÇANAKKALE SAVAŞI – DENİZ HAREKATI</vt:lpstr>
      <vt:lpstr>ÇANAKKALE SAVAŞI – KARA HAREKATI</vt:lpstr>
      <vt:lpstr>25 NİSAN 1915 KARA TAARRUZU</vt:lpstr>
      <vt:lpstr>SEDDÜLBAHİR CEPHESİ</vt:lpstr>
      <vt:lpstr> İKİNCİ ANAFARTALAR SAVAŞI</vt:lpstr>
      <vt:lpstr>Slayt 12</vt:lpstr>
      <vt:lpstr>ÇANAKKALE SAVAŞI’NDAKİ ASKER KAYIPLARI</vt:lpstr>
      <vt:lpstr>ÇANAKKALE SAVAŞI’NIN SONUÇLARI</vt:lpstr>
      <vt:lpstr>Slayt 15</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2019-11-15T17:50:22Z</dcterms:created>
  <dcterms:modified xsi:type="dcterms:W3CDTF">2019-11-19T12:14:26Z</dcterms:modified>
  <cp:category>https://www.sorubak.com</cp:category>
</cp:coreProperties>
</file>