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9" d="100"/>
          <a:sy n="79" d="100"/>
        </p:scale>
        <p:origin x="-504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5C39CE-43D0-4606-A6E7-929505DC5E27}" type="datetimeFigureOut">
              <a:rPr lang="tr-TR" smtClean="0"/>
              <a:t>19.2.2020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68438-C4A6-4E82-BC06-DFED0A7BC19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7572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8438-C4A6-4E82-BC06-DFED0A7BC19C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616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8438-C4A6-4E82-BC06-DFED0A7BC19C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1718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8438-C4A6-4E82-BC06-DFED0A7BC19C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01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68438-C4A6-4E82-BC06-DFED0A7BC19C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9051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27717EF-B3D3-B64D-98CE-17F0E3BD77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/>
              <a:t>Sigara, Uyuşturucu ve alkollerin zararları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EA6C559F-83A4-DA4E-88FC-6049526658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069" y="3828655"/>
            <a:ext cx="9448800" cy="685800"/>
          </a:xfrm>
        </p:spPr>
        <p:txBody>
          <a:bodyPr/>
          <a:lstStyle/>
          <a:p>
            <a:r>
              <a:rPr lang="tr-TR"/>
              <a:t>                         ORÇUN POLAT</a:t>
            </a:r>
          </a:p>
        </p:txBody>
      </p:sp>
    </p:spTree>
    <p:extLst>
      <p:ext uri="{BB962C8B-B14F-4D97-AF65-F5344CB8AC3E}">
        <p14:creationId xmlns:p14="http://schemas.microsoft.com/office/powerpoint/2010/main" val="381179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71F99E9-E0C9-064C-9FEA-9166C8646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5538" y="639315"/>
            <a:ext cx="8610600" cy="1293028"/>
          </a:xfrm>
        </p:spPr>
        <p:txBody>
          <a:bodyPr>
            <a:normAutofit/>
          </a:bodyPr>
          <a:lstStyle/>
          <a:p>
            <a:r>
              <a:rPr lang="tr-TR"/>
              <a:t>Sigaranın zararları...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ED8B2EFC-F3EF-3647-8E2B-3EAED6D8E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>
                <a:solidFill>
                  <a:schemeClr val="accent1"/>
                </a:solidFill>
                <a:effectLst/>
                <a:latin typeface="Segoe"/>
              </a:rPr>
              <a:t>Sigara </a:t>
            </a:r>
            <a:r>
              <a:rPr lang="tr-TR" b="0" i="0">
                <a:solidFill>
                  <a:schemeClr val="accent1"/>
                </a:solidFill>
                <a:effectLst/>
                <a:latin typeface="Segoe"/>
              </a:rPr>
              <a:t>ve alkol kullanımı; bağımlılığa neden olan, hem kullanan kişiye hem de çevresindekilere zarar veren alışkanlıklardır. Sigara ve alkol kullanımının insan sağlığına zararları:</a:t>
            </a:r>
            <a:endParaRPr lang="tr-TR">
              <a:solidFill>
                <a:schemeClr val="accent1"/>
              </a:solidFill>
            </a:endParaRPr>
          </a:p>
        </p:txBody>
      </p:sp>
      <p:pic>
        <p:nvPicPr>
          <p:cNvPr id="6" name="Resim 5">
            <a:hlinkClick r:id="rId2"/>
            <a:extLst>
              <a:ext uri="{FF2B5EF4-FFF2-40B4-BE49-F238E27FC236}">
                <a16:creationId xmlns:a16="http://schemas.microsoft.com/office/drawing/2014/main" xmlns="" id="{274198D8-5DDB-DD4D-AF77-129772C6D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289" y="3323323"/>
            <a:ext cx="7614641" cy="315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0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CD31987-0200-4B40-A095-E0A3A42F1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45DB3BE-8682-064F-96D7-F73C601270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4" y="2235996"/>
            <a:ext cx="10226277" cy="3568302"/>
          </a:xfrm>
        </p:spPr>
        <p:txBody>
          <a:bodyPr>
            <a:normAutofit fontScale="85000" lnSpcReduction="20000"/>
          </a:bodyPr>
          <a:lstStyle/>
          <a:p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Sigara ve alkol bağımlılık yapar.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en çok akciğerlere zarar verir.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Sigara, kan dolaşımımızı yavaşlatır, kalp krizi riskini artırır. Kanın oksijen taşıma kapasitesini azaltır.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Dudak, yanak ve gırtlak kanserine neden olur. Hatta sigarayı yakmadan dudağında taşıyan yada tütün çiğneyenlerde de ağız için kanserleri görülür.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Ağız kokusu yapar, diş ve diş eti hastalıklarına yol açar.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Gebelikte tüketilen sigara düşük doğumlara ve bebekte gelişme geriliğine neden olur.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uyku düzenini bozar.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görme ve duyma bozukluklarına yol açabilir.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parmaklarda sararmaya ve tırnaklarda zayıflamaya yol açar.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cildin yapısının bozulmasına neden olur. Leke ve kırışıklık oluşur. Selülitlere sebep olur.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içmeyen fakat sigara içilen ortamlarda bulunan insanlar da sigara dumanından zarar görür.</a:t>
            </a:r>
            <a:r>
              <a:rPr lang="tr-TR">
                <a:solidFill>
                  <a:schemeClr val="accent5"/>
                </a:solidFill>
              </a:rPr>
              <a:t/>
            </a:r>
            <a:br>
              <a:rPr lang="tr-TR">
                <a:solidFill>
                  <a:schemeClr val="accent5"/>
                </a:solidFill>
              </a:rPr>
            </a:br>
            <a:r>
              <a:rPr lang="tr-TR" b="0" i="0">
                <a:solidFill>
                  <a:schemeClr val="accent5"/>
                </a:solidFill>
                <a:effectLst/>
                <a:latin typeface="Segoe"/>
              </a:rPr>
              <a:t>- Sigara ve alkol aynı zamanda önce kişinin kendi bütçesine sonra da ülkenin bütçesine zarar verir.</a:t>
            </a:r>
            <a:endParaRPr lang="tr-TR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64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AA3342A0-EDC9-0146-8AA2-7DE2651C4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6975" y="639315"/>
            <a:ext cx="8610600" cy="1293028"/>
          </a:xfrm>
        </p:spPr>
        <p:txBody>
          <a:bodyPr/>
          <a:lstStyle/>
          <a:p>
            <a:r>
              <a:rPr lang="tr-TR">
                <a:solidFill>
                  <a:srgbClr val="00B050"/>
                </a:solidFill>
              </a:rPr>
              <a:t>ALKOLÜN ZARARLARI...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D624E19-9399-6243-B100-94AFB1B8D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>
                <a:solidFill>
                  <a:srgbClr val="14233A"/>
                </a:solidFill>
                <a:effectLst/>
                <a:latin typeface="Segoe"/>
              </a:rPr>
              <a:t> </a:t>
            </a:r>
            <a:r>
              <a:rPr lang="tr-TR" b="1" i="0">
                <a:solidFill>
                  <a:srgbClr val="FFFF00"/>
                </a:solidFill>
                <a:effectLst/>
                <a:latin typeface="Segoe"/>
              </a:rPr>
              <a:t>Alkol</a:t>
            </a: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, vücudumuza kalıcı olan ya da kalıcı olmayan etkiler bırakır.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Alkol, beyin fonksiyonlarını olumsuz yönde etkiler ve bilinci devre dışı bırakır. İnsanlar alkol kullandıktan sonra duygularını da kontrol edemez. Görme, konuşma gibi yetileri yavaşlar ve durma noktasına gelir.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Aşırı alkol geçici hafıza kaybına neden olur.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 en çok karaciğer, beyin ve sinirlere zarar verir.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 anne karnındaki bebeğin gelişimini olumsuz etkiler.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 midenin iç yüzeyini kaplayan tabakayı tahriş eder ve buna bağlı olarak gastrit'e yol açar. Mide zarında yırtıklar oluşur. Mide ve yemek borusunda iç kanamalar meydana gelir. Kusma gözlemlenir.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 yemek borusu, gırtlak, mide ve pankreas kanserlerine neden olur. Kanser riskini büyük oranda artırır.</a:t>
            </a:r>
            <a:r>
              <a:rPr lang="tr-TR">
                <a:solidFill>
                  <a:srgbClr val="FFFF00"/>
                </a:solidFill>
              </a:rPr>
              <a:t/>
            </a:r>
            <a:br>
              <a:rPr lang="tr-TR">
                <a:solidFill>
                  <a:srgbClr val="FFFF00"/>
                </a:solidFill>
              </a:rPr>
            </a:br>
            <a:r>
              <a:rPr lang="tr-TR" b="0" i="0">
                <a:solidFill>
                  <a:srgbClr val="FFFF00"/>
                </a:solidFill>
                <a:effectLst/>
                <a:latin typeface="Segoe"/>
              </a:rPr>
              <a:t>- Alkol kullanımından bir gün sonra baş ağrısı ve ağız kuruluğu çok sık görülür</a:t>
            </a:r>
            <a:endParaRPr lang="tr-TR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468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7E02D2E-8564-2744-AEA3-90326039E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70E528A-AA5A-FA48-AB14-115880F3C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b="0" i="0">
              <a:solidFill>
                <a:srgbClr val="808285"/>
              </a:solidFill>
              <a:effectLst/>
              <a:latin typeface="metaotnorm"/>
            </a:endParaRPr>
          </a:p>
          <a:p>
            <a:endParaRPr lang="tr-TR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48A06807-490B-D643-B52C-07B211C213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570" y="1456275"/>
            <a:ext cx="8518922" cy="43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5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762CB97-129C-624A-8F70-7CA0A228A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481" y="639315"/>
            <a:ext cx="8610600" cy="1293028"/>
          </a:xfrm>
        </p:spPr>
        <p:txBody>
          <a:bodyPr/>
          <a:lstStyle/>
          <a:p>
            <a:r>
              <a:rPr lang="tr-TR">
                <a:solidFill>
                  <a:srgbClr val="0070C0"/>
                </a:solidFill>
              </a:rPr>
              <a:t>Kumar bağımlılığı...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8E57671-763D-754F-8C5C-E8B8D11DD1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Psikolojik sorunlara yol açar.</a:t>
            </a:r>
          </a:p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Diğer bağımlılıklara kolayca bulaşma ihtimali kuvvetlenir (Alkol, sigara gibi).</a:t>
            </a:r>
          </a:p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Kazanma hırsıyla bencil ve menfaatçi bir hale gelen birey kendine ve çevreye zarar vermekten kaçınmaz.</a:t>
            </a:r>
          </a:p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Kumar tutkusu yüzünden ailesine ve çevresine karşı sorumluluklarını yerine getirmez.</a:t>
            </a:r>
          </a:p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Fizikî zararlarla neticelenebilecek karmaşık bir ilişkiler ağına dahil olur (Bu tür sektörlerin kimlerin elinde olduğu bilinmemekte ve kişi kazananın olmadığı bir dünyanın içine itilmektedir).</a:t>
            </a:r>
          </a:p>
          <a:p>
            <a:r>
              <a:rPr lang="tr-TR" b="0" i="0">
                <a:solidFill>
                  <a:srgbClr val="808285"/>
                </a:solidFill>
                <a:effectLst/>
                <a:latin typeface="metaotnorm"/>
              </a:rPr>
              <a:t>Maddi kayıp ile birlikte kişi; kendisine, ailesine ve topluma karşı zararlı hale gelir.</a:t>
            </a:r>
          </a:p>
        </p:txBody>
      </p:sp>
    </p:spTree>
    <p:extLst>
      <p:ext uri="{BB962C8B-B14F-4D97-AF65-F5344CB8AC3E}">
        <p14:creationId xmlns:p14="http://schemas.microsoft.com/office/powerpoint/2010/main" val="355156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5BB613A-238D-8C40-8038-CB4F3F23A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FF47ECC-2464-8447-B28C-666C2EEE7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b="0" i="0">
              <a:solidFill>
                <a:srgbClr val="23B15E"/>
              </a:solidFill>
              <a:effectLst/>
              <a:latin typeface="metaotnorm"/>
            </a:endParaRPr>
          </a:p>
          <a:p>
            <a:endParaRPr lang="tr-TR"/>
          </a:p>
        </p:txBody>
      </p:sp>
      <p:pic>
        <p:nvPicPr>
          <p:cNvPr id="4" name="Resim 3">
            <a:hlinkClick r:id="rId2"/>
            <a:extLst>
              <a:ext uri="{FF2B5EF4-FFF2-40B4-BE49-F238E27FC236}">
                <a16:creationId xmlns:a16="http://schemas.microsoft.com/office/drawing/2014/main" xmlns="" id="{DB7A0527-8BEA-C543-BE39-3A91577F29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523" y="1819845"/>
            <a:ext cx="9340453" cy="3611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96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62413465-3B6E-DF4E-8608-6A7A51D36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04F27BE-3B98-664F-AA8A-A8976E588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>BENİ İZLEDİĞİNİZ İÇİN TEŞEKKÜR EDERİZ...😊😊😊</a:t>
            </a:r>
          </a:p>
        </p:txBody>
      </p:sp>
    </p:spTree>
    <p:extLst>
      <p:ext uri="{BB962C8B-B14F-4D97-AF65-F5344CB8AC3E}">
        <p14:creationId xmlns:p14="http://schemas.microsoft.com/office/powerpoint/2010/main" val="313397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676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Uçak İzi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PresentationFormat>Özel</PresentationFormat>
  <Paragraphs>20</Paragraphs>
  <Slides>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Uçak İzi</vt:lpstr>
      <vt:lpstr>Sigara, Uyuşturucu ve alkollerin zararları</vt:lpstr>
      <vt:lpstr>Sigaranın zararları...</vt:lpstr>
      <vt:lpstr>PowerPoint Sunusu</vt:lpstr>
      <vt:lpstr>ALKOLÜN ZARARLARI...</vt:lpstr>
      <vt:lpstr>PowerPoint Sunusu</vt:lpstr>
      <vt:lpstr>Kumar bağımlılığı...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2020-02-06T14:35:27Z</dcterms:created>
  <dcterms:modified xsi:type="dcterms:W3CDTF">2020-02-19T11:45:00Z</dcterms:modified>
  <cp:category>https://www.sorubak.com</cp:category>
</cp:coreProperties>
</file>