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6.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5"/>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5620"/>
    <p:restoredTop sz="95024" autoAdjust="0"/>
  </p:normalViewPr>
  <p:slideViewPr>
    <p:cSldViewPr>
      <p:cViewPr varScale="1">
        <p:scale>
          <a:sx n="68" d="100"/>
          <a:sy n="68" d="100"/>
        </p:scale>
        <p:origin x="-1224"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E19EA78-E0D1-422F-AFA7-02948AC0B200}" type="datetimeFigureOut">
              <a:rPr lang="tr-TR" smtClean="0"/>
              <a:pPr/>
              <a:t>07.01.2020</a:t>
            </a:fld>
            <a:endParaRPr lang="tr-TR"/>
          </a:p>
        </p:txBody>
      </p:sp>
      <p:sp>
        <p:nvSpPr>
          <p:cNvPr id="4" name="Slayt Görüntüsü Yer Tutucusu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4278A70-CE3F-49F6-8BF9-F27D184B0568}" type="slidenum">
              <a:rPr lang="tr-TR" smtClean="0"/>
              <a:pPr/>
              <a:t>‹#›</a:t>
            </a:fld>
            <a:endParaRPr lang="tr-TR"/>
          </a:p>
        </p:txBody>
      </p:sp>
    </p:spTree>
    <p:extLst>
      <p:ext uri="{BB962C8B-B14F-4D97-AF65-F5344CB8AC3E}">
        <p14:creationId xmlns:p14="http://schemas.microsoft.com/office/powerpoint/2010/main" xmlns="" val="29567119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04278A70-CE3F-49F6-8BF9-F27D184B0568}" type="slidenum">
              <a:rPr lang="tr-TR" smtClean="0"/>
              <a:pPr/>
              <a:t>1</a:t>
            </a:fld>
            <a:endParaRPr lang="tr-TR"/>
          </a:p>
        </p:txBody>
      </p:sp>
    </p:spTree>
    <p:extLst>
      <p:ext uri="{BB962C8B-B14F-4D97-AF65-F5344CB8AC3E}">
        <p14:creationId xmlns:p14="http://schemas.microsoft.com/office/powerpoint/2010/main" xmlns="" val="5309756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04278A70-CE3F-49F6-8BF9-F27D184B0568}" type="slidenum">
              <a:rPr lang="tr-TR" smtClean="0"/>
              <a:pPr/>
              <a:t>5</a:t>
            </a:fld>
            <a:endParaRPr lang="tr-TR"/>
          </a:p>
        </p:txBody>
      </p:sp>
    </p:spTree>
    <p:extLst>
      <p:ext uri="{BB962C8B-B14F-4D97-AF65-F5344CB8AC3E}">
        <p14:creationId xmlns:p14="http://schemas.microsoft.com/office/powerpoint/2010/main" xmlns="" val="3397579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04278A70-CE3F-49F6-8BF9-F27D184B0568}" type="slidenum">
              <a:rPr lang="tr-TR" smtClean="0"/>
              <a:pPr/>
              <a:t>11</a:t>
            </a:fld>
            <a:endParaRPr lang="tr-TR"/>
          </a:p>
        </p:txBody>
      </p:sp>
    </p:spTree>
    <p:extLst>
      <p:ext uri="{BB962C8B-B14F-4D97-AF65-F5344CB8AC3E}">
        <p14:creationId xmlns:p14="http://schemas.microsoft.com/office/powerpoint/2010/main" xmlns="" val="28093335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04278A70-CE3F-49F6-8BF9-F27D184B0568}" type="slidenum">
              <a:rPr lang="tr-TR" smtClean="0"/>
              <a:pPr/>
              <a:t>16</a:t>
            </a:fld>
            <a:endParaRPr lang="tr-TR"/>
          </a:p>
        </p:txBody>
      </p:sp>
    </p:spTree>
    <p:extLst>
      <p:ext uri="{BB962C8B-B14F-4D97-AF65-F5344CB8AC3E}">
        <p14:creationId xmlns:p14="http://schemas.microsoft.com/office/powerpoint/2010/main" xmlns="" val="41342197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04278A70-CE3F-49F6-8BF9-F27D184B0568}" type="slidenum">
              <a:rPr lang="tr-TR" smtClean="0"/>
              <a:pPr/>
              <a:t>21</a:t>
            </a:fld>
            <a:endParaRPr lang="tr-TR"/>
          </a:p>
        </p:txBody>
      </p:sp>
    </p:spTree>
    <p:extLst>
      <p:ext uri="{BB962C8B-B14F-4D97-AF65-F5344CB8AC3E}">
        <p14:creationId xmlns:p14="http://schemas.microsoft.com/office/powerpoint/2010/main" xmlns="" val="17834776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sng" kern="1200" smtClean="0">
                <a:solidFill>
                  <a:schemeClr val="tx1"/>
                </a:solidFill>
                <a:effectLst/>
                <a:latin typeface="+mn-lt"/>
                <a:ea typeface="+mn-ea"/>
                <a:cs typeface="+mn-cs"/>
                <a:hlinkClick r:id="rId3"/>
              </a:rPr>
              <a:t>www.egitimhane.com</a:t>
            </a:r>
            <a:endParaRPr lang="tr-TR"/>
          </a:p>
        </p:txBody>
      </p:sp>
      <p:sp>
        <p:nvSpPr>
          <p:cNvPr id="4" name="Slayt Numarası Yer Tutucusu 3"/>
          <p:cNvSpPr>
            <a:spLocks noGrp="1"/>
          </p:cNvSpPr>
          <p:nvPr>
            <p:ph type="sldNum" sz="quarter" idx="10"/>
          </p:nvPr>
        </p:nvSpPr>
        <p:spPr/>
        <p:txBody>
          <a:bodyPr/>
          <a:lstStyle/>
          <a:p>
            <a:fld id="{04278A70-CE3F-49F6-8BF9-F27D184B0568}" type="slidenum">
              <a:rPr lang="tr-TR" smtClean="0"/>
              <a:pPr/>
              <a:t>33</a:t>
            </a:fld>
            <a:endParaRPr lang="tr-TR"/>
          </a:p>
        </p:txBody>
      </p:sp>
    </p:spTree>
    <p:extLst>
      <p:ext uri="{BB962C8B-B14F-4D97-AF65-F5344CB8AC3E}">
        <p14:creationId xmlns:p14="http://schemas.microsoft.com/office/powerpoint/2010/main" xmlns="" val="36735483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07.01.2020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07.01.2020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07.01.2020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07.01.2020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D9F75050-0E15-4C5B-92B0-66D068882F1F}" type="datetimeFigureOut">
              <a:rPr lang="tr-TR" smtClean="0"/>
              <a:pPr/>
              <a:t>07.01.2020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D9F75050-0E15-4C5B-92B0-66D068882F1F}" type="datetimeFigureOut">
              <a:rPr lang="tr-TR" smtClean="0"/>
              <a:pPr/>
              <a:t>07.01.2020</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D9F75050-0E15-4C5B-92B0-66D068882F1F}" type="datetimeFigureOut">
              <a:rPr lang="tr-TR" smtClean="0"/>
              <a:pPr/>
              <a:t>07.01.2020</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D9F75050-0E15-4C5B-92B0-66D068882F1F}" type="datetimeFigureOut">
              <a:rPr lang="tr-TR" smtClean="0"/>
              <a:pPr/>
              <a:t>07.01.2020</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D9F75050-0E15-4C5B-92B0-66D068882F1F}" type="datetimeFigureOut">
              <a:rPr lang="tr-TR" smtClean="0"/>
              <a:pPr/>
              <a:t>07.01.2020</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07.01.2020</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07.01.2020</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F75050-0E15-4C5B-92B0-66D068882F1F}" type="datetimeFigureOut">
              <a:rPr lang="tr-TR" smtClean="0"/>
              <a:pPr/>
              <a:t>07.01.2020</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DEFA8C-F947-479F-BE07-76B6B3F80BF1}"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www.yahoo.com/" TargetMode="External"/><Relationship Id="rId2" Type="http://schemas.openxmlformats.org/officeDocument/2006/relationships/hyperlink" Target="http://www.google.com/" TargetMode="External"/><Relationship Id="rId1" Type="http://schemas.openxmlformats.org/officeDocument/2006/relationships/slideLayout" Target="../slideLayouts/slideLayout2.xml"/><Relationship Id="rId6" Type="http://schemas.openxmlformats.org/officeDocument/2006/relationships/hyperlink" Target="http://www.kurcala.com/" TargetMode="External"/><Relationship Id="rId5" Type="http://schemas.openxmlformats.org/officeDocument/2006/relationships/hyperlink" Target="http://www.netbul.com/" TargetMode="External"/><Relationship Id="rId4" Type="http://schemas.openxmlformats.org/officeDocument/2006/relationships/hyperlink" Target="http://www.altavista.com/"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hyperlink" Target="http://www.gazi.edu.tr/"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hyperlink" Target="http://www.osmanli.gen.tr/" TargetMode="External"/><Relationship Id="rId3" Type="http://schemas.openxmlformats.org/officeDocument/2006/relationships/hyperlink" Target="http://www.akbank.com.tr/" TargetMode="External"/><Relationship Id="rId7" Type="http://schemas.openxmlformats.org/officeDocument/2006/relationships/hyperlink" Target="http://www.fenerbahce.org.tr/" TargetMode="External"/><Relationship Id="rId2" Type="http://schemas.openxmlformats.org/officeDocument/2006/relationships/hyperlink" Target="http://www.gazi.edu.tr/" TargetMode="External"/><Relationship Id="rId1" Type="http://schemas.openxmlformats.org/officeDocument/2006/relationships/slideLayout" Target="../slideLayouts/slideLayout2.xml"/><Relationship Id="rId6" Type="http://schemas.openxmlformats.org/officeDocument/2006/relationships/hyperlink" Target="http://www.ttnet.net.tr/" TargetMode="External"/><Relationship Id="rId5" Type="http://schemas.openxmlformats.org/officeDocument/2006/relationships/hyperlink" Target="http://www.harpokulu.mil.tr/" TargetMode="External"/><Relationship Id="rId4" Type="http://schemas.openxmlformats.org/officeDocument/2006/relationships/hyperlink" Target="http://www.tbmm.gov.tr/" TargetMode="External"/></Relationships>
</file>

<file path=ppt/slides/_rels/slide16.xml.rels><?xml version="1.0" encoding="UTF-8" standalone="yes"?>
<Relationships xmlns="http://schemas.openxmlformats.org/package/2006/relationships"><Relationship Id="rId3" Type="http://schemas.openxmlformats.org/officeDocument/2006/relationships/hyperlink" Target="http://www.isbankasi.com.tr/"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hyperlink" Target="http://www.ba&#351;bakanl&#305;k.gov.tr/" TargetMode="External"/><Relationship Id="rId5" Type="http://schemas.openxmlformats.org/officeDocument/2006/relationships/hyperlink" Target="http://www.dersimiz.com/" TargetMode="External"/><Relationship Id="rId4" Type="http://schemas.openxmlformats.org/officeDocument/2006/relationships/hyperlink" Target="http://www.akbank.com.tr/"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8" Type="http://schemas.openxmlformats.org/officeDocument/2006/relationships/hyperlink" Target="http://www.netbul.com/" TargetMode="External"/><Relationship Id="rId3" Type="http://schemas.openxmlformats.org/officeDocument/2006/relationships/hyperlink" Target="http://www.webcrawler.com/" TargetMode="External"/><Relationship Id="rId7" Type="http://schemas.openxmlformats.org/officeDocument/2006/relationships/hyperlink" Target="http://www.arama.com/" TargetMode="External"/><Relationship Id="rId2" Type="http://schemas.openxmlformats.org/officeDocument/2006/relationships/hyperlink" Target="http://www.altavista.com/" TargetMode="External"/><Relationship Id="rId1" Type="http://schemas.openxmlformats.org/officeDocument/2006/relationships/slideLayout" Target="../slideLayouts/slideLayout2.xml"/><Relationship Id="rId6" Type="http://schemas.openxmlformats.org/officeDocument/2006/relationships/hyperlink" Target="http://www.arabul.com/" TargetMode="External"/><Relationship Id="rId5" Type="http://schemas.openxmlformats.org/officeDocument/2006/relationships/hyperlink" Target="http://www.lycos.com/" TargetMode="External"/><Relationship Id="rId4" Type="http://schemas.openxmlformats.org/officeDocument/2006/relationships/hyperlink" Target="http://www.google.com/" TargetMode="External"/><Relationship Id="rId9" Type="http://schemas.openxmlformats.org/officeDocument/2006/relationships/hyperlink" Target="http://www.nerede.com/" TargetMode="Externa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lstStyle/>
          <a:p>
            <a:r>
              <a:rPr lang="tr-TR" dirty="0" smtClean="0"/>
              <a:t>İnternetin Kullanıma Giriş</a:t>
            </a:r>
            <a:endParaRPr lang="tr-TR" dirty="0"/>
          </a:p>
        </p:txBody>
      </p:sp>
      <p:sp>
        <p:nvSpPr>
          <p:cNvPr id="4" name="3 Alt Başlık"/>
          <p:cNvSpPr>
            <a:spLocks noGrp="1"/>
          </p:cNvSpPr>
          <p:nvPr>
            <p:ph type="subTitle" idx="1"/>
          </p:nvPr>
        </p:nvSpPr>
        <p:spPr/>
        <p:txBody>
          <a:bodyPr/>
          <a:lstStyle/>
          <a:p>
            <a:endParaRPr lang="tr-T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fontScale="47500" lnSpcReduction="20000"/>
          </a:bodyPr>
          <a:lstStyle/>
          <a:p>
            <a:pPr lvl="0"/>
            <a:r>
              <a:rPr lang="tr-TR" b="1" dirty="0" smtClean="0"/>
              <a:t>Yerel ağ(LAN): </a:t>
            </a:r>
            <a:r>
              <a:rPr lang="tr-TR" dirty="0" smtClean="0"/>
              <a:t>Aynı coğrafi bölgedeki, bir odadaki, bir binadaki bilgisayarların kablolarla birbirine bağlanması ile oluşan ağa denir.</a:t>
            </a:r>
          </a:p>
          <a:p>
            <a:pPr lvl="0"/>
            <a:r>
              <a:rPr lang="tr-TR" b="1" dirty="0" smtClean="0"/>
              <a:t>Geniş Alan Ağı(WAN):</a:t>
            </a:r>
            <a:r>
              <a:rPr lang="tr-TR" dirty="0" smtClean="0"/>
              <a:t> Geniş bir coğrafyadaki bilgisayarların telefon hatlarıyla, uydularla birbirine bağlanması ile oluşan ağdır.</a:t>
            </a:r>
          </a:p>
          <a:p>
            <a:r>
              <a:rPr lang="tr-TR" dirty="0" smtClean="0"/>
              <a:t>Yerel ağlar iki alt gruba ayrılır :</a:t>
            </a:r>
          </a:p>
          <a:p>
            <a:pPr lvl="0"/>
            <a:r>
              <a:rPr lang="tr-TR" b="1" dirty="0" smtClean="0"/>
              <a:t>Noktadan Noktaya Ağ:</a:t>
            </a:r>
            <a:r>
              <a:rPr lang="tr-TR" dirty="0" smtClean="0"/>
              <a:t>Bu ağda kullanıcılar dosyalarını fendi bilgisayarlarına kaydederler ve ağdaki kullanıcılar diğer bilgisayarlardaki paylaşılmış dosyalara erişebilir. Windows 98 kurulu bilgisayarlar birbirleri ile ek yazılıma ihtiyaç duymadan böyle bir ağ oluşturabilir. Kullanıcılar klasörlerini ve yazıcılarını paylaşıma açabilirler. Bu ağ türünde güvenlik istemci sunucu ağlara göre daha azdır.</a:t>
            </a:r>
          </a:p>
          <a:p>
            <a:pPr lvl="0"/>
            <a:r>
              <a:rPr lang="tr-TR" b="1" dirty="0" smtClean="0"/>
              <a:t>İstemci Sunucu Ağ</a:t>
            </a:r>
            <a:r>
              <a:rPr lang="tr-TR" dirty="0" smtClean="0"/>
              <a:t> </a:t>
            </a:r>
            <a:r>
              <a:rPr lang="tr-TR" b="1" dirty="0" smtClean="0"/>
              <a:t>: </a:t>
            </a:r>
            <a:r>
              <a:rPr lang="tr-TR" dirty="0" smtClean="0"/>
              <a:t>Bu ağda kullanıcılar dosyalarını merkezi bir bilgisayarlara kaydederler. Ağdaki kullanıcılar sunucu bilgisayara kaydedilen bu dosyalara erişebilir. Bu ağ türü daha güvenli, daha güçlüdür.Yönetimi daha kolaydır. Bu yüzden pek çok iş yerinde bu tür ağ kullanılmaktadır. Bu ağın kurulması için güçlü sunucu bilgisayarlar ve kaynakların paylaşımını sağlayacak ve yönetecek sunucu yazılımlar gerekir. </a:t>
            </a:r>
          </a:p>
          <a:p>
            <a:pPr lvl="0"/>
            <a:r>
              <a:rPr lang="tr-TR" dirty="0" smtClean="0"/>
              <a:t> </a:t>
            </a:r>
          </a:p>
          <a:p>
            <a:r>
              <a:rPr lang="tr-TR" b="1" dirty="0" smtClean="0"/>
              <a:t>Web Tarayıcı Programlar Ne İşe Yararlar?</a:t>
            </a:r>
            <a:endParaRPr lang="tr-TR" dirty="0" smtClean="0"/>
          </a:p>
          <a:p>
            <a:r>
              <a:rPr lang="tr-TR" dirty="0" smtClean="0"/>
              <a:t>Web sayfalarını kullanıcının anlayacağı şekle dönüştüren ve görüntüleyen programlara </a:t>
            </a:r>
            <a:r>
              <a:rPr lang="tr-TR" b="1" dirty="0" smtClean="0"/>
              <a:t>Web Tarayıcılar</a:t>
            </a:r>
            <a:r>
              <a:rPr lang="tr-TR" dirty="0" smtClean="0"/>
              <a:t> denir. Bunlardan en yaygın kullanılanlar Microsoft firmasının ürettiği </a:t>
            </a:r>
            <a:r>
              <a:rPr lang="tr-TR" b="1" dirty="0" smtClean="0"/>
              <a:t>Internet Explorer </a:t>
            </a:r>
            <a:r>
              <a:rPr lang="tr-TR" dirty="0" smtClean="0"/>
              <a:t>ve Netscape firmasının ürettiği </a:t>
            </a:r>
            <a:r>
              <a:rPr lang="tr-TR" b="1" dirty="0" smtClean="0"/>
              <a:t>Netscape </a:t>
            </a:r>
            <a:r>
              <a:rPr lang="tr-TR" b="1" dirty="0" err="1" smtClean="0"/>
              <a:t>Navigator</a:t>
            </a:r>
            <a:r>
              <a:rPr lang="tr-TR" dirty="0" smtClean="0"/>
              <a:t> ve diğer firmaların ürettiği </a:t>
            </a:r>
            <a:r>
              <a:rPr lang="tr-TR" b="1" dirty="0" smtClean="0"/>
              <a:t>Opera</a:t>
            </a:r>
            <a:r>
              <a:rPr lang="tr-TR" dirty="0" smtClean="0"/>
              <a:t> ve </a:t>
            </a:r>
            <a:r>
              <a:rPr lang="tr-TR" b="1" dirty="0" err="1" smtClean="0"/>
              <a:t>Neoplanet</a:t>
            </a:r>
            <a:r>
              <a:rPr lang="tr-TR" dirty="0" smtClean="0"/>
              <a:t> isimli programlardır.</a:t>
            </a:r>
          </a:p>
          <a:p>
            <a:endParaRPr lang="tr-TR"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fontScale="47500" lnSpcReduction="20000"/>
          </a:bodyPr>
          <a:lstStyle/>
          <a:p>
            <a:r>
              <a:rPr lang="tr-TR" b="1" dirty="0" smtClean="0"/>
              <a:t>Internet Explorer Kullanımı</a:t>
            </a:r>
          </a:p>
          <a:p>
            <a:r>
              <a:rPr lang="tr-TR" dirty="0" smtClean="0"/>
              <a:t> </a:t>
            </a:r>
          </a:p>
          <a:p>
            <a:r>
              <a:rPr lang="tr-TR" dirty="0" smtClean="0"/>
              <a:t>Internet Explorer, Windows ile birlikte gelen ücretsiz bir yazılımdır ve kullanımı oldukça kolaydır. </a:t>
            </a:r>
          </a:p>
          <a:p>
            <a:r>
              <a:rPr lang="tr-TR" b="1" dirty="0" smtClean="0"/>
              <a:t> </a:t>
            </a:r>
            <a:endParaRPr lang="tr-TR" dirty="0" smtClean="0"/>
          </a:p>
          <a:p>
            <a:r>
              <a:rPr lang="tr-TR" dirty="0" smtClean="0"/>
              <a:t> </a:t>
            </a:r>
          </a:p>
          <a:p>
            <a:r>
              <a:rPr lang="tr-TR" dirty="0" smtClean="0"/>
              <a:t>Program çalıştırıldıktan sonra kullanıcını yapacağı tek iş gezmek istediği sitenin adresini aynen adres satırına yazıp </a:t>
            </a:r>
            <a:r>
              <a:rPr lang="tr-TR" dirty="0" err="1" smtClean="0"/>
              <a:t>enter</a:t>
            </a:r>
            <a:r>
              <a:rPr lang="tr-TR" dirty="0" smtClean="0"/>
              <a:t> (giriş) tuşuna basmaktır. </a:t>
            </a:r>
          </a:p>
          <a:p>
            <a:r>
              <a:rPr lang="tr-TR" b="1" dirty="0" smtClean="0"/>
              <a:t>Internet Explorer aşağıdaki işlemlerde olduğu gibi bazı avantajları da sağlar:</a:t>
            </a:r>
            <a:endParaRPr lang="tr-TR" dirty="0" smtClean="0"/>
          </a:p>
          <a:p>
            <a:pPr lvl="0"/>
            <a:r>
              <a:rPr lang="tr-TR" dirty="0" smtClean="0"/>
              <a:t>Web Sayfası olarak kaydettiğiniz dosyalarınızın daha kısa sürede görüntülenmesine imkân verir.</a:t>
            </a:r>
          </a:p>
          <a:p>
            <a:pPr lvl="0"/>
            <a:r>
              <a:rPr lang="tr-TR" dirty="0" smtClean="0"/>
              <a:t>Yine Web Sayfası olarak kaydettiğiniz dosyalarınızın daha az yer tutmasını sağlar.</a:t>
            </a:r>
          </a:p>
          <a:p>
            <a:pPr lvl="0"/>
            <a:r>
              <a:rPr lang="tr-TR" dirty="0" smtClean="0"/>
              <a:t>Windows masaüstünün pek çok özelliğini getirir. Örneğin Internet’te gördüğünüz bir resmi arka plan resmi yapabilirsiniz.</a:t>
            </a:r>
          </a:p>
          <a:p>
            <a:pPr lvl="0"/>
            <a:r>
              <a:rPr lang="tr-TR" dirty="0" smtClean="0"/>
              <a:t>Bağlantılar araç çubuğu, Gezgin çubuğu ve Internet’te güvenli biçimde dolaşabilmek için İçerik Danışmanı ve güvenlik bölgeleri sunar.</a:t>
            </a:r>
          </a:p>
          <a:p>
            <a:r>
              <a:rPr lang="tr-TR" b="1" dirty="0" smtClean="0"/>
              <a:t>Bağlantı Link:</a:t>
            </a:r>
            <a:r>
              <a:rPr lang="tr-TR" dirty="0" smtClean="0"/>
              <a:t> Eğer farenizi bir web sayfası üzerinde dolaştırırken fare el simgesi halini alıyorsa bu o satır veya şeklin başka bir sayfa ile bağlantılı olduğunu gösterir. Fare o şeklin yada yazının üzerindeyken tıklarsak ilgili sayfaya geçeriz.</a:t>
            </a:r>
          </a:p>
          <a:p>
            <a:r>
              <a:rPr lang="tr-TR" dirty="0" smtClean="0"/>
              <a:t> </a:t>
            </a:r>
          </a:p>
          <a:p>
            <a:endParaRPr lang="tr-TR"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fontScale="55000" lnSpcReduction="20000"/>
          </a:bodyPr>
          <a:lstStyle/>
          <a:p>
            <a:r>
              <a:rPr lang="tr-TR" b="1" dirty="0" smtClean="0"/>
              <a:t>Explorer Programının Bazı Düğmeleri ve İşlevleri</a:t>
            </a:r>
          </a:p>
          <a:p>
            <a:pPr lvl="0"/>
            <a:r>
              <a:rPr lang="tr-TR" b="1" dirty="0" smtClean="0"/>
              <a:t>Geri – İleri: </a:t>
            </a:r>
            <a:r>
              <a:rPr lang="tr-TR" dirty="0" smtClean="0"/>
              <a:t>Önceki veya sonraki web sayfasına gider.</a:t>
            </a:r>
          </a:p>
          <a:p>
            <a:pPr lvl="0"/>
            <a:r>
              <a:rPr lang="tr-TR" b="1" dirty="0" smtClean="0"/>
              <a:t>Dur:</a:t>
            </a:r>
            <a:r>
              <a:rPr lang="tr-TR" dirty="0" smtClean="0"/>
              <a:t> Yüklenmekte olan sayfanın yüklenişini durdurur. Bunu örneğin yanlış bir bağlantıyı tıkladığımıza kullanırız. </a:t>
            </a:r>
          </a:p>
          <a:p>
            <a:pPr lvl="0"/>
            <a:r>
              <a:rPr lang="tr-TR" b="1" dirty="0" smtClean="0"/>
              <a:t>Yenile:</a:t>
            </a:r>
            <a:r>
              <a:rPr lang="tr-TR" dirty="0" smtClean="0"/>
              <a:t> Sayfa tam olarak yüklenememişse yada görüntülenmediyse adres kısmına yeniden adını yazmak yerine burayı tıklarız. Sayfa baştan yüklenir. </a:t>
            </a:r>
          </a:p>
          <a:p>
            <a:pPr lvl="0"/>
            <a:r>
              <a:rPr lang="tr-TR" b="1" dirty="0" smtClean="0"/>
              <a:t>Ana Sayfa: </a:t>
            </a:r>
            <a:r>
              <a:rPr lang="tr-TR" dirty="0" smtClean="0"/>
              <a:t>Daha önceden yaptığımız ayarlara göre ana sayfa olarak belirlediğimiz sayfayı açar.</a:t>
            </a:r>
          </a:p>
          <a:p>
            <a:pPr lvl="0"/>
            <a:r>
              <a:rPr lang="tr-TR" b="1" dirty="0" smtClean="0"/>
              <a:t>Ara:</a:t>
            </a:r>
            <a:r>
              <a:rPr lang="tr-TR" dirty="0" smtClean="0"/>
              <a:t> Explorer’a tanıtılan arama motorunu açar. Arama motorları Internet’te belirli kelimeleri arar ve ilgili web sayfalarını listeler. Örnek arama motoru siteleri: </a:t>
            </a:r>
            <a:r>
              <a:rPr lang="tr-TR" u="sng" dirty="0" smtClean="0">
                <a:hlinkClick r:id="rId2"/>
              </a:rPr>
              <a:t>www.</a:t>
            </a:r>
            <a:r>
              <a:rPr lang="tr-TR" u="sng" dirty="0" err="1" smtClean="0">
                <a:hlinkClick r:id="rId2"/>
              </a:rPr>
              <a:t>google</a:t>
            </a:r>
            <a:r>
              <a:rPr lang="tr-TR" u="sng" dirty="0" smtClean="0">
                <a:hlinkClick r:id="rId2"/>
              </a:rPr>
              <a:t>.com</a:t>
            </a:r>
            <a:r>
              <a:rPr lang="tr-TR" dirty="0" smtClean="0"/>
              <a:t> </a:t>
            </a:r>
            <a:r>
              <a:rPr lang="tr-TR" u="sng" dirty="0" smtClean="0">
                <a:hlinkClick r:id="rId3"/>
              </a:rPr>
              <a:t>www.</a:t>
            </a:r>
            <a:r>
              <a:rPr lang="tr-TR" u="sng" dirty="0" err="1" smtClean="0">
                <a:hlinkClick r:id="rId3"/>
              </a:rPr>
              <a:t>yahoo</a:t>
            </a:r>
            <a:r>
              <a:rPr lang="tr-TR" u="sng" dirty="0" smtClean="0">
                <a:hlinkClick r:id="rId3"/>
              </a:rPr>
              <a:t>.com</a:t>
            </a:r>
            <a:r>
              <a:rPr lang="tr-TR" dirty="0" smtClean="0"/>
              <a:t>   </a:t>
            </a:r>
            <a:r>
              <a:rPr lang="tr-TR" u="sng" dirty="0" smtClean="0">
                <a:hlinkClick r:id="rId4"/>
              </a:rPr>
              <a:t>www.</a:t>
            </a:r>
            <a:r>
              <a:rPr lang="tr-TR" u="sng" dirty="0" err="1" smtClean="0">
                <a:hlinkClick r:id="rId4"/>
              </a:rPr>
              <a:t>altavista</a:t>
            </a:r>
            <a:r>
              <a:rPr lang="tr-TR" u="sng" dirty="0" smtClean="0">
                <a:hlinkClick r:id="rId4"/>
              </a:rPr>
              <a:t>.com</a:t>
            </a:r>
            <a:r>
              <a:rPr lang="tr-TR" dirty="0" smtClean="0"/>
              <a:t>   </a:t>
            </a:r>
            <a:r>
              <a:rPr lang="tr-TR" u="sng" dirty="0" smtClean="0">
                <a:hlinkClick r:id="rId5"/>
              </a:rPr>
              <a:t>www.</a:t>
            </a:r>
            <a:r>
              <a:rPr lang="tr-TR" u="sng" dirty="0" err="1" smtClean="0">
                <a:hlinkClick r:id="rId5"/>
              </a:rPr>
              <a:t>netbul</a:t>
            </a:r>
            <a:r>
              <a:rPr lang="tr-TR" u="sng" dirty="0" smtClean="0">
                <a:hlinkClick r:id="rId5"/>
              </a:rPr>
              <a:t>.com</a:t>
            </a:r>
            <a:r>
              <a:rPr lang="tr-TR" dirty="0" smtClean="0"/>
              <a:t>    </a:t>
            </a:r>
            <a:r>
              <a:rPr lang="tr-TR" u="sng" dirty="0" smtClean="0">
                <a:hlinkClick r:id="rId6"/>
              </a:rPr>
              <a:t>www.kurcala.com</a:t>
            </a:r>
            <a:r>
              <a:rPr lang="tr-TR" dirty="0" smtClean="0"/>
              <a:t> </a:t>
            </a:r>
          </a:p>
          <a:p>
            <a:pPr lvl="0"/>
            <a:r>
              <a:rPr lang="tr-TR" b="1" dirty="0" smtClean="0"/>
              <a:t>Sık Kullanılanlar:</a:t>
            </a:r>
            <a:r>
              <a:rPr lang="tr-TR" dirty="0" smtClean="0"/>
              <a:t> Burada Internet’e sıkça ziyaret ettiğimiz sitelerin adresleri tutulur. Bir sayfa üzerindeyken “Sık Kullanılanlar” Menüsünden “Sık Kullanılanlara Ekle” komutunu vermek o sayfayı listeye ekler. Daha sonra sık kullanılanlar menüsünden eklediğimiz sitelere daha kolay ulaşabiliriz. Aynı işlemi sayfa üzerindeyken </a:t>
            </a:r>
            <a:r>
              <a:rPr lang="tr-TR" dirty="0" err="1" smtClean="0"/>
              <a:t>Ctrl</a:t>
            </a:r>
            <a:r>
              <a:rPr lang="tr-TR" dirty="0" smtClean="0"/>
              <a:t> + D </a:t>
            </a:r>
            <a:r>
              <a:rPr lang="tr-TR" dirty="0" err="1" smtClean="0"/>
              <a:t>kısayolu</a:t>
            </a:r>
            <a:r>
              <a:rPr lang="tr-TR" dirty="0" smtClean="0"/>
              <a:t> ile de yapabiliriz. </a:t>
            </a:r>
          </a:p>
          <a:p>
            <a:endParaRPr lang="tr-TR"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fontScale="47500" lnSpcReduction="20000"/>
          </a:bodyPr>
          <a:lstStyle/>
          <a:p>
            <a:r>
              <a:rPr lang="tr-TR" b="1" dirty="0" smtClean="0"/>
              <a:t>Web yapısının bu kadar çok kabul görmesinin bazı sebeplerini sıralamak gerekirse: </a:t>
            </a:r>
            <a:endParaRPr lang="tr-TR" dirty="0" smtClean="0"/>
          </a:p>
          <a:p>
            <a:r>
              <a:rPr lang="tr-TR" dirty="0" smtClean="0"/>
              <a:t>      Her şeyden önce Web, açık bir sistemdir. Platform, bilgisayar, işletim sistemi vb. gibi şeylere bağımlı değildir. </a:t>
            </a:r>
          </a:p>
          <a:p>
            <a:r>
              <a:rPr lang="tr-TR" dirty="0" smtClean="0"/>
              <a:t>      Web üzerinden pek çok bilgi kaynağına kolayca erişilebilir. </a:t>
            </a:r>
          </a:p>
          <a:p>
            <a:r>
              <a:rPr lang="tr-TR" dirty="0" smtClean="0"/>
              <a:t>      Web uygulamaları geliştirmek ve bunları kullanıma sunmak çok kolay. Çoğu durumda, uzmanlık gerektirmiyor ve fazla bilgisi olmayan birisi bile Web sayfaları dizayn edip kullanıma sunabilir. </a:t>
            </a:r>
          </a:p>
          <a:p>
            <a:r>
              <a:rPr lang="tr-TR" dirty="0" smtClean="0"/>
              <a:t>      Aranılan bilgilere, birtakım arama motorları sayesinde kolayca ulaşılabilir.</a:t>
            </a:r>
          </a:p>
          <a:p>
            <a:r>
              <a:rPr lang="tr-TR" dirty="0" smtClean="0"/>
              <a:t> </a:t>
            </a:r>
          </a:p>
          <a:p>
            <a:r>
              <a:rPr lang="tr-TR" b="1" dirty="0" smtClean="0"/>
              <a:t>www (Word </a:t>
            </a:r>
            <a:r>
              <a:rPr lang="tr-TR" b="1" dirty="0" err="1" smtClean="0"/>
              <a:t>Wide</a:t>
            </a:r>
            <a:r>
              <a:rPr lang="tr-TR" b="1" dirty="0" smtClean="0"/>
              <a:t> Web) nedir?</a:t>
            </a:r>
            <a:endParaRPr lang="tr-TR" dirty="0" smtClean="0"/>
          </a:p>
          <a:p>
            <a:r>
              <a:rPr lang="tr-TR" dirty="0" smtClean="0"/>
              <a:t>Web, www ya da w3 (</a:t>
            </a:r>
            <a:r>
              <a:rPr lang="tr-TR" dirty="0" err="1" smtClean="0"/>
              <a:t>World</a:t>
            </a:r>
            <a:r>
              <a:rPr lang="tr-TR" dirty="0" smtClean="0"/>
              <a:t> </a:t>
            </a:r>
            <a:r>
              <a:rPr lang="tr-TR" dirty="0" err="1" smtClean="0"/>
              <a:t>Wide</a:t>
            </a:r>
            <a:r>
              <a:rPr lang="tr-TR" dirty="0" smtClean="0"/>
              <a:t> Web), yazı, resim, ses, film, animasyon gibi pek çok farklı yapıdaki verilere yoğun  ve etkileşimli bir şekilde ulaşmamızı sağlayan bir çoklu </a:t>
            </a:r>
            <a:r>
              <a:rPr lang="tr-TR" dirty="0" err="1" smtClean="0"/>
              <a:t>hiper</a:t>
            </a:r>
            <a:r>
              <a:rPr lang="tr-TR" dirty="0" smtClean="0"/>
              <a:t> ortam sistemidir.</a:t>
            </a:r>
          </a:p>
          <a:p>
            <a:r>
              <a:rPr lang="tr-TR" b="1" dirty="0" smtClean="0"/>
              <a:t>http (</a:t>
            </a:r>
            <a:r>
              <a:rPr lang="tr-TR" b="1" dirty="0" err="1" smtClean="0"/>
              <a:t>Hyper</a:t>
            </a:r>
            <a:r>
              <a:rPr lang="tr-TR" b="1" dirty="0" smtClean="0"/>
              <a:t> </a:t>
            </a:r>
            <a:r>
              <a:rPr lang="tr-TR" b="1" dirty="0" err="1" smtClean="0"/>
              <a:t>Text</a:t>
            </a:r>
            <a:r>
              <a:rPr lang="tr-TR" b="1" dirty="0" smtClean="0"/>
              <a:t> Transfer </a:t>
            </a:r>
            <a:r>
              <a:rPr lang="tr-TR" b="1" dirty="0" err="1" smtClean="0"/>
              <a:t>Prorthocol</a:t>
            </a:r>
            <a:r>
              <a:rPr lang="tr-TR" b="1" dirty="0" smtClean="0"/>
              <a:t>) nedir?</a:t>
            </a:r>
            <a:endParaRPr lang="tr-TR" dirty="0" smtClean="0"/>
          </a:p>
          <a:p>
            <a:r>
              <a:rPr lang="tr-TR" dirty="0" smtClean="0"/>
              <a:t>web üzerinde iletişimin kurallarını tanımlayan bir protokolü oluştururlar. Bu protokole de, </a:t>
            </a:r>
            <a:r>
              <a:rPr lang="tr-TR" dirty="0" err="1" smtClean="0"/>
              <a:t>Hyper</a:t>
            </a:r>
            <a:r>
              <a:rPr lang="tr-TR" dirty="0" smtClean="0"/>
              <a:t> </a:t>
            </a:r>
            <a:r>
              <a:rPr lang="tr-TR" dirty="0" err="1" smtClean="0"/>
              <a:t>Text</a:t>
            </a:r>
            <a:r>
              <a:rPr lang="tr-TR" dirty="0" smtClean="0"/>
              <a:t> Transfer </a:t>
            </a:r>
            <a:r>
              <a:rPr lang="tr-TR" dirty="0" err="1" smtClean="0"/>
              <a:t>Protocol</a:t>
            </a:r>
            <a:r>
              <a:rPr lang="tr-TR" dirty="0" smtClean="0"/>
              <a:t> (HTTP) denir.</a:t>
            </a:r>
          </a:p>
          <a:p>
            <a:r>
              <a:rPr lang="tr-TR" dirty="0" smtClean="0"/>
              <a:t> </a:t>
            </a:r>
          </a:p>
          <a:p>
            <a:endParaRPr lang="tr-TR"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fontScale="70000" lnSpcReduction="20000"/>
          </a:bodyPr>
          <a:lstStyle/>
          <a:p>
            <a:r>
              <a:rPr lang="tr-TR" b="1" dirty="0" smtClean="0"/>
              <a:t>Internet Adresleri (Web Adresleri)</a:t>
            </a:r>
            <a:endParaRPr lang="tr-TR" dirty="0" smtClean="0"/>
          </a:p>
          <a:p>
            <a:r>
              <a:rPr lang="tr-TR" u="sng" dirty="0" smtClean="0">
                <a:hlinkClick r:id="rId2"/>
              </a:rPr>
              <a:t>http://www.gazi.edu.tr</a:t>
            </a:r>
            <a:endParaRPr lang="tr-TR" dirty="0" smtClean="0"/>
          </a:p>
          <a:p>
            <a:r>
              <a:rPr lang="tr-TR" dirty="0" smtClean="0"/>
              <a:t>Genellikle bir web adresi beş bölümden oluşmaktadır (ABD hariç). Bunlar;</a:t>
            </a:r>
          </a:p>
          <a:p>
            <a:r>
              <a:rPr lang="tr-TR" dirty="0" smtClean="0"/>
              <a:t>      </a:t>
            </a:r>
            <a:r>
              <a:rPr lang="tr-TR" b="1" dirty="0" smtClean="0"/>
              <a:t>http://</a:t>
            </a:r>
            <a:r>
              <a:rPr lang="tr-TR" dirty="0" smtClean="0"/>
              <a:t>  : </a:t>
            </a:r>
            <a:r>
              <a:rPr lang="tr-TR" dirty="0" err="1" smtClean="0"/>
              <a:t>hyper</a:t>
            </a:r>
            <a:r>
              <a:rPr lang="tr-TR" dirty="0" smtClean="0"/>
              <a:t> </a:t>
            </a:r>
            <a:r>
              <a:rPr lang="tr-TR" dirty="0" err="1" smtClean="0"/>
              <a:t>text</a:t>
            </a:r>
            <a:r>
              <a:rPr lang="tr-TR" dirty="0" smtClean="0"/>
              <a:t> transfer </a:t>
            </a:r>
            <a:r>
              <a:rPr lang="tr-TR" dirty="0" err="1" smtClean="0"/>
              <a:t>protocol</a:t>
            </a:r>
            <a:r>
              <a:rPr lang="tr-TR" dirty="0" smtClean="0"/>
              <a:t> veya </a:t>
            </a:r>
            <a:r>
              <a:rPr lang="tr-TR" dirty="0" err="1" smtClean="0"/>
              <a:t>hyper</a:t>
            </a:r>
            <a:r>
              <a:rPr lang="tr-TR" dirty="0" smtClean="0"/>
              <a:t> terminal </a:t>
            </a:r>
            <a:r>
              <a:rPr lang="tr-TR" dirty="0" err="1" smtClean="0"/>
              <a:t>transmision</a:t>
            </a:r>
            <a:r>
              <a:rPr lang="tr-TR" dirty="0" smtClean="0"/>
              <a:t> </a:t>
            </a:r>
            <a:r>
              <a:rPr lang="tr-TR" dirty="0" err="1" smtClean="0"/>
              <a:t>protocol</a:t>
            </a:r>
            <a:r>
              <a:rPr lang="tr-TR" dirty="0" smtClean="0"/>
              <a:t> (Geçiş veya transfer protokolü)</a:t>
            </a:r>
          </a:p>
          <a:p>
            <a:r>
              <a:rPr lang="tr-TR" dirty="0" smtClean="0"/>
              <a:t>      </a:t>
            </a:r>
            <a:r>
              <a:rPr lang="tr-TR" b="1" dirty="0" smtClean="0"/>
              <a:t>www    </a:t>
            </a:r>
            <a:r>
              <a:rPr lang="tr-TR" dirty="0" smtClean="0"/>
              <a:t>: </a:t>
            </a:r>
            <a:r>
              <a:rPr lang="tr-TR" dirty="0" err="1" smtClean="0"/>
              <a:t>world</a:t>
            </a:r>
            <a:r>
              <a:rPr lang="tr-TR" dirty="0" smtClean="0"/>
              <a:t> </a:t>
            </a:r>
            <a:r>
              <a:rPr lang="tr-TR" dirty="0" err="1" smtClean="0"/>
              <a:t>wide</a:t>
            </a:r>
            <a:r>
              <a:rPr lang="tr-TR" dirty="0" smtClean="0"/>
              <a:t> web (Geniş Dünya Ağı) </a:t>
            </a:r>
          </a:p>
          <a:p>
            <a:r>
              <a:rPr lang="tr-TR" dirty="0" smtClean="0"/>
              <a:t>      </a:t>
            </a:r>
            <a:r>
              <a:rPr lang="tr-TR" b="1" dirty="0" smtClean="0"/>
              <a:t>gazi     </a:t>
            </a:r>
            <a:r>
              <a:rPr lang="tr-TR" dirty="0" smtClean="0"/>
              <a:t>: Kurum, kuruluş veya özel kişi adı. Yani web sayfasının sahibine ait kullanıcı adı (</a:t>
            </a:r>
            <a:r>
              <a:rPr lang="tr-TR" dirty="0" err="1" smtClean="0"/>
              <a:t>user</a:t>
            </a:r>
            <a:r>
              <a:rPr lang="tr-TR" dirty="0" smtClean="0"/>
              <a:t>/domain name)</a:t>
            </a:r>
          </a:p>
          <a:p>
            <a:r>
              <a:rPr lang="tr-TR" dirty="0" smtClean="0"/>
              <a:t>      </a:t>
            </a:r>
            <a:r>
              <a:rPr lang="tr-TR" b="1" dirty="0" smtClean="0"/>
              <a:t>edu      </a:t>
            </a:r>
            <a:r>
              <a:rPr lang="tr-TR" dirty="0" smtClean="0"/>
              <a:t>: Internet adresi türü (aşağıdaki tabloyu inceleyiniz)</a:t>
            </a:r>
          </a:p>
          <a:p>
            <a:r>
              <a:rPr lang="tr-TR" dirty="0" smtClean="0"/>
              <a:t>      </a:t>
            </a:r>
            <a:r>
              <a:rPr lang="tr-TR" b="1" dirty="0" smtClean="0"/>
              <a:t>tr         </a:t>
            </a:r>
            <a:r>
              <a:rPr lang="tr-TR" dirty="0" smtClean="0"/>
              <a:t>: Ülke kodu; A.B.D.’ne ait Internet adreslerinde ülke kodu kullanılmamaktadır (Ör:www.</a:t>
            </a:r>
            <a:r>
              <a:rPr lang="tr-TR" dirty="0" err="1" smtClean="0"/>
              <a:t>nasa</a:t>
            </a:r>
            <a:r>
              <a:rPr lang="tr-TR" dirty="0" smtClean="0"/>
              <a:t>.gov). tr (Türkiye), .</a:t>
            </a:r>
            <a:r>
              <a:rPr lang="tr-TR" dirty="0" err="1" smtClean="0"/>
              <a:t>uk</a:t>
            </a:r>
            <a:r>
              <a:rPr lang="tr-TR" dirty="0" smtClean="0"/>
              <a:t> (İngiltere). .</a:t>
            </a:r>
            <a:r>
              <a:rPr lang="tr-TR" dirty="0" err="1" smtClean="0"/>
              <a:t>tw</a:t>
            </a:r>
            <a:r>
              <a:rPr lang="tr-TR" dirty="0" smtClean="0"/>
              <a:t> (Tayvan), .de(Almanya)</a:t>
            </a:r>
          </a:p>
          <a:p>
            <a:endParaRPr lang="tr-TR"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fontScale="32500" lnSpcReduction="20000"/>
          </a:bodyPr>
          <a:lstStyle/>
          <a:p>
            <a:r>
              <a:rPr lang="tr-TR" b="1" dirty="0" smtClean="0"/>
              <a:t>Internet Adres Türleri</a:t>
            </a:r>
            <a:endParaRPr lang="tr-TR" dirty="0" smtClean="0"/>
          </a:p>
          <a:p>
            <a:r>
              <a:rPr lang="tr-TR" dirty="0" smtClean="0"/>
              <a:t>edu</a:t>
            </a:r>
          </a:p>
          <a:p>
            <a:r>
              <a:rPr lang="tr-TR" dirty="0" smtClean="0"/>
              <a:t>Eğitim kurumları</a:t>
            </a:r>
          </a:p>
          <a:p>
            <a:r>
              <a:rPr lang="tr-TR" u="sng" dirty="0" smtClean="0">
                <a:hlinkClick r:id="rId2"/>
              </a:rPr>
              <a:t>www.gazi.edu.tr</a:t>
            </a:r>
            <a:r>
              <a:rPr lang="tr-TR" dirty="0" smtClean="0"/>
              <a:t> </a:t>
            </a:r>
          </a:p>
          <a:p>
            <a:r>
              <a:rPr lang="tr-TR" dirty="0" smtClean="0"/>
              <a:t>com</a:t>
            </a:r>
          </a:p>
          <a:p>
            <a:r>
              <a:rPr lang="tr-TR" dirty="0" smtClean="0"/>
              <a:t>Ticari </a:t>
            </a:r>
            <a:r>
              <a:rPr lang="tr-TR" dirty="0" err="1" smtClean="0"/>
              <a:t>kurulus</a:t>
            </a:r>
            <a:r>
              <a:rPr lang="tr-TR" dirty="0" smtClean="0"/>
              <a:t>, şirket veya firma olduğunu ifade eder.</a:t>
            </a:r>
          </a:p>
          <a:p>
            <a:r>
              <a:rPr lang="tr-TR" u="sng" dirty="0" smtClean="0">
                <a:hlinkClick r:id="rId3"/>
              </a:rPr>
              <a:t>www.</a:t>
            </a:r>
            <a:r>
              <a:rPr lang="tr-TR" u="sng" dirty="0" err="1" smtClean="0">
                <a:hlinkClick r:id="rId3"/>
              </a:rPr>
              <a:t>akbank</a:t>
            </a:r>
            <a:r>
              <a:rPr lang="tr-TR" u="sng" dirty="0" smtClean="0">
                <a:hlinkClick r:id="rId3"/>
              </a:rPr>
              <a:t>.com.tr</a:t>
            </a:r>
            <a:endParaRPr lang="tr-TR" dirty="0" smtClean="0"/>
          </a:p>
          <a:p>
            <a:r>
              <a:rPr lang="tr-TR" dirty="0" smtClean="0"/>
              <a:t>gov</a:t>
            </a:r>
          </a:p>
          <a:p>
            <a:r>
              <a:rPr lang="tr-TR" dirty="0" smtClean="0"/>
              <a:t>Devlet kurumu</a:t>
            </a:r>
          </a:p>
          <a:p>
            <a:r>
              <a:rPr lang="tr-TR" u="sng" dirty="0" smtClean="0">
                <a:hlinkClick r:id="rId4"/>
              </a:rPr>
              <a:t>www.</a:t>
            </a:r>
            <a:r>
              <a:rPr lang="tr-TR" u="sng" dirty="0" err="1" smtClean="0">
                <a:hlinkClick r:id="rId4"/>
              </a:rPr>
              <a:t>tbmm</a:t>
            </a:r>
            <a:r>
              <a:rPr lang="tr-TR" u="sng" dirty="0" smtClean="0">
                <a:hlinkClick r:id="rId4"/>
              </a:rPr>
              <a:t>.gov.tr</a:t>
            </a:r>
            <a:endParaRPr lang="tr-TR" dirty="0" smtClean="0"/>
          </a:p>
          <a:p>
            <a:r>
              <a:rPr lang="tr-TR" dirty="0" smtClean="0"/>
              <a:t>mil</a:t>
            </a:r>
          </a:p>
          <a:p>
            <a:r>
              <a:rPr lang="tr-TR" dirty="0" smtClean="0"/>
              <a:t>Askeri kurum</a:t>
            </a:r>
          </a:p>
          <a:p>
            <a:r>
              <a:rPr lang="tr-TR" u="sng" dirty="0" smtClean="0">
                <a:hlinkClick r:id="rId5"/>
              </a:rPr>
              <a:t>www.</a:t>
            </a:r>
            <a:r>
              <a:rPr lang="tr-TR" u="sng" dirty="0" err="1" smtClean="0">
                <a:hlinkClick r:id="rId5"/>
              </a:rPr>
              <a:t>tsk</a:t>
            </a:r>
            <a:r>
              <a:rPr lang="tr-TR" u="sng" dirty="0" smtClean="0">
                <a:hlinkClick r:id="rId5"/>
              </a:rPr>
              <a:t>.mil.tr</a:t>
            </a:r>
            <a:endParaRPr lang="tr-TR" dirty="0" smtClean="0"/>
          </a:p>
          <a:p>
            <a:r>
              <a:rPr lang="tr-TR" dirty="0" smtClean="0"/>
              <a:t>net (ağ)</a:t>
            </a:r>
          </a:p>
          <a:p>
            <a:r>
              <a:rPr lang="tr-TR" dirty="0" smtClean="0"/>
              <a:t>Internet erişimi sağlayan bir </a:t>
            </a:r>
            <a:r>
              <a:rPr lang="tr-TR" dirty="0" err="1" smtClean="0"/>
              <a:t>kurulus</a:t>
            </a:r>
            <a:r>
              <a:rPr lang="tr-TR" dirty="0" smtClean="0"/>
              <a:t> olduğunu ifade eder</a:t>
            </a:r>
          </a:p>
          <a:p>
            <a:r>
              <a:rPr lang="tr-TR" u="sng" dirty="0" smtClean="0">
                <a:hlinkClick r:id="rId6"/>
              </a:rPr>
              <a:t>www.</a:t>
            </a:r>
            <a:r>
              <a:rPr lang="tr-TR" u="sng" dirty="0" err="1" smtClean="0">
                <a:hlinkClick r:id="rId6"/>
              </a:rPr>
              <a:t>ttnet</a:t>
            </a:r>
            <a:r>
              <a:rPr lang="tr-TR" u="sng" dirty="0" smtClean="0">
                <a:hlinkClick r:id="rId6"/>
              </a:rPr>
              <a:t>.net.tr</a:t>
            </a:r>
            <a:endParaRPr lang="tr-TR" dirty="0" smtClean="0"/>
          </a:p>
          <a:p>
            <a:r>
              <a:rPr lang="tr-TR" dirty="0" smtClean="0"/>
              <a:t>org</a:t>
            </a:r>
          </a:p>
          <a:p>
            <a:r>
              <a:rPr lang="tr-TR" dirty="0" smtClean="0"/>
              <a:t>Organizasyon kurulusu olduğunu ifade eder.</a:t>
            </a:r>
          </a:p>
          <a:p>
            <a:r>
              <a:rPr lang="tr-TR" u="sng" dirty="0" smtClean="0">
                <a:hlinkClick r:id="rId7"/>
              </a:rPr>
              <a:t>www.</a:t>
            </a:r>
            <a:r>
              <a:rPr lang="tr-TR" u="sng" dirty="0" err="1" smtClean="0">
                <a:hlinkClick r:id="rId7"/>
              </a:rPr>
              <a:t>fenerbahce</a:t>
            </a:r>
            <a:r>
              <a:rPr lang="tr-TR" u="sng" dirty="0" smtClean="0">
                <a:hlinkClick r:id="rId7"/>
              </a:rPr>
              <a:t>.</a:t>
            </a:r>
            <a:r>
              <a:rPr lang="tr-TR" u="sng" dirty="0" err="1" smtClean="0">
                <a:hlinkClick r:id="rId7"/>
              </a:rPr>
              <a:t>org.tr</a:t>
            </a:r>
            <a:endParaRPr lang="tr-TR" dirty="0" smtClean="0"/>
          </a:p>
          <a:p>
            <a:r>
              <a:rPr lang="tr-TR" dirty="0" smtClean="0"/>
              <a:t>gen</a:t>
            </a:r>
          </a:p>
          <a:p>
            <a:r>
              <a:rPr lang="tr-TR" dirty="0" smtClean="0"/>
              <a:t>Genel</a:t>
            </a:r>
          </a:p>
          <a:p>
            <a:r>
              <a:rPr lang="tr-TR" u="sng" dirty="0" smtClean="0">
                <a:hlinkClick r:id="rId8"/>
              </a:rPr>
              <a:t>www.osmanli700.gen.tr</a:t>
            </a:r>
            <a:endParaRPr lang="tr-TR" dirty="0" smtClean="0"/>
          </a:p>
          <a:p>
            <a:r>
              <a:rPr lang="tr-TR" dirty="0" smtClean="0"/>
              <a:t>k12</a:t>
            </a:r>
          </a:p>
          <a:p>
            <a:r>
              <a:rPr lang="tr-TR" dirty="0" smtClean="0"/>
              <a:t>liseler</a:t>
            </a:r>
          </a:p>
          <a:p>
            <a:r>
              <a:rPr lang="tr-TR" dirty="0" smtClean="0"/>
              <a:t> </a:t>
            </a:r>
          </a:p>
          <a:p>
            <a:endParaRPr lang="tr-TR"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fontScale="70000" lnSpcReduction="20000"/>
          </a:bodyPr>
          <a:lstStyle/>
          <a:p>
            <a:r>
              <a:rPr lang="tr-TR" b="1" dirty="0" smtClean="0"/>
              <a:t>Internet Adres Yazım Kuralları</a:t>
            </a:r>
            <a:endParaRPr lang="tr-TR" dirty="0" smtClean="0"/>
          </a:p>
          <a:p>
            <a:r>
              <a:rPr lang="tr-TR" dirty="0" smtClean="0"/>
              <a:t>Internet adreslerinde dikkat edilmesi gereken üç önemli kural vardır</a:t>
            </a:r>
          </a:p>
          <a:p>
            <a:r>
              <a:rPr lang="tr-TR" dirty="0" smtClean="0"/>
              <a:t>1.  BÜYÜK harf kullanılmaz.</a:t>
            </a:r>
          </a:p>
          <a:p>
            <a:r>
              <a:rPr lang="tr-TR" dirty="0" smtClean="0"/>
              <a:t>Örnek: </a:t>
            </a:r>
            <a:r>
              <a:rPr lang="tr-TR" u="sng" dirty="0" smtClean="0">
                <a:hlinkClick r:id="rId3"/>
              </a:rPr>
              <a:t>www.ISBANKASI.com.tr</a:t>
            </a:r>
            <a:r>
              <a:rPr lang="tr-TR" dirty="0" smtClean="0"/>
              <a:t> adresi yanlıştır. Doğrusu: </a:t>
            </a:r>
            <a:r>
              <a:rPr lang="tr-TR" u="sng" dirty="0" smtClean="0">
                <a:hlinkClick r:id="rId4"/>
              </a:rPr>
              <a:t>www.</a:t>
            </a:r>
            <a:r>
              <a:rPr lang="tr-TR" u="sng" dirty="0" err="1" smtClean="0">
                <a:hlinkClick r:id="rId4"/>
              </a:rPr>
              <a:t>ısbankası</a:t>
            </a:r>
            <a:r>
              <a:rPr lang="tr-TR" u="sng" dirty="0" smtClean="0">
                <a:hlinkClick r:id="rId4"/>
              </a:rPr>
              <a:t>.com.</a:t>
            </a:r>
            <a:r>
              <a:rPr lang="tr-TR" u="sng" dirty="0" err="1" smtClean="0">
                <a:hlinkClick r:id="rId4"/>
              </a:rPr>
              <a:t>tr</a:t>
            </a:r>
            <a:r>
              <a:rPr lang="tr-TR" dirty="0" err="1" smtClean="0"/>
              <a:t>’dir</a:t>
            </a:r>
            <a:r>
              <a:rPr lang="tr-TR" dirty="0" smtClean="0"/>
              <a:t>.</a:t>
            </a:r>
          </a:p>
          <a:p>
            <a:r>
              <a:rPr lang="tr-TR" dirty="0" smtClean="0"/>
              <a:t>2.  Web adresindeki harf  veya kelimeler arasında boşluk kullanılmaz.</a:t>
            </a:r>
          </a:p>
          <a:p>
            <a:r>
              <a:rPr lang="tr-TR" dirty="0" smtClean="0"/>
              <a:t>Örnek: </a:t>
            </a:r>
            <a:r>
              <a:rPr lang="tr-TR" u="sng" dirty="0" smtClean="0"/>
              <a:t>www.</a:t>
            </a:r>
            <a:r>
              <a:rPr lang="tr-TR" u="sng" dirty="0" err="1" smtClean="0"/>
              <a:t>eğitimhane</a:t>
            </a:r>
            <a:r>
              <a:rPr lang="tr-TR" dirty="0" smtClean="0"/>
              <a:t>.   sitesi.com adresi yanlıştır. Doğrusu: </a:t>
            </a:r>
            <a:r>
              <a:rPr lang="tr-TR" u="sng" dirty="0" smtClean="0">
                <a:hlinkClick r:id="rId5"/>
              </a:rPr>
              <a:t>www.</a:t>
            </a:r>
            <a:r>
              <a:rPr lang="tr-TR" u="sng" dirty="0" err="1" smtClean="0">
                <a:hlinkClick r:id="rId5"/>
              </a:rPr>
              <a:t>eğitimhane</a:t>
            </a:r>
            <a:r>
              <a:rPr lang="tr-TR" u="sng" dirty="0" smtClean="0">
                <a:hlinkClick r:id="rId5"/>
              </a:rPr>
              <a:t>.com</a:t>
            </a:r>
            <a:r>
              <a:rPr lang="tr-TR" dirty="0" smtClean="0"/>
              <a:t>’dur.</a:t>
            </a:r>
          </a:p>
          <a:p>
            <a:r>
              <a:rPr lang="tr-TR" dirty="0" smtClean="0"/>
              <a:t>3.  Türkçe karakter dediğimiz ve İngiliz Alfabesinde bulunmayan harfler kullanılmaz  ( ç   ğ   ı   ö   ş   ü ).</a:t>
            </a:r>
          </a:p>
          <a:p>
            <a:r>
              <a:rPr lang="tr-TR" dirty="0" smtClean="0"/>
              <a:t>Örnek: </a:t>
            </a:r>
            <a:r>
              <a:rPr lang="tr-TR" u="sng" dirty="0" smtClean="0">
                <a:hlinkClick r:id="rId6"/>
              </a:rPr>
              <a:t>www.başbakanlık.gov.tr</a:t>
            </a:r>
            <a:r>
              <a:rPr lang="tr-TR" dirty="0" smtClean="0"/>
              <a:t> adresi yanlıştır. Doğrusu: www.</a:t>
            </a:r>
            <a:r>
              <a:rPr lang="tr-TR" dirty="0" err="1" smtClean="0"/>
              <a:t>basbakanlik</a:t>
            </a:r>
            <a:r>
              <a:rPr lang="tr-TR" dirty="0" smtClean="0"/>
              <a:t>.gov.tr ’</a:t>
            </a:r>
            <a:r>
              <a:rPr lang="tr-TR" dirty="0" err="1" smtClean="0"/>
              <a:t>dir</a:t>
            </a:r>
            <a:r>
              <a:rPr lang="tr-TR" dirty="0" smtClean="0"/>
              <a:t>.</a:t>
            </a:r>
          </a:p>
          <a:p>
            <a:r>
              <a:rPr lang="tr-TR" dirty="0" smtClean="0"/>
              <a:t> </a:t>
            </a:r>
          </a:p>
          <a:p>
            <a:endParaRPr lang="tr-TR"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fontScale="47500" lnSpcReduction="20000"/>
          </a:bodyPr>
          <a:lstStyle/>
          <a:p>
            <a:r>
              <a:rPr lang="tr-TR" b="1" dirty="0" smtClean="0"/>
              <a:t>Internet ile İlgili Bazı Terimler</a:t>
            </a:r>
            <a:endParaRPr lang="tr-TR" dirty="0" smtClean="0"/>
          </a:p>
          <a:p>
            <a:r>
              <a:rPr lang="tr-TR" b="1" dirty="0" smtClean="0"/>
              <a:t>Sunucu (Server) Nedir?</a:t>
            </a:r>
            <a:endParaRPr lang="tr-TR" dirty="0" smtClean="0"/>
          </a:p>
          <a:p>
            <a:r>
              <a:rPr lang="tr-TR" dirty="0" smtClean="0"/>
              <a:t>Bir ağ üzerindeki diğer bilgisayarlara servis sağlayan bilgisayarlardır. Genellikle tüm bilgiler bu bilgisayarda bulunur ve paylaşımlı olarak diğer bilgisayarlar tarafından kullanılırlar. Internet üzerinde  gezerken bağlanılan web siteleri de sürekli olarak çalışan Sunucu bilgisayarlar üzerinde bulunur. Hazırladığınız bir web sitesini Internet üzerinde kullanılabilir hale getirmek için öncelikle bir sunucu bilgisayar üzerine kaydetmeniz gerekir. </a:t>
            </a:r>
          </a:p>
          <a:p>
            <a:r>
              <a:rPr lang="tr-TR" b="1" dirty="0" smtClean="0"/>
              <a:t>İstemci (</a:t>
            </a:r>
            <a:r>
              <a:rPr lang="tr-TR" b="1" dirty="0" err="1" smtClean="0"/>
              <a:t>Client</a:t>
            </a:r>
            <a:r>
              <a:rPr lang="tr-TR" b="1" dirty="0" smtClean="0"/>
              <a:t>) Nedir?</a:t>
            </a:r>
            <a:endParaRPr lang="tr-TR" dirty="0" smtClean="0"/>
          </a:p>
          <a:p>
            <a:r>
              <a:rPr lang="tr-TR" dirty="0" smtClean="0"/>
              <a:t>Bir ağ üzerinde,  sunucu bilgisayarlardan hizmet alan kullanıcı bilgisayarlarıdır. Bilgiye erişim yetkileri sunucu tarafından belirlenir. Eğer bir bilgisayardan </a:t>
            </a:r>
            <a:r>
              <a:rPr lang="tr-TR" dirty="0" err="1" smtClean="0"/>
              <a:t>Internete</a:t>
            </a:r>
            <a:r>
              <a:rPr lang="tr-TR" dirty="0" smtClean="0"/>
              <a:t> bağlanılarak web siteleri ziyaret ediliyorsa o bilgisayar İstemci bilgisayardır. Yani İstemci bilgisayarlar Sunucu bilgisayarlara bağlanarak onlardan bilgi alırlar. </a:t>
            </a:r>
          </a:p>
          <a:p>
            <a:r>
              <a:rPr lang="tr-TR" b="1" dirty="0" smtClean="0"/>
              <a:t>IP Numarası Nedir?</a:t>
            </a:r>
            <a:endParaRPr lang="tr-TR" dirty="0" smtClean="0"/>
          </a:p>
          <a:p>
            <a:r>
              <a:rPr lang="tr-TR" dirty="0" smtClean="0"/>
              <a:t>Internet’e bağlı her bilgisayar, Internet Protokol Numarası adı verilen dört gruptan oluşan bir sayı ile isimlendirilir (194.27.33.32 gibi).Her bir bilgisayarın IP numarası farklıdır. Bilgisayarlar Internet üzerinde IP numarası ile iletişim kurarlar. İstemci bilgisayar için Internet’e her girişte IP numarası değişir. Sunucu bilgisayarların IP numarası ise sabittir değişmez.  </a:t>
            </a:r>
          </a:p>
          <a:p>
            <a:endParaRPr lang="tr-TR"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fontScale="47500" lnSpcReduction="20000"/>
          </a:bodyPr>
          <a:lstStyle/>
          <a:p>
            <a:r>
              <a:rPr lang="tr-TR" b="1" dirty="0" smtClean="0"/>
              <a:t>Web Sayfası</a:t>
            </a:r>
            <a:endParaRPr lang="tr-TR" dirty="0" smtClean="0"/>
          </a:p>
          <a:p>
            <a:r>
              <a:rPr lang="tr-TR" dirty="0" smtClean="0"/>
              <a:t>Internet adreslerinde karşılaşılan sayfalardan her birine web sayfası denir. </a:t>
            </a:r>
          </a:p>
          <a:p>
            <a:r>
              <a:rPr lang="tr-TR" b="1" dirty="0" err="1" smtClean="0"/>
              <a:t>Home</a:t>
            </a:r>
            <a:r>
              <a:rPr lang="tr-TR" b="1" dirty="0" smtClean="0"/>
              <a:t> </a:t>
            </a:r>
            <a:r>
              <a:rPr lang="tr-TR" b="1" dirty="0" err="1" smtClean="0"/>
              <a:t>Page</a:t>
            </a:r>
            <a:r>
              <a:rPr lang="tr-TR" b="1" dirty="0" smtClean="0"/>
              <a:t> (Ana Sayfa) </a:t>
            </a:r>
            <a:endParaRPr lang="tr-TR" dirty="0" smtClean="0"/>
          </a:p>
          <a:p>
            <a:r>
              <a:rPr lang="tr-TR" dirty="0" smtClean="0"/>
              <a:t>En basit tanımıyla, Internet adreslerinde karşılaşılan ilk web sayfasına denir. </a:t>
            </a:r>
          </a:p>
          <a:p>
            <a:r>
              <a:rPr lang="tr-TR" dirty="0" smtClean="0"/>
              <a:t>Internet adresleri tek bir web sayfasından oluşabilir. Bu şekilde hazırlanan bir Internet adresi için </a:t>
            </a:r>
            <a:r>
              <a:rPr lang="tr-TR" b="1" dirty="0" err="1" smtClean="0"/>
              <a:t>home</a:t>
            </a:r>
            <a:r>
              <a:rPr lang="tr-TR" b="1" dirty="0" smtClean="0"/>
              <a:t> </a:t>
            </a:r>
            <a:r>
              <a:rPr lang="tr-TR" b="1" dirty="0" err="1" smtClean="0"/>
              <a:t>page</a:t>
            </a:r>
            <a:r>
              <a:rPr lang="tr-TR" b="1" dirty="0" smtClean="0"/>
              <a:t> </a:t>
            </a:r>
            <a:r>
              <a:rPr lang="tr-TR" dirty="0" smtClean="0"/>
              <a:t>veya </a:t>
            </a:r>
            <a:r>
              <a:rPr lang="tr-TR" b="1" dirty="0" smtClean="0"/>
              <a:t>web sayfası </a:t>
            </a:r>
            <a:r>
              <a:rPr lang="tr-TR" dirty="0" smtClean="0"/>
              <a:t>terimlerini de kullanmak mümkündür. </a:t>
            </a:r>
          </a:p>
          <a:p>
            <a:r>
              <a:rPr lang="tr-TR" dirty="0" smtClean="0"/>
              <a:t>Ancak birden fazla web sayfasından oluşan bir Internet adresinden bahsediliyorsa, aşağıdaki gibi daha geniş bir </a:t>
            </a:r>
            <a:r>
              <a:rPr lang="tr-TR" b="1" dirty="0" err="1" smtClean="0"/>
              <a:t>home</a:t>
            </a:r>
            <a:r>
              <a:rPr lang="tr-TR" b="1" dirty="0" smtClean="0"/>
              <a:t> </a:t>
            </a:r>
            <a:r>
              <a:rPr lang="tr-TR" b="1" dirty="0" err="1" smtClean="0"/>
              <a:t>page</a:t>
            </a:r>
            <a:r>
              <a:rPr lang="tr-TR" dirty="0" smtClean="0"/>
              <a:t> tanımı yapılabilir.</a:t>
            </a:r>
          </a:p>
          <a:p>
            <a:r>
              <a:rPr lang="tr-TR" dirty="0" smtClean="0"/>
              <a:t>Internet üzerinde herhangi bir kurum, kuruluş ya da şahsa ait web sayfalarının hepsini birden yönlendiren bağlantıların (link) bulunduğu ilk web sayfasına </a:t>
            </a:r>
            <a:r>
              <a:rPr lang="tr-TR" b="1" dirty="0" err="1" smtClean="0"/>
              <a:t>home</a:t>
            </a:r>
            <a:r>
              <a:rPr lang="tr-TR" b="1" dirty="0" smtClean="0"/>
              <a:t> </a:t>
            </a:r>
            <a:r>
              <a:rPr lang="tr-TR" b="1" dirty="0" err="1" smtClean="0"/>
              <a:t>page</a:t>
            </a:r>
            <a:r>
              <a:rPr lang="tr-TR" dirty="0" smtClean="0"/>
              <a:t> denir.</a:t>
            </a:r>
          </a:p>
          <a:p>
            <a:r>
              <a:rPr lang="tr-TR" b="1" dirty="0" err="1" smtClean="0"/>
              <a:t>Download</a:t>
            </a:r>
            <a:r>
              <a:rPr lang="tr-TR" b="1" dirty="0" smtClean="0"/>
              <a:t> : </a:t>
            </a:r>
            <a:endParaRPr lang="tr-TR" dirty="0" smtClean="0"/>
          </a:p>
          <a:p>
            <a:r>
              <a:rPr lang="tr-TR" dirty="0" smtClean="0"/>
              <a:t>Internet üzerinde başka bir bilgisayardan kendi bilgisayarımıza dosya veya program yükleme işlemidir. Yani bu işlemde Sunucu bilgisayardan İstemci bilgisayara dosya yüklenir.</a:t>
            </a:r>
          </a:p>
          <a:p>
            <a:r>
              <a:rPr lang="tr-TR" b="1" i="1" dirty="0" smtClean="0"/>
              <a:t>                                  </a:t>
            </a:r>
            <a:r>
              <a:rPr lang="tr-TR" b="1" i="1" u="sng" dirty="0" err="1" smtClean="0"/>
              <a:t>Download</a:t>
            </a:r>
            <a:endParaRPr lang="tr-TR" dirty="0" smtClean="0"/>
          </a:p>
          <a:p>
            <a:r>
              <a:rPr lang="tr-TR" dirty="0" smtClean="0"/>
              <a:t>İstemci Bilgisayar                          Sunucu Bilgisayar</a:t>
            </a:r>
          </a:p>
          <a:p>
            <a:r>
              <a:rPr lang="tr-TR" dirty="0" smtClean="0"/>
              <a:t>  (Kullanıcı)</a:t>
            </a:r>
          </a:p>
          <a:p>
            <a:endParaRPr lang="tr-TR"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dirty="0"/>
          </a:p>
        </p:txBody>
      </p:sp>
      <p:sp>
        <p:nvSpPr>
          <p:cNvPr id="3" name="2 İçerik Yer Tutucusu"/>
          <p:cNvSpPr>
            <a:spLocks noGrp="1"/>
          </p:cNvSpPr>
          <p:nvPr>
            <p:ph idx="1"/>
          </p:nvPr>
        </p:nvSpPr>
        <p:spPr/>
        <p:txBody>
          <a:bodyPr>
            <a:normAutofit fontScale="70000" lnSpcReduction="20000"/>
          </a:bodyPr>
          <a:lstStyle/>
          <a:p>
            <a:r>
              <a:rPr lang="tr-TR" b="1" dirty="0" err="1" smtClean="0"/>
              <a:t>Upload</a:t>
            </a:r>
            <a:r>
              <a:rPr lang="tr-TR" b="1" dirty="0" smtClean="0"/>
              <a:t> : </a:t>
            </a:r>
            <a:endParaRPr lang="tr-TR" dirty="0" smtClean="0"/>
          </a:p>
          <a:p>
            <a:r>
              <a:rPr lang="tr-TR" dirty="0" smtClean="0"/>
              <a:t>Internet üzerinde kendi bilgisayarımızdan başka bir bilgisayara dosya yükleme işlemidir. Bu işlem </a:t>
            </a:r>
            <a:r>
              <a:rPr lang="tr-TR" dirty="0" err="1" smtClean="0"/>
              <a:t>download</a:t>
            </a:r>
            <a:r>
              <a:rPr lang="tr-TR" dirty="0" smtClean="0"/>
              <a:t> işleminin tersidir. Yani bu işlemde İstemci bilgisayardan Sunucu bilgisayara dosya yüklenir. </a:t>
            </a:r>
            <a:r>
              <a:rPr lang="tr-TR" dirty="0" err="1" smtClean="0"/>
              <a:t>Upload</a:t>
            </a:r>
            <a:endParaRPr lang="tr-TR" dirty="0" smtClean="0"/>
          </a:p>
          <a:p>
            <a:r>
              <a:rPr lang="tr-TR" dirty="0" smtClean="0"/>
              <a:t>                                  </a:t>
            </a:r>
            <a:r>
              <a:rPr lang="tr-TR" b="1" i="1" u="sng" dirty="0" err="1" smtClean="0"/>
              <a:t>Upload</a:t>
            </a:r>
            <a:endParaRPr lang="tr-TR" dirty="0" smtClean="0"/>
          </a:p>
          <a:p>
            <a:r>
              <a:rPr lang="tr-TR" dirty="0" smtClean="0"/>
              <a:t>İstemci Bilgisayar                          Sunucu Bilgisayar</a:t>
            </a:r>
          </a:p>
          <a:p>
            <a:r>
              <a:rPr lang="tr-TR" dirty="0" smtClean="0"/>
              <a:t>  (Kullanıcı)</a:t>
            </a:r>
          </a:p>
          <a:p>
            <a:r>
              <a:rPr lang="tr-TR" dirty="0" smtClean="0"/>
              <a:t> </a:t>
            </a:r>
          </a:p>
          <a:p>
            <a:r>
              <a:rPr lang="tr-TR" b="1" dirty="0" err="1" smtClean="0"/>
              <a:t>Demo</a:t>
            </a:r>
            <a:r>
              <a:rPr lang="tr-TR" b="1" dirty="0" smtClean="0"/>
              <a:t> : </a:t>
            </a:r>
            <a:endParaRPr lang="tr-TR" dirty="0" smtClean="0"/>
          </a:p>
          <a:p>
            <a:r>
              <a:rPr lang="tr-TR" dirty="0" smtClean="0"/>
              <a:t>Genellikle tanıtım amaçlı ve özelliklerinin tamamı kullanılamayan programlar. </a:t>
            </a:r>
            <a:r>
              <a:rPr lang="tr-TR" dirty="0" err="1" smtClean="0"/>
              <a:t>Shareware’de</a:t>
            </a:r>
            <a:r>
              <a:rPr lang="tr-TR" dirty="0" smtClean="0"/>
              <a:t> olduğu gibi programın bütün özelliklerini kullanmak isteyenler belirli bir ücret ödemelidirler. </a:t>
            </a:r>
          </a:p>
          <a:p>
            <a:endParaRPr lang="tr-TR"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fontScale="85000" lnSpcReduction="10000"/>
          </a:bodyPr>
          <a:lstStyle/>
          <a:p>
            <a:r>
              <a:rPr lang="tr-TR" dirty="0" smtClean="0"/>
              <a:t>Internet” kelimesi, </a:t>
            </a:r>
            <a:r>
              <a:rPr lang="tr-TR" b="1" dirty="0" err="1" smtClean="0"/>
              <a:t>INTER</a:t>
            </a:r>
            <a:r>
              <a:rPr lang="tr-TR" dirty="0" err="1" smtClean="0"/>
              <a:t>national</a:t>
            </a:r>
            <a:r>
              <a:rPr lang="tr-TR" dirty="0" smtClean="0"/>
              <a:t> </a:t>
            </a:r>
            <a:r>
              <a:rPr lang="tr-TR" b="1" dirty="0" err="1" smtClean="0"/>
              <a:t>NET</a:t>
            </a:r>
            <a:r>
              <a:rPr lang="tr-TR" dirty="0" err="1" smtClean="0"/>
              <a:t>work</a:t>
            </a:r>
            <a:r>
              <a:rPr lang="tr-TR" dirty="0" smtClean="0"/>
              <a:t> kelimelerinin kısaltılmasından elde edilmiştir ve dünyanın gelmiş geçmiş en büyük bilgisayar ağını ifade eder. Bildiğimiz gibi ağ birbirine bağlı bilgisayarların oluşturduğu ortamdır. Internet ağında dünyadaki bilgisayarlar birbirlerine telefon hatları ile bağlıdırlar. Bu bilgisayarlardan </a:t>
            </a:r>
            <a:r>
              <a:rPr lang="tr-TR" b="1" dirty="0" smtClean="0"/>
              <a:t>sunucu </a:t>
            </a:r>
            <a:r>
              <a:rPr lang="tr-TR" dirty="0" smtClean="0"/>
              <a:t>olanlar günün 24 saati ve her gün Internet üzerindedirler. </a:t>
            </a:r>
            <a:r>
              <a:rPr lang="tr-TR" b="1" dirty="0" smtClean="0"/>
              <a:t>İstemci </a:t>
            </a:r>
            <a:r>
              <a:rPr lang="tr-TR" dirty="0" smtClean="0"/>
              <a:t>olanlar ise dünyadaki diğer Internet kullanıcılarıdır. Bu kişiler Internet’e ihtiyaç duydukça girerler. </a:t>
            </a:r>
          </a:p>
          <a:p>
            <a:r>
              <a:rPr lang="tr-TR" dirty="0" smtClean="0"/>
              <a:t> </a:t>
            </a:r>
          </a:p>
          <a:p>
            <a:endParaRPr lang="tr-TR"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fontScale="47500" lnSpcReduction="20000"/>
          </a:bodyPr>
          <a:lstStyle/>
          <a:p>
            <a:r>
              <a:rPr lang="tr-TR" b="1" dirty="0" smtClean="0"/>
              <a:t>Internet’e Bağlanmak İçin Neler Gereklidir?</a:t>
            </a:r>
            <a:endParaRPr lang="tr-TR" dirty="0" smtClean="0"/>
          </a:p>
          <a:p>
            <a:r>
              <a:rPr lang="tr-TR" dirty="0" smtClean="0"/>
              <a:t>Internet’e bağlanmak için telefon hattı, modem/</a:t>
            </a:r>
            <a:r>
              <a:rPr lang="tr-TR" dirty="0" err="1" smtClean="0"/>
              <a:t>eternet</a:t>
            </a:r>
            <a:r>
              <a:rPr lang="tr-TR" dirty="0" smtClean="0"/>
              <a:t> takılı bir bilgisayar, Internet aboneliği ve Internet tarayıcı (browser) gereklidir.</a:t>
            </a:r>
          </a:p>
          <a:p>
            <a:r>
              <a:rPr lang="tr-TR" dirty="0" smtClean="0"/>
              <a:t>      </a:t>
            </a:r>
            <a:r>
              <a:rPr lang="tr-TR" b="1" dirty="0" smtClean="0"/>
              <a:t>Telefon Hattı:</a:t>
            </a:r>
            <a:r>
              <a:rPr lang="tr-TR" dirty="0" smtClean="0"/>
              <a:t> Bilindiği gibi Internet bir geniş alan ağıdır. Geniş alan ağındaki bilgisayarlarda birbirleriyle telefon hattı vasıtasıyla iletişim kurarlar. Bu yüzden Internet’e bağlanmak için mutlaka telefon hattı olmalıdır.</a:t>
            </a:r>
          </a:p>
          <a:p>
            <a:r>
              <a:rPr lang="tr-TR" dirty="0" smtClean="0"/>
              <a:t>      </a:t>
            </a:r>
            <a:r>
              <a:rPr lang="tr-TR" b="1" dirty="0" smtClean="0"/>
              <a:t>Modem: </a:t>
            </a:r>
            <a:r>
              <a:rPr lang="tr-TR" dirty="0" smtClean="0"/>
              <a:t>Modem Internet’e bağlanmak için gerekli olan bir donanımdır. Modem olmadan kesinlikle Internet ortamına giriş yapılamaz. Bilgisayar sinyalleri ile telefon hattı üzerindeki sinyaller birbiriyle uyuşmaz. Bu yüzden modem telefon hattı ile bilgisayar arasındaki sinyal dönüşümünü sağlar. Çift yönlü çalışır. Bilgisayardaki sinyalleri telefon sinyallerine dönüştürdüğü gibi ters işlem yaparak telefon sinyallerini de bilgisayar sinyallerine dönüştürebilir. Bu işlemi aşağıdaki şekli inceleyerek daha iyi anlayabilirsiniz. Üzerinde modem bulunan bilgisayar bir ağ (network) içerisinde ise sunucu görevi yapmaktadır ve diğer bilgisayarlara (istemci) Internet hizmetini aktarmaktadır. </a:t>
            </a:r>
          </a:p>
          <a:p>
            <a:r>
              <a:rPr lang="tr-TR" dirty="0" smtClean="0"/>
              <a:t>      </a:t>
            </a:r>
            <a:r>
              <a:rPr lang="tr-TR" b="1" dirty="0" err="1" smtClean="0"/>
              <a:t>Eternet</a:t>
            </a:r>
            <a:r>
              <a:rPr lang="tr-TR" b="1" dirty="0" smtClean="0"/>
              <a:t>:</a:t>
            </a:r>
            <a:r>
              <a:rPr lang="tr-TR" dirty="0" smtClean="0"/>
              <a:t> Bir ağ içerisindeki bilgisayarların (istemci) bağlı bulundukları sunucudan (server) Internet hizmetini alabilmeleri için gerekli olan bir donanımdır.</a:t>
            </a:r>
          </a:p>
          <a:p>
            <a:r>
              <a:rPr lang="tr-TR" dirty="0" smtClean="0"/>
              <a:t>      </a:t>
            </a:r>
            <a:r>
              <a:rPr lang="tr-TR" b="1" dirty="0" smtClean="0"/>
              <a:t>Internet Aboneliği: </a:t>
            </a:r>
            <a:r>
              <a:rPr lang="tr-TR" dirty="0" smtClean="0"/>
              <a:t>Internet Servis Sağlayıcı denilen bazı kuruluşlardan alınan hizmete denir. Internet’e bağlanmak için mutlaka bir servis sağlayıcıdan Internet paketi alınması gerekir. Bu paket içinde kullanıcı adı (</a:t>
            </a:r>
            <a:r>
              <a:rPr lang="tr-TR" dirty="0" err="1" smtClean="0"/>
              <a:t>user</a:t>
            </a:r>
            <a:r>
              <a:rPr lang="tr-TR" dirty="0" smtClean="0"/>
              <a:t> name), şifre (</a:t>
            </a:r>
            <a:r>
              <a:rPr lang="tr-TR" dirty="0" err="1" smtClean="0"/>
              <a:t>password</a:t>
            </a:r>
            <a:r>
              <a:rPr lang="tr-TR" dirty="0" smtClean="0"/>
              <a:t>) ve birde telefon numarası bulunur. Internet’te bilgiye ulaşma hızları ve abonelik ücretleri birbirinden farklı olan Internet Servis Sağlayıcılar bulunmaktadır. Superonline, </a:t>
            </a:r>
            <a:r>
              <a:rPr lang="tr-TR" dirty="0" err="1" smtClean="0"/>
              <a:t>Ixir</a:t>
            </a:r>
            <a:r>
              <a:rPr lang="tr-TR" dirty="0" smtClean="0"/>
              <a:t>, </a:t>
            </a:r>
            <a:r>
              <a:rPr lang="tr-TR" dirty="0" err="1" smtClean="0"/>
              <a:t>TTnet</a:t>
            </a:r>
            <a:r>
              <a:rPr lang="tr-TR" dirty="0" smtClean="0"/>
              <a:t>, E-Kolay bunlardan bazılarıdır.</a:t>
            </a:r>
          </a:p>
          <a:p>
            <a:r>
              <a:rPr lang="tr-TR" dirty="0" smtClean="0"/>
              <a:t>      </a:t>
            </a:r>
            <a:r>
              <a:rPr lang="tr-TR" b="1" dirty="0" smtClean="0"/>
              <a:t>Internet Tarayıcı (Browser):</a:t>
            </a:r>
            <a:r>
              <a:rPr lang="tr-TR" dirty="0" smtClean="0"/>
              <a:t> Bilgisayardaki gerekli donanımlar ve ayarlamalar yapıldıktan sonra Internet Explorer, Netscape </a:t>
            </a:r>
            <a:r>
              <a:rPr lang="tr-TR" dirty="0" err="1" smtClean="0"/>
              <a:t>Nevigator</a:t>
            </a:r>
            <a:r>
              <a:rPr lang="tr-TR" dirty="0" smtClean="0"/>
              <a:t>, Opera veya </a:t>
            </a:r>
            <a:r>
              <a:rPr lang="tr-TR" dirty="0" err="1" smtClean="0"/>
              <a:t>Neoplanet</a:t>
            </a:r>
            <a:r>
              <a:rPr lang="tr-TR" dirty="0" smtClean="0"/>
              <a:t> gibi Internet Tarayıcılardan </a:t>
            </a:r>
            <a:r>
              <a:rPr lang="tr-TR" dirty="0" err="1" smtClean="0"/>
              <a:t>herha</a:t>
            </a:r>
            <a:endParaRPr lang="tr-TR" dirty="0" smtClean="0"/>
          </a:p>
          <a:p>
            <a:endParaRPr lang="tr-TR"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fontScale="47500" lnSpcReduction="20000"/>
          </a:bodyPr>
          <a:lstStyle/>
          <a:p>
            <a:r>
              <a:rPr lang="tr-TR" b="1" dirty="0" smtClean="0"/>
              <a:t>1. e-mail (e-posta) nedir?</a:t>
            </a:r>
            <a:endParaRPr lang="tr-TR" dirty="0" smtClean="0"/>
          </a:p>
          <a:p>
            <a:r>
              <a:rPr lang="tr-TR" dirty="0" smtClean="0"/>
              <a:t>Bilgisayar ağlarının oluşturulma nedenlerinden biri, kişilerin, bir yerden diğerine elektronik ortamda mektup gönderme ve haberleşme isteğidir. e-posta  bu amaçla kullanılan servislere verilen genel addır. Günümüzde </a:t>
            </a:r>
            <a:r>
              <a:rPr lang="tr-TR" dirty="0" err="1" smtClean="0"/>
              <a:t>kulanılan</a:t>
            </a:r>
            <a:r>
              <a:rPr lang="tr-TR" dirty="0" smtClean="0"/>
              <a:t> e-mail programları </a:t>
            </a:r>
            <a:r>
              <a:rPr lang="tr-TR" b="1" dirty="0" smtClean="0"/>
              <a:t>Microsoft Outlook Express, Netscape Messenger, </a:t>
            </a:r>
            <a:r>
              <a:rPr lang="tr-TR" b="1" dirty="0" err="1" smtClean="0"/>
              <a:t>Pegasus</a:t>
            </a:r>
            <a:r>
              <a:rPr lang="tr-TR" b="1" dirty="0" smtClean="0"/>
              <a:t> Mail</a:t>
            </a:r>
            <a:endParaRPr lang="tr-TR" dirty="0" smtClean="0"/>
          </a:p>
          <a:p>
            <a:r>
              <a:rPr lang="tr-TR" b="1" dirty="0" smtClean="0"/>
              <a:t>2. e-posta adresi nedir?</a:t>
            </a:r>
            <a:endParaRPr lang="tr-TR" dirty="0" smtClean="0"/>
          </a:p>
          <a:p>
            <a:r>
              <a:rPr lang="tr-TR" dirty="0" smtClean="0"/>
              <a:t>Bir mektup gönderdiğinizde,mektubun gideceği geçerli bir adres olmalı. Elektronik ortamda bu adres, "e-mail (e-posta) adresi" olarak adlandırılır. e-posta adresi, çoğunlukla, kişinin kullanıcı numarası ve kullandığı sistemin İnternet/</a:t>
            </a:r>
            <a:r>
              <a:rPr lang="tr-TR" dirty="0" err="1" smtClean="0"/>
              <a:t>bitnet</a:t>
            </a:r>
            <a:r>
              <a:rPr lang="tr-TR" dirty="0" smtClean="0"/>
              <a:t> vb adresinden oluşur. </a:t>
            </a:r>
            <a:r>
              <a:rPr lang="tr-TR" dirty="0" err="1" smtClean="0"/>
              <a:t>gokcol</a:t>
            </a:r>
            <a:r>
              <a:rPr lang="tr-TR" dirty="0" smtClean="0"/>
              <a:t>@</a:t>
            </a:r>
            <a:r>
              <a:rPr lang="tr-TR" dirty="0" err="1" smtClean="0"/>
              <a:t>sariyer</a:t>
            </a:r>
            <a:r>
              <a:rPr lang="tr-TR" dirty="0" smtClean="0"/>
              <a:t>.</a:t>
            </a:r>
            <a:r>
              <a:rPr lang="tr-TR" dirty="0" err="1" smtClean="0"/>
              <a:t>cc</a:t>
            </a:r>
            <a:r>
              <a:rPr lang="tr-TR" dirty="0" smtClean="0"/>
              <a:t>.</a:t>
            </a:r>
            <a:r>
              <a:rPr lang="tr-TR" dirty="0" err="1" smtClean="0"/>
              <a:t>itu</a:t>
            </a:r>
            <a:r>
              <a:rPr lang="tr-TR" dirty="0" smtClean="0"/>
              <a:t>.edu.tr , </a:t>
            </a:r>
            <a:r>
              <a:rPr lang="tr-TR" dirty="0" err="1" smtClean="0"/>
              <a:t>akgul</a:t>
            </a:r>
            <a:r>
              <a:rPr lang="tr-TR" dirty="0" smtClean="0"/>
              <a:t>@</a:t>
            </a:r>
            <a:r>
              <a:rPr lang="tr-TR" dirty="0" err="1" smtClean="0"/>
              <a:t>bilkent</a:t>
            </a:r>
            <a:r>
              <a:rPr lang="tr-TR" dirty="0" smtClean="0"/>
              <a:t>.edu.tr, </a:t>
            </a:r>
            <a:r>
              <a:rPr lang="tr-TR" dirty="0" err="1" smtClean="0"/>
              <a:t>kgf</a:t>
            </a:r>
            <a:r>
              <a:rPr lang="tr-TR" dirty="0" smtClean="0"/>
              <a:t>@</a:t>
            </a:r>
            <a:r>
              <a:rPr lang="tr-TR" dirty="0" err="1" smtClean="0"/>
              <a:t>ehb</a:t>
            </a:r>
            <a:r>
              <a:rPr lang="tr-TR" dirty="0" smtClean="0"/>
              <a:t>.</a:t>
            </a:r>
            <a:r>
              <a:rPr lang="tr-TR" dirty="0" err="1" smtClean="0"/>
              <a:t>itu</a:t>
            </a:r>
            <a:r>
              <a:rPr lang="tr-TR" dirty="0" smtClean="0"/>
              <a:t>.edu.tr, </a:t>
            </a:r>
            <a:r>
              <a:rPr lang="tr-TR" dirty="0" err="1" smtClean="0"/>
              <a:t>ucgokcol</a:t>
            </a:r>
            <a:r>
              <a:rPr lang="tr-TR" dirty="0" smtClean="0"/>
              <a:t>@TRITU.</a:t>
            </a:r>
            <a:r>
              <a:rPr lang="tr-TR" dirty="0" err="1" smtClean="0"/>
              <a:t>bitnet</a:t>
            </a:r>
            <a:r>
              <a:rPr lang="tr-TR" dirty="0" smtClean="0"/>
              <a:t> örnek e-mail adresleridir. </a:t>
            </a:r>
            <a:r>
              <a:rPr lang="tr-TR" u="sng" dirty="0" smtClean="0"/>
              <a:t>Dikkat edilirse adres, </a:t>
            </a:r>
            <a:r>
              <a:rPr lang="tr-TR" b="1" u="sng" dirty="0" smtClean="0"/>
              <a:t>@</a:t>
            </a:r>
            <a:r>
              <a:rPr lang="tr-TR" u="sng" dirty="0" smtClean="0"/>
              <a:t> işareti ile ayrılmış iki kısımdan oluşur. İlk kısım kişinin kendi sistemindeki kullanıcı numarası; ikinci kısım ise, bulunduğu sistemin adresini belirtir.</a:t>
            </a:r>
            <a:endParaRPr lang="tr-TR" dirty="0" smtClean="0"/>
          </a:p>
          <a:p>
            <a:r>
              <a:rPr lang="tr-TR" dirty="0" smtClean="0"/>
              <a:t>ali.veli@</a:t>
            </a:r>
            <a:r>
              <a:rPr lang="tr-TR" dirty="0" err="1" smtClean="0"/>
              <a:t>itu</a:t>
            </a:r>
            <a:r>
              <a:rPr lang="tr-TR" dirty="0" smtClean="0"/>
              <a:t>.edu.tr</a:t>
            </a:r>
          </a:p>
          <a:p>
            <a:r>
              <a:rPr lang="tr-TR" b="1" dirty="0" smtClean="0"/>
              <a:t>ali.veli :</a:t>
            </a:r>
            <a:r>
              <a:rPr lang="tr-TR" dirty="0" smtClean="0"/>
              <a:t> Mesajı gönderen yada alan kişinin adi</a:t>
            </a:r>
          </a:p>
          <a:p>
            <a:r>
              <a:rPr lang="tr-TR" b="1" dirty="0" err="1" smtClean="0"/>
              <a:t>itu</a:t>
            </a:r>
            <a:r>
              <a:rPr lang="tr-TR" b="1" dirty="0" smtClean="0"/>
              <a:t> : </a:t>
            </a:r>
            <a:r>
              <a:rPr lang="tr-TR" dirty="0" smtClean="0"/>
              <a:t>Organizasyonun alan adının bir kısmıdır.</a:t>
            </a:r>
          </a:p>
          <a:p>
            <a:r>
              <a:rPr lang="tr-TR" b="1" dirty="0" smtClean="0"/>
              <a:t>edu : </a:t>
            </a:r>
            <a:r>
              <a:rPr lang="tr-TR" dirty="0" smtClean="0"/>
              <a:t>Bu da alan adının bir kısmını oluşturur ve </a:t>
            </a:r>
            <a:r>
              <a:rPr lang="tr-TR" dirty="0" err="1" smtClean="0"/>
              <a:t>itu’nun</a:t>
            </a:r>
            <a:r>
              <a:rPr lang="tr-TR" dirty="0" smtClean="0"/>
              <a:t> bir eğitim kurumu olduğunu ifade eder. Kuruluşun türünü ifade eden diğer terimler (*) de verilmiştir.</a:t>
            </a:r>
          </a:p>
          <a:p>
            <a:r>
              <a:rPr lang="tr-TR" b="1" dirty="0" smtClean="0"/>
              <a:t>tr :</a:t>
            </a:r>
            <a:r>
              <a:rPr lang="tr-TR" dirty="0" smtClean="0"/>
              <a:t> Bu son terim Türkiye’yi ifade eder. Her ülke için bir terim </a:t>
            </a:r>
            <a:r>
              <a:rPr lang="tr-TR" dirty="0" err="1" smtClean="0"/>
              <a:t>vardir</a:t>
            </a:r>
            <a:r>
              <a:rPr lang="tr-TR" dirty="0" smtClean="0"/>
              <a:t>, sadece ABD için bir terim yoktur.</a:t>
            </a:r>
          </a:p>
          <a:p>
            <a:r>
              <a:rPr lang="tr-TR" dirty="0" smtClean="0"/>
              <a:t> </a:t>
            </a:r>
          </a:p>
          <a:p>
            <a:r>
              <a:rPr lang="tr-TR" dirty="0" smtClean="0"/>
              <a:t> </a:t>
            </a:r>
          </a:p>
          <a:p>
            <a:r>
              <a:rPr lang="tr-TR" b="1" dirty="0" smtClean="0"/>
              <a:t> </a:t>
            </a:r>
          </a:p>
          <a:p>
            <a:endParaRPr lang="tr-TR"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fontScale="62500" lnSpcReduction="20000"/>
          </a:bodyPr>
          <a:lstStyle/>
          <a:p>
            <a:r>
              <a:rPr lang="tr-TR" b="1" dirty="0" smtClean="0"/>
              <a:t>3. E-posta programlarında görülen "</a:t>
            </a:r>
            <a:r>
              <a:rPr lang="tr-TR" b="1" dirty="0" err="1" smtClean="0"/>
              <a:t>From</a:t>
            </a:r>
            <a:r>
              <a:rPr lang="tr-TR" b="1" dirty="0" smtClean="0"/>
              <a:t>, </a:t>
            </a:r>
            <a:r>
              <a:rPr lang="tr-TR" b="1" dirty="0" err="1" smtClean="0"/>
              <a:t>To</a:t>
            </a:r>
            <a:r>
              <a:rPr lang="tr-TR" b="1" dirty="0" smtClean="0"/>
              <a:t>, </a:t>
            </a:r>
            <a:r>
              <a:rPr lang="tr-TR" b="1" dirty="0" err="1" smtClean="0"/>
              <a:t>Subject</a:t>
            </a:r>
            <a:r>
              <a:rPr lang="tr-TR" b="1" dirty="0" smtClean="0"/>
              <a:t>,</a:t>
            </a:r>
            <a:r>
              <a:rPr lang="tr-TR" b="1" dirty="0" err="1" smtClean="0"/>
              <a:t>Forward</a:t>
            </a:r>
            <a:r>
              <a:rPr lang="tr-TR" b="1" dirty="0" smtClean="0"/>
              <a:t> </a:t>
            </a:r>
            <a:r>
              <a:rPr lang="tr-TR" b="1" dirty="0" err="1" smtClean="0"/>
              <a:t>To</a:t>
            </a:r>
            <a:r>
              <a:rPr lang="tr-TR" b="1" dirty="0" smtClean="0"/>
              <a:t>:" gibi kısaltmalar ne anlama gelir? </a:t>
            </a:r>
          </a:p>
          <a:p>
            <a:r>
              <a:rPr lang="tr-TR" dirty="0" smtClean="0"/>
              <a:t>Bütün bu ifadeler, e-posta ’in baş kısmında (</a:t>
            </a:r>
            <a:r>
              <a:rPr lang="tr-TR" dirty="0" err="1" smtClean="0"/>
              <a:t>header</a:t>
            </a:r>
            <a:r>
              <a:rPr lang="tr-TR" dirty="0" smtClean="0"/>
              <a:t>) yer alır ve gönderilen e-posta ile ilgili bir takım "gönderme bilgileri" </a:t>
            </a:r>
            <a:r>
              <a:rPr lang="tr-TR" dirty="0" err="1" smtClean="0"/>
              <a:t>ni</a:t>
            </a:r>
            <a:r>
              <a:rPr lang="tr-TR" dirty="0" smtClean="0"/>
              <a:t> içerir. </a:t>
            </a:r>
          </a:p>
          <a:p>
            <a:pPr lvl="0"/>
            <a:r>
              <a:rPr lang="tr-TR" b="1" dirty="0" err="1" smtClean="0"/>
              <a:t>From</a:t>
            </a:r>
            <a:r>
              <a:rPr lang="tr-TR" b="1" dirty="0" smtClean="0"/>
              <a:t> :</a:t>
            </a:r>
            <a:r>
              <a:rPr lang="tr-TR" dirty="0" smtClean="0"/>
              <a:t> </a:t>
            </a:r>
          </a:p>
          <a:p>
            <a:r>
              <a:rPr lang="tr-TR" dirty="0" smtClean="0"/>
              <a:t>                   Bu alanda, e-posta 'i gönderen kişinin e-posta adresi (ve gerekli olmasa bile, Adı, Soyadı) </a:t>
            </a:r>
            <a:r>
              <a:rPr lang="tr-TR" dirty="0" err="1" smtClean="0"/>
              <a:t>yeralır</a:t>
            </a:r>
            <a:r>
              <a:rPr lang="tr-TR" dirty="0" smtClean="0"/>
              <a:t>. </a:t>
            </a:r>
          </a:p>
          <a:p>
            <a:pPr lvl="0"/>
            <a:r>
              <a:rPr lang="tr-TR" b="1" dirty="0" err="1" smtClean="0"/>
              <a:t>To</a:t>
            </a:r>
            <a:r>
              <a:rPr lang="tr-TR" b="1" dirty="0" smtClean="0"/>
              <a:t> :</a:t>
            </a:r>
            <a:r>
              <a:rPr lang="tr-TR" dirty="0" err="1" smtClean="0"/>
              <a:t>To</a:t>
            </a:r>
            <a:r>
              <a:rPr lang="tr-TR" dirty="0" smtClean="0"/>
              <a:t> alanında, e-posta '</a:t>
            </a:r>
            <a:r>
              <a:rPr lang="tr-TR" dirty="0" err="1" smtClean="0"/>
              <a:t>yı</a:t>
            </a:r>
            <a:r>
              <a:rPr lang="tr-TR" dirty="0" smtClean="0"/>
              <a:t> göndereceğimiz kişilerin e-posta adresleri yer alır. Gönderilecek kişi sayısı 1'den fazla ise adresler aralara virgül konarak bazı sistemlerde bir boşluk bırakılarak yazılır.</a:t>
            </a:r>
            <a:r>
              <a:rPr lang="tr-TR" b="1" dirty="0" smtClean="0"/>
              <a:t> </a:t>
            </a:r>
            <a:endParaRPr lang="tr-TR" dirty="0" smtClean="0"/>
          </a:p>
          <a:p>
            <a:pPr lvl="0"/>
            <a:r>
              <a:rPr lang="tr-TR" b="1" dirty="0" err="1" smtClean="0"/>
              <a:t>Subject</a:t>
            </a:r>
            <a:r>
              <a:rPr lang="tr-TR" b="1" dirty="0" smtClean="0"/>
              <a:t> :</a:t>
            </a:r>
            <a:r>
              <a:rPr lang="tr-TR" dirty="0" smtClean="0"/>
              <a:t> alanına, e-posta içeriğine uygun çok kısa bir tanım yazılır. (Acil, toplantı duyurusu, Beni hemen ara vb gibi) Özellikle listelere gönderilen maillerde bu </a:t>
            </a:r>
            <a:r>
              <a:rPr lang="tr-TR" dirty="0" err="1" smtClean="0"/>
              <a:t>ozellik</a:t>
            </a:r>
            <a:r>
              <a:rPr lang="tr-TR" dirty="0" smtClean="0"/>
              <a:t> </a:t>
            </a:r>
            <a:r>
              <a:rPr lang="tr-TR" dirty="0" err="1" smtClean="0"/>
              <a:t>cok</a:t>
            </a:r>
            <a:r>
              <a:rPr lang="tr-TR" dirty="0" smtClean="0"/>
              <a:t> kullanılır.</a:t>
            </a:r>
          </a:p>
          <a:p>
            <a:r>
              <a:rPr lang="tr-TR" b="1" dirty="0" err="1" smtClean="0"/>
              <a:t>Forward</a:t>
            </a:r>
            <a:r>
              <a:rPr lang="tr-TR" b="1" dirty="0" smtClean="0"/>
              <a:t> : </a:t>
            </a:r>
            <a:r>
              <a:rPr lang="tr-TR" dirty="0" smtClean="0"/>
              <a:t>Size gelen bir mesajı bir başkasına aynen iletmeniz için kullanılan bir alandır. Kullanılan e-posta programları, standart olarak, bir maili başkasına "aynen gönderme diye </a:t>
            </a:r>
            <a:r>
              <a:rPr lang="tr-TR" dirty="0" err="1" smtClean="0"/>
              <a:t>seçeneklendirilir</a:t>
            </a:r>
            <a:endParaRPr lang="tr-TR"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fontScale="40000" lnSpcReduction="20000"/>
          </a:bodyPr>
          <a:lstStyle/>
          <a:p>
            <a:r>
              <a:rPr lang="tr-TR" b="1" dirty="0" smtClean="0"/>
              <a:t>8. E-posta gönderirken dikkat edilecek bazı noktalar</a:t>
            </a:r>
          </a:p>
          <a:p>
            <a:r>
              <a:rPr lang="tr-TR" dirty="0" smtClean="0"/>
              <a:t>E-posta, internet servisleri arasında en yaygın kullanılanıdır. Ancak kullanımda bazı noktalara dikkat etmek gerekir: </a:t>
            </a:r>
          </a:p>
          <a:p>
            <a:pPr lvl="0"/>
            <a:r>
              <a:rPr lang="tr-TR" dirty="0" smtClean="0"/>
              <a:t>Size gelen mesajlara yanıt yazarken, orijinal mesajdan gerektiği kadarını da cevabınıza ekleyin. E-posta gönderen kişi, yazdığı birçok mesaj arasında içeriği kolayca hatırlayamıyor olabilir. Özellikle yanıtlarınızı gelen mesajın ilgili yerlerinin hemen altına yazarsanız içeriği de tutturmuş olursunuz. Günümüzde kullanılan hemen hemen tüm e-posta programları, cevaplarda orijinal mesajın da e-posta ‘</a:t>
            </a:r>
            <a:r>
              <a:rPr lang="tr-TR" dirty="0" err="1" smtClean="0"/>
              <a:t>nın</a:t>
            </a:r>
            <a:r>
              <a:rPr lang="tr-TR" dirty="0" smtClean="0"/>
              <a:t> sonuna otomatik olarak getirilmesine olanak tanırlar</a:t>
            </a:r>
          </a:p>
          <a:p>
            <a:pPr lvl="0"/>
            <a:r>
              <a:rPr lang="tr-TR" dirty="0" smtClean="0"/>
              <a:t>Mesajınızı, karşılıklı yazışmanın içeriğine uygun uzunlukta tutun. </a:t>
            </a:r>
          </a:p>
          <a:p>
            <a:pPr lvl="0"/>
            <a:r>
              <a:rPr lang="tr-TR" dirty="0" smtClean="0"/>
              <a:t>E-posta' </a:t>
            </a:r>
            <a:r>
              <a:rPr lang="tr-TR" dirty="0" err="1" smtClean="0"/>
              <a:t>nızın</a:t>
            </a:r>
            <a:r>
              <a:rPr lang="tr-TR" dirty="0" smtClean="0"/>
              <a:t> içeriğini, "</a:t>
            </a:r>
            <a:r>
              <a:rPr lang="tr-TR" b="1" dirty="0" err="1" smtClean="0"/>
              <a:t>Subject</a:t>
            </a:r>
            <a:r>
              <a:rPr lang="tr-TR" dirty="0" smtClean="0"/>
              <a:t>" (konu) alanına yazdıklarınız kapsamında tutun. Aynı e-posta ‘da başka bir konudan da bahsedecekseniz, bunu ikinci bir e-posta ile ayrıca verin. </a:t>
            </a:r>
          </a:p>
          <a:p>
            <a:pPr lvl="0"/>
            <a:r>
              <a:rPr lang="tr-TR" dirty="0" smtClean="0"/>
              <a:t>Mail programınız bazı formatlama seçenekleri sunabilir (yazıyı italik, koyu renk, renkli yapma, e-posta içinde animasyonlar, resimler, ses vb kullanma gibi). Ancak, gelecekte bu değişecekse de, günümüzde kullanılan e-posta programlarının büyük bir çoğunluğu sadece düz yazıyı anlayabilmektedir. E-posta gönderdiğiniz kişinin kullandığı mail programının bu tip formatları desteklediğinden emin olmadan bu tip özel formatlı mesajlar göndermeyin.</a:t>
            </a:r>
          </a:p>
          <a:p>
            <a:pPr lvl="0"/>
            <a:r>
              <a:rPr lang="tr-TR" dirty="0" smtClean="0"/>
              <a:t>Mesajınızı nereye gönderdiğinize dikkat edin. Aynı listeye üye bir </a:t>
            </a:r>
            <a:r>
              <a:rPr lang="tr-TR" dirty="0" err="1" smtClean="0"/>
              <a:t>arkasaşınızın</a:t>
            </a:r>
            <a:r>
              <a:rPr lang="tr-TR" dirty="0" smtClean="0"/>
              <a:t> mailini alınca ona "özel" yazdığınız bir mesajı çok kolayca "yanlışlıkla" doğrudan listeye gönderebilirsiniz. Listelere gönderilen "özel mesajlar" liste üyelerince (haklı olarak) pek hoş karşılanmaz.</a:t>
            </a:r>
          </a:p>
          <a:p>
            <a:pPr lvl="0"/>
            <a:r>
              <a:rPr lang="tr-TR" dirty="0" smtClean="0"/>
              <a:t>Her zaman , "imza" kullanmaya özen gösterin. Gereksiz mesajları okuyunca silin, çünkü e-posta kutusunda durması, sisteme gereksiz disk alanı harcatacaktır</a:t>
            </a:r>
          </a:p>
          <a:p>
            <a:pPr lvl="0"/>
            <a:r>
              <a:rPr lang="tr-TR" dirty="0" smtClean="0"/>
              <a:t>Dosyaları, özellikle başka yerlerden getirdiğiniz dosyaları, </a:t>
            </a:r>
            <a:r>
              <a:rPr lang="tr-TR" dirty="0" err="1" smtClean="0"/>
              <a:t>virus</a:t>
            </a:r>
            <a:r>
              <a:rPr lang="tr-TR" dirty="0" smtClean="0"/>
              <a:t> taramasından geçirmeden çalıştırmayın. </a:t>
            </a:r>
          </a:p>
          <a:p>
            <a:endParaRPr lang="tr-TR"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fontScale="40000" lnSpcReduction="20000"/>
          </a:bodyPr>
          <a:lstStyle/>
          <a:p>
            <a:r>
              <a:rPr lang="tr-TR" b="1" dirty="0" smtClean="0"/>
              <a:t>ARAMA ARAÇLARI NELERDİR?</a:t>
            </a:r>
            <a:endParaRPr lang="tr-TR" dirty="0" smtClean="0"/>
          </a:p>
          <a:p>
            <a:r>
              <a:rPr lang="tr-TR" dirty="0" smtClean="0"/>
              <a:t>İnternet üzerinde sınırsız bilgi bulunmaktadır. Binlerce bilgisayar üzerine dağılmış engin bir bilgi okyanusu ile karşı karşıya bulunmaktayız. Üstelik bu bilgi miktarı hızla da artmaktadır. Bu nedenle aradığımız bilgiyi bulmak gittikçe güçleşmektedir Bu gerçek karşısında akla gelen ilk soru ise, bu kadar bilgi arasından istenen bilgiye nasıl ulaşılacağı olmaktadır. Bu işi bizim için kolaylaştıran, aradıklarımızı bulmakta bize yardımcı olan programlar </a:t>
            </a:r>
            <a:r>
              <a:rPr lang="tr-TR" b="1" dirty="0" smtClean="0"/>
              <a:t>arama </a:t>
            </a:r>
            <a:r>
              <a:rPr lang="tr-TR" dirty="0" smtClean="0"/>
              <a:t>araçları olarak isimlendirilir. Bir okul projesi için bilgi aradığımızı varsayalım </a:t>
            </a:r>
            <a:r>
              <a:rPr lang="tr-TR" dirty="0" err="1" smtClean="0"/>
              <a:t>Belti</a:t>
            </a:r>
            <a:r>
              <a:rPr lang="tr-TR" dirty="0" smtClean="0"/>
              <a:t> bir düzeni ve içindekiler k olmayan, çok kalın bir ansiklopedide aradığımız konuyla ilgili bilgiye ulaşmak kadar güçse, arama araçları olmadan WWW üzerinde bilgiye ulaşmak da o kaçta güçtür.</a:t>
            </a:r>
          </a:p>
          <a:p>
            <a:r>
              <a:rPr lang="tr-TR" dirty="0" smtClean="0"/>
              <a:t>Arama araçları, ihtiyacımız </a:t>
            </a:r>
            <a:r>
              <a:rPr lang="tr-TR" dirty="0" err="1" smtClean="0"/>
              <a:t>olon</a:t>
            </a:r>
            <a:r>
              <a:rPr lang="tr-TR" dirty="0" smtClean="0"/>
              <a:t> bilgiyi, iri ter nette ki kaynakları tarayarak loplar, düzenler ve sınıflandırarak bize sunar. Burada önemli olan aradığımız bilgiyi nasıl isteyeceği m izdi r. Arama araçlarında bunun karşılığı </a:t>
            </a:r>
            <a:r>
              <a:rPr lang="tr-TR" b="1" dirty="0" smtClean="0"/>
              <a:t>anahtar </a:t>
            </a:r>
            <a:r>
              <a:rPr lang="tr-TR" dirty="0" smtClean="0"/>
              <a:t>sözcüklerdir. Anahtar sözcük, bir konuyu en iyi açıklayan sözcüktür. Yaptığımız taramada doğru anahtar sözcüklerle çok iyi sonuçlar elde edebileceğimiz gibi, yanlış seçimlerle çok başarısız ve yetersiz sonuçlar elde edebiliriz. </a:t>
            </a:r>
            <a:r>
              <a:rPr lang="tr-TR" dirty="0" err="1" smtClean="0"/>
              <a:t>Ararna</a:t>
            </a:r>
            <a:r>
              <a:rPr lang="tr-TR" dirty="0" smtClean="0"/>
              <a:t> motorlarının çoğu bilgiyi anahtar sözcük ile tararlar. Bu nedenle, aradığımız konuyu tanımlayan sözcük ya do sözcükleri yazmamız gerekir. Örneğin, "bilgisayarların okullarda öğretim amaçlı </a:t>
            </a:r>
            <a:r>
              <a:rPr lang="tr-TR" dirty="0" err="1" smtClean="0"/>
              <a:t>kullanımı"nı</a:t>
            </a:r>
            <a:r>
              <a:rPr lang="tr-TR" dirty="0" smtClean="0"/>
              <a:t> anlatan bir sayfanın anahtar sözcükleri "bilgisayar", "okul" ve "öğretim"dir. Bu sözcükler, arama araçlarında bulunması gereken bilgiyle ilgili ip uçları verirler. </a:t>
            </a:r>
            <a:r>
              <a:rPr lang="tr-TR" dirty="0" err="1" smtClean="0"/>
              <a:t>Ararna</a:t>
            </a:r>
            <a:r>
              <a:rPr lang="tr-TR" dirty="0" smtClean="0"/>
              <a:t> araçları do bu ipuçlarını kullanarak, tarayacağı internet sitesinde verdiğimiz sözcükleri içeren sayfalara ulaşabileceğimiz adresleri bize listeler. Üç </a:t>
            </a:r>
            <a:r>
              <a:rPr lang="tr-TR" dirty="0" err="1" smtClean="0"/>
              <a:t>lip</a:t>
            </a:r>
            <a:r>
              <a:rPr lang="tr-TR" dirty="0" smtClean="0"/>
              <a:t> arama aracı bulunmaktadır. Bunlar;</a:t>
            </a:r>
          </a:p>
          <a:p>
            <a:r>
              <a:rPr lang="tr-TR" dirty="0" smtClean="0"/>
              <a:t>• Arama Motorları,</a:t>
            </a:r>
          </a:p>
          <a:p>
            <a:r>
              <a:rPr lang="tr-TR" dirty="0" smtClean="0"/>
              <a:t>•  ileri Arama Motorları ve</a:t>
            </a:r>
          </a:p>
          <a:p>
            <a:r>
              <a:rPr lang="tr-TR" dirty="0" smtClean="0"/>
              <a:t>• internet Rehberleri'dir.</a:t>
            </a:r>
          </a:p>
          <a:p>
            <a:endParaRPr lang="tr-TR"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fontScale="70000" lnSpcReduction="20000"/>
          </a:bodyPr>
          <a:lstStyle/>
          <a:p>
            <a:r>
              <a:rPr lang="tr-TR" b="1" dirty="0" smtClean="0"/>
              <a:t>ARAMA MOTORLARI</a:t>
            </a:r>
          </a:p>
          <a:p>
            <a:r>
              <a:rPr lang="tr-TR" dirty="0" smtClean="0"/>
              <a:t>Web sayfalarını taramamız için geliştirilmiş programlardır. Arama motorları, ihtiyacım olan web sayfalarının indeksini yaratarak bize yardımcı olurlar. En çok kullanılan arama motorları,</a:t>
            </a:r>
          </a:p>
          <a:p>
            <a:r>
              <a:rPr lang="tr-TR" u="sng" dirty="0" smtClean="0">
                <a:hlinkClick r:id="rId2"/>
              </a:rPr>
              <a:t>http://www.</a:t>
            </a:r>
            <a:r>
              <a:rPr lang="tr-TR" u="sng" dirty="0" err="1" smtClean="0">
                <a:hlinkClick r:id="rId2"/>
              </a:rPr>
              <a:t>altavista</a:t>
            </a:r>
            <a:r>
              <a:rPr lang="tr-TR" u="sng" dirty="0" smtClean="0">
                <a:hlinkClick r:id="rId2"/>
              </a:rPr>
              <a:t>.com</a:t>
            </a:r>
            <a:endParaRPr lang="tr-TR" dirty="0" smtClean="0"/>
          </a:p>
          <a:p>
            <a:r>
              <a:rPr lang="tr-TR" u="sng" dirty="0" smtClean="0">
                <a:hlinkClick r:id="rId3"/>
              </a:rPr>
              <a:t>http://www.</a:t>
            </a:r>
            <a:r>
              <a:rPr lang="tr-TR" u="sng" dirty="0" err="1" smtClean="0">
                <a:hlinkClick r:id="rId3"/>
              </a:rPr>
              <a:t>webcrawler</a:t>
            </a:r>
            <a:r>
              <a:rPr lang="tr-TR" u="sng" dirty="0" smtClean="0">
                <a:hlinkClick r:id="rId3"/>
              </a:rPr>
              <a:t>.com</a:t>
            </a:r>
            <a:endParaRPr lang="tr-TR" dirty="0" smtClean="0"/>
          </a:p>
          <a:p>
            <a:r>
              <a:rPr lang="tr-TR" u="sng" dirty="0" smtClean="0">
                <a:hlinkClick r:id="rId4"/>
              </a:rPr>
              <a:t>http://www.</a:t>
            </a:r>
            <a:r>
              <a:rPr lang="tr-TR" u="sng" dirty="0" err="1" smtClean="0">
                <a:hlinkClick r:id="rId4"/>
              </a:rPr>
              <a:t>google</a:t>
            </a:r>
            <a:r>
              <a:rPr lang="tr-TR" u="sng" dirty="0" smtClean="0">
                <a:hlinkClick r:id="rId4"/>
              </a:rPr>
              <a:t>.com</a:t>
            </a:r>
            <a:endParaRPr lang="tr-TR" dirty="0" smtClean="0"/>
          </a:p>
          <a:p>
            <a:r>
              <a:rPr lang="tr-TR" u="sng" dirty="0" smtClean="0">
                <a:hlinkClick r:id="rId5"/>
              </a:rPr>
              <a:t>http://www.</a:t>
            </a:r>
            <a:r>
              <a:rPr lang="tr-TR" u="sng" dirty="0" err="1" smtClean="0">
                <a:hlinkClick r:id="rId5"/>
              </a:rPr>
              <a:t>lycos</a:t>
            </a:r>
            <a:r>
              <a:rPr lang="tr-TR" u="sng" dirty="0" smtClean="0">
                <a:hlinkClick r:id="rId5"/>
              </a:rPr>
              <a:t>.com</a:t>
            </a:r>
            <a:endParaRPr lang="tr-TR" dirty="0" smtClean="0"/>
          </a:p>
          <a:p>
            <a:r>
              <a:rPr lang="tr-TR" u="sng" dirty="0" smtClean="0">
                <a:hlinkClick r:id="rId6"/>
              </a:rPr>
              <a:t>http://www.arabul.com</a:t>
            </a:r>
            <a:endParaRPr lang="tr-TR" dirty="0" smtClean="0"/>
          </a:p>
          <a:p>
            <a:r>
              <a:rPr lang="tr-TR" u="sng" dirty="0" smtClean="0">
                <a:hlinkClick r:id="rId7"/>
              </a:rPr>
              <a:t>http://www.arama.com</a:t>
            </a:r>
            <a:endParaRPr lang="tr-TR" dirty="0" smtClean="0"/>
          </a:p>
          <a:p>
            <a:r>
              <a:rPr lang="tr-TR" u="sng" dirty="0" smtClean="0">
                <a:hlinkClick r:id="rId8"/>
              </a:rPr>
              <a:t>http://www.</a:t>
            </a:r>
            <a:r>
              <a:rPr lang="tr-TR" u="sng" dirty="0" err="1" smtClean="0">
                <a:hlinkClick r:id="rId8"/>
              </a:rPr>
              <a:t>netbul</a:t>
            </a:r>
            <a:r>
              <a:rPr lang="tr-TR" u="sng" dirty="0" smtClean="0">
                <a:hlinkClick r:id="rId8"/>
              </a:rPr>
              <a:t>.com</a:t>
            </a:r>
            <a:endParaRPr lang="tr-TR" dirty="0" smtClean="0"/>
          </a:p>
          <a:p>
            <a:r>
              <a:rPr lang="tr-TR" u="sng" dirty="0" smtClean="0">
                <a:hlinkClick r:id="rId9"/>
              </a:rPr>
              <a:t>http://www.nerede.com</a:t>
            </a:r>
            <a:endParaRPr lang="tr-TR" dirty="0" smtClean="0"/>
          </a:p>
          <a:p>
            <a:endParaRPr lang="tr-TR"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b="1" dirty="0" smtClean="0"/>
              <a:t>OUTLOOK EXPRESS NASIL KURULUR?NASIL ÇALIŞIR?</a:t>
            </a:r>
            <a:endParaRPr lang="tr-TR" dirty="0" smtClean="0"/>
          </a:p>
          <a:p>
            <a:r>
              <a:rPr lang="tr-TR" dirty="0" smtClean="0"/>
              <a:t>Outlook Express programı, Windows 98 işletim sistemi içerisinde otomatik olarak kurulur. Bu programı çalıştırmak için; görev çubuğu üzerindeki  simgesini tıklayarak veya    </a:t>
            </a:r>
            <a:r>
              <a:rPr lang="tr-TR" b="1" dirty="0" smtClean="0"/>
              <a:t>BAŞLAT –PROGRAMLAR-OUTLOOK EXPRESS</a:t>
            </a:r>
            <a:r>
              <a:rPr lang="tr-TR" dirty="0" smtClean="0"/>
              <a:t> yolunu izleyerek çalıştıra biliriz.</a:t>
            </a:r>
          </a:p>
          <a:p>
            <a:endParaRPr lang="tr-TR"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fontScale="70000" lnSpcReduction="20000"/>
          </a:bodyPr>
          <a:lstStyle/>
          <a:p>
            <a:r>
              <a:rPr lang="tr-TR" b="1" dirty="0" smtClean="0"/>
              <a:t>ELEKTRONİK POSTA GÖNDERMEK</a:t>
            </a:r>
          </a:p>
          <a:p>
            <a:r>
              <a:rPr lang="tr-TR" dirty="0" smtClean="0"/>
              <a:t>Outlook Express programı ile elektronik posta yollamak için, Dosya menüsünden Yeni Posta İletisine tıklanır yada araç çubuğundan tıklanır.</a:t>
            </a:r>
          </a:p>
          <a:p>
            <a:r>
              <a:rPr lang="tr-TR" dirty="0" smtClean="0"/>
              <a:t>	Yeni </a:t>
            </a:r>
            <a:r>
              <a:rPr lang="tr-TR" dirty="0" err="1" smtClean="0"/>
              <a:t>postab</a:t>
            </a:r>
            <a:r>
              <a:rPr lang="tr-TR" dirty="0" smtClean="0"/>
              <a:t> oluşturmak için komut verdiğimizde karşımıza aşağıdaki şekil çıkar.</a:t>
            </a:r>
          </a:p>
          <a:p>
            <a:r>
              <a:rPr lang="tr-TR" dirty="0" smtClean="0"/>
              <a:t> </a:t>
            </a:r>
          </a:p>
          <a:p>
            <a:r>
              <a:rPr lang="tr-TR" dirty="0" smtClean="0"/>
              <a:t>   Bu pencerede </a:t>
            </a:r>
            <a:r>
              <a:rPr lang="tr-TR" b="1" dirty="0" smtClean="0"/>
              <a:t>Kime </a:t>
            </a:r>
            <a:r>
              <a:rPr lang="tr-TR" dirty="0" smtClean="0"/>
              <a:t>metin kutusuna elektronik postayı yollayacağımız kişinin elektronik posta adresini yazınız.Elektronik postayı birden fazla kişiye yollayacağınız zaman diğer kişilerin adresini </a:t>
            </a:r>
            <a:r>
              <a:rPr lang="tr-TR" b="1" dirty="0" smtClean="0"/>
              <a:t>Bilgi</a:t>
            </a:r>
            <a:r>
              <a:rPr lang="tr-TR" dirty="0" smtClean="0"/>
              <a:t> metin kutusuna yazınız. </a:t>
            </a:r>
            <a:r>
              <a:rPr lang="tr-TR" b="1" dirty="0" smtClean="0"/>
              <a:t>Konu</a:t>
            </a:r>
            <a:r>
              <a:rPr lang="tr-TR" dirty="0" smtClean="0"/>
              <a:t> metin kutusuna yollayacağınız elektronik postanı konusunu yazınız. Bu bilgileri yazdıktan sonra  butonuna veya dosya menüsünden ileti gönder komutuna tıklanır.</a:t>
            </a:r>
            <a:endParaRPr lang="tr-TR"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1026" name="Picture 2"/>
          <p:cNvPicPr>
            <a:picLocks noGrp="1" noChangeAspect="1" noChangeArrowheads="1"/>
          </p:cNvPicPr>
          <p:nvPr>
            <p:ph idx="1"/>
          </p:nvPr>
        </p:nvPicPr>
        <p:blipFill>
          <a:blip r:embed="rId2"/>
          <a:srcRect/>
          <a:stretch>
            <a:fillRect/>
          </a:stretch>
        </p:blipFill>
        <p:spPr bwMode="auto">
          <a:xfrm>
            <a:off x="0" y="0"/>
            <a:ext cx="9144000" cy="6857999"/>
          </a:xfrm>
          <a:prstGeom prst="rect">
            <a:avLst/>
          </a:prstGeom>
          <a:noFill/>
          <a:ln w="9525">
            <a:noFill/>
            <a:miter lim="800000"/>
            <a:headEnd/>
            <a:tailEnd/>
          </a:ln>
          <a:effectLst/>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2050" name="Picture 2"/>
          <p:cNvPicPr>
            <a:picLocks noGrp="1" noChangeAspect="1" noChangeArrowheads="1"/>
          </p:cNvPicPr>
          <p:nvPr>
            <p:ph idx="1"/>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lnSpcReduction="10000"/>
          </a:bodyPr>
          <a:lstStyle/>
          <a:p>
            <a:r>
              <a:rPr lang="tr-TR" b="1" dirty="0" smtClean="0"/>
              <a:t>HTML Dili Nedir, Ne İşe Yarar?</a:t>
            </a:r>
            <a:endParaRPr lang="tr-TR" dirty="0" smtClean="0"/>
          </a:p>
          <a:p>
            <a:r>
              <a:rPr lang="tr-TR" dirty="0" smtClean="0"/>
              <a:t>Internet ağını dünyadaki bütün bilgisayarların kullanabilmesi için bilgisayarlar arası ortak bir dil geliştirilmiştir. Bu dile  kısaca HTML denir (</a:t>
            </a:r>
            <a:r>
              <a:rPr lang="tr-TR" b="1" dirty="0" err="1" smtClean="0"/>
              <a:t>H</a:t>
            </a:r>
            <a:r>
              <a:rPr lang="tr-TR" dirty="0" err="1" smtClean="0"/>
              <a:t>yper</a:t>
            </a:r>
            <a:r>
              <a:rPr lang="tr-TR" dirty="0" smtClean="0"/>
              <a:t> </a:t>
            </a:r>
            <a:r>
              <a:rPr lang="tr-TR" b="1" dirty="0" err="1" smtClean="0"/>
              <a:t>T</a:t>
            </a:r>
            <a:r>
              <a:rPr lang="tr-TR" dirty="0" err="1" smtClean="0"/>
              <a:t>ext</a:t>
            </a:r>
            <a:r>
              <a:rPr lang="tr-TR" dirty="0" smtClean="0"/>
              <a:t> </a:t>
            </a:r>
            <a:r>
              <a:rPr lang="tr-TR" b="1" dirty="0" err="1" smtClean="0"/>
              <a:t>M</a:t>
            </a:r>
            <a:r>
              <a:rPr lang="tr-TR" dirty="0" err="1" smtClean="0"/>
              <a:t>arkup</a:t>
            </a:r>
            <a:r>
              <a:rPr lang="tr-TR" dirty="0" smtClean="0"/>
              <a:t> </a:t>
            </a:r>
            <a:r>
              <a:rPr lang="tr-TR" b="1" dirty="0" err="1" smtClean="0"/>
              <a:t>L</a:t>
            </a:r>
            <a:r>
              <a:rPr lang="tr-TR" dirty="0" err="1" smtClean="0"/>
              <a:t>anguage</a:t>
            </a:r>
            <a:r>
              <a:rPr lang="tr-TR" dirty="0" smtClean="0"/>
              <a:t>). Internet üzerinde kullanıcıların erişerek bilgi aldıkları, resim çektikleri veya kendi bilgisayarlarına </a:t>
            </a:r>
            <a:r>
              <a:rPr lang="tr-TR" dirty="0" err="1" smtClean="0"/>
              <a:t>dışardan</a:t>
            </a:r>
            <a:r>
              <a:rPr lang="tr-TR" dirty="0" smtClean="0"/>
              <a:t> program indirdikleri </a:t>
            </a:r>
            <a:r>
              <a:rPr lang="tr-TR" b="1" dirty="0" smtClean="0"/>
              <a:t>Web Sayfaları</a:t>
            </a:r>
            <a:r>
              <a:rPr lang="tr-TR" dirty="0" smtClean="0"/>
              <a:t> HTML dili ile yazılır. </a:t>
            </a:r>
            <a:endParaRPr lang="tr-TR"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3074" name="Picture 2"/>
          <p:cNvPicPr>
            <a:picLocks noGrp="1" noChangeAspect="1" noChangeArrowheads="1"/>
          </p:cNvPicPr>
          <p:nvPr>
            <p:ph idx="1"/>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dirty="0"/>
          </a:p>
        </p:txBody>
      </p:sp>
      <p:pic>
        <p:nvPicPr>
          <p:cNvPr id="4098" name="Picture 2"/>
          <p:cNvPicPr>
            <a:picLocks noGrp="1" noChangeAspect="1" noChangeArrowheads="1"/>
          </p:cNvPicPr>
          <p:nvPr>
            <p:ph idx="1"/>
          </p:nvPr>
        </p:nvPicPr>
        <p:blipFill>
          <a:blip r:embed="rId2"/>
          <a:srcRect/>
          <a:stretch>
            <a:fillRect/>
          </a:stretch>
        </p:blipFill>
        <p:spPr bwMode="auto">
          <a:xfrm>
            <a:off x="357159" y="285728"/>
            <a:ext cx="8143932" cy="6572272"/>
          </a:xfrm>
          <a:prstGeom prst="rect">
            <a:avLst/>
          </a:prstGeom>
          <a:noFill/>
          <a:ln w="9525">
            <a:noFill/>
            <a:miter lim="800000"/>
            <a:headEnd/>
            <a:tailEnd/>
          </a:ln>
          <a:effectLst/>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5122" name="Picture 2"/>
          <p:cNvPicPr>
            <a:picLocks noGrp="1" noChangeAspect="1" noChangeArrowheads="1"/>
          </p:cNvPicPr>
          <p:nvPr>
            <p:ph idx="1"/>
          </p:nvPr>
        </p:nvPicPr>
        <p:blipFill>
          <a:blip r:embed="rId2"/>
          <a:srcRect/>
          <a:stretch>
            <a:fillRect/>
          </a:stretch>
        </p:blipFill>
        <p:spPr bwMode="auto">
          <a:xfrm>
            <a:off x="1000100" y="1214422"/>
            <a:ext cx="7429552" cy="5015727"/>
          </a:xfrm>
          <a:prstGeom prst="rect">
            <a:avLst/>
          </a:prstGeom>
          <a:noFill/>
          <a:ln w="9525">
            <a:noFill/>
            <a:miter lim="800000"/>
            <a:headEnd/>
            <a:tailEnd/>
          </a:ln>
          <a:effectLst/>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Umarım beğenmişsinizdir.</a:t>
            </a:r>
            <a:endParaRPr lang="tr-TR" dirty="0"/>
          </a:p>
        </p:txBody>
      </p:sp>
      <p:sp>
        <p:nvSpPr>
          <p:cNvPr id="3" name="2 İçerik Yer Tutucusu"/>
          <p:cNvSpPr>
            <a:spLocks noGrp="1"/>
          </p:cNvSpPr>
          <p:nvPr>
            <p:ph idx="1"/>
          </p:nvPr>
        </p:nvSpPr>
        <p:spPr/>
        <p:txBody>
          <a:bodyPr/>
          <a:lstStyle/>
          <a:p>
            <a:r>
              <a:rPr lang="tr-TR" dirty="0" smtClean="0"/>
              <a:t>Beni dinlediğiniz için çok teşekkür ederim.</a:t>
            </a:r>
          </a:p>
          <a:p>
            <a:endParaRPr lang="tr-TR" dirty="0" smtClean="0"/>
          </a:p>
          <a:p>
            <a:r>
              <a:rPr lang="tr-TR" dirty="0" smtClean="0"/>
              <a:t>Yapan:</a:t>
            </a:r>
            <a:r>
              <a:rPr lang="tr-TR" dirty="0" smtClean="0">
                <a:solidFill>
                  <a:srgbClr val="7030A0"/>
                </a:solidFill>
              </a:rPr>
              <a:t>tf7937</a:t>
            </a:r>
            <a:endParaRPr lang="tr-TR" dirty="0">
              <a:solidFill>
                <a:srgbClr val="7030A0"/>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fontScale="85000" lnSpcReduction="20000"/>
          </a:bodyPr>
          <a:lstStyle/>
          <a:p>
            <a:r>
              <a:rPr lang="tr-TR" b="1" dirty="0" smtClean="0"/>
              <a:t>Internet Bağlantısı Nasıl Gerçekleşir?</a:t>
            </a:r>
            <a:endParaRPr lang="tr-TR" dirty="0" smtClean="0"/>
          </a:p>
          <a:p>
            <a:r>
              <a:rPr lang="tr-TR" dirty="0" smtClean="0"/>
              <a:t>Normal bir ev kullanıcısı dünya üzerinde yer alan sunucular ağına, yani Internet’e girebilmek için öncelikle bir </a:t>
            </a:r>
            <a:r>
              <a:rPr lang="tr-TR" b="1" dirty="0" smtClean="0"/>
              <a:t>modem</a:t>
            </a:r>
            <a:r>
              <a:rPr lang="tr-TR" dirty="0" smtClean="0"/>
              <a:t>e ve bir </a:t>
            </a:r>
            <a:r>
              <a:rPr lang="tr-TR" b="1" dirty="0" smtClean="0"/>
              <a:t>telefon hattı</a:t>
            </a:r>
            <a:r>
              <a:rPr lang="tr-TR" dirty="0" smtClean="0"/>
              <a:t>na ihtiyaç duyar. Modem ve telefon hattı olmadan Internet’e bağlanmak mümkün değildir. Ayrıca Internet Servis Sağlayıcı</a:t>
            </a:r>
            <a:r>
              <a:rPr lang="tr-TR" baseline="30000" dirty="0" smtClean="0"/>
              <a:t> </a:t>
            </a:r>
            <a:r>
              <a:rPr lang="tr-TR" dirty="0" smtClean="0"/>
              <a:t>firmalardan elde edilecek birde kullanıcı adı ve şifreye gereksinim vardır. </a:t>
            </a:r>
            <a:r>
              <a:rPr lang="tr-TR" dirty="0" err="1" smtClean="0"/>
              <a:t>ISS’lerin</a:t>
            </a:r>
            <a:r>
              <a:rPr lang="tr-TR" dirty="0" smtClean="0"/>
              <a:t> sattıkları Internet paketlerinden son kullanıcı sözleşmesi, kullanıcı adı / şifre ve Internet şifresini girmeyi kolaylaştıracak küçük bir program çıkar.</a:t>
            </a:r>
          </a:p>
          <a:p>
            <a:r>
              <a:rPr lang="tr-TR" b="1" dirty="0" smtClean="0"/>
              <a:t> </a:t>
            </a:r>
            <a:endParaRPr lang="tr-TR" dirty="0" smtClean="0"/>
          </a:p>
          <a:p>
            <a:endParaRPr lang="tr-TR"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fontScale="47500" lnSpcReduction="20000"/>
          </a:bodyPr>
          <a:lstStyle/>
          <a:p>
            <a:r>
              <a:rPr lang="tr-TR" dirty="0" smtClean="0"/>
              <a:t>Eğer bir kullanıcı adı ve şifreye sahipsek yapacağımız işlem sırasıyla aşağıdaki gibidir:</a:t>
            </a:r>
            <a:endParaRPr lang="tr-TR" sz="3600" dirty="0" smtClean="0"/>
          </a:p>
          <a:p>
            <a:r>
              <a:rPr lang="tr-TR" dirty="0" smtClean="0"/>
              <a:t> </a:t>
            </a:r>
            <a:endParaRPr lang="tr-TR" sz="3600" dirty="0" smtClean="0"/>
          </a:p>
          <a:p>
            <a:pPr lvl="0"/>
            <a:r>
              <a:rPr lang="tr-TR" b="1" dirty="0" smtClean="0"/>
              <a:t>Başlat </a:t>
            </a:r>
            <a:r>
              <a:rPr lang="tr-TR" b="1" dirty="0" smtClean="0">
                <a:sym typeface="Wingdings 3"/>
              </a:rPr>
              <a:t></a:t>
            </a:r>
            <a:r>
              <a:rPr lang="tr-TR" b="1" dirty="0" smtClean="0"/>
              <a:t>Programlar </a:t>
            </a:r>
            <a:r>
              <a:rPr lang="tr-TR" b="1" dirty="0" smtClean="0">
                <a:sym typeface="Wingdings 3"/>
              </a:rPr>
              <a:t></a:t>
            </a:r>
            <a:r>
              <a:rPr lang="tr-TR" b="1" dirty="0" smtClean="0"/>
              <a:t>Donatılar </a:t>
            </a:r>
            <a:r>
              <a:rPr lang="tr-TR" b="1" dirty="0" smtClean="0">
                <a:sym typeface="Wingdings 3"/>
              </a:rPr>
              <a:t></a:t>
            </a:r>
            <a:r>
              <a:rPr lang="tr-TR" b="1" dirty="0" smtClean="0"/>
              <a:t>İletişim </a:t>
            </a:r>
            <a:r>
              <a:rPr lang="tr-TR" b="1" dirty="0" smtClean="0">
                <a:sym typeface="Wingdings 3"/>
              </a:rPr>
              <a:t></a:t>
            </a:r>
            <a:r>
              <a:rPr lang="tr-TR" b="1" dirty="0" smtClean="0"/>
              <a:t> Çevirmeli Ağ</a:t>
            </a:r>
            <a:r>
              <a:rPr lang="tr-TR" dirty="0" smtClean="0"/>
              <a:t> klasörünü açalım. </a:t>
            </a:r>
            <a:endParaRPr lang="tr-TR" sz="3600" dirty="0" smtClean="0"/>
          </a:p>
          <a:p>
            <a:pPr lvl="0"/>
            <a:r>
              <a:rPr lang="tr-TR" dirty="0" smtClean="0"/>
              <a:t>Burada yeni Internet bağlantımızı yapılandırmak için “Yeni Bağlantı Yap” diyelim.</a:t>
            </a:r>
            <a:endParaRPr lang="tr-TR" sz="3600" dirty="0" smtClean="0"/>
          </a:p>
          <a:p>
            <a:pPr lvl="0"/>
            <a:r>
              <a:rPr lang="tr-TR" dirty="0" smtClean="0"/>
              <a:t>Bağlantı ayarlarını aşağıdaki şekle göre dolduralım.</a:t>
            </a:r>
            <a:endParaRPr lang="tr-TR" sz="3600" dirty="0" smtClean="0"/>
          </a:p>
          <a:p>
            <a:r>
              <a:rPr lang="tr-TR" dirty="0" smtClean="0"/>
              <a:t> </a:t>
            </a:r>
            <a:endParaRPr lang="tr-TR" sz="3600" dirty="0" smtClean="0"/>
          </a:p>
          <a:p>
            <a:r>
              <a:rPr lang="tr-TR" dirty="0" smtClean="0"/>
              <a:t> </a:t>
            </a:r>
            <a:endParaRPr lang="tr-TR" sz="3600" dirty="0" smtClean="0"/>
          </a:p>
          <a:p>
            <a:pPr lvl="1"/>
            <a:r>
              <a:rPr lang="tr-TR" dirty="0" smtClean="0"/>
              <a:t>Öncelikle bağlantımızı diğer bağlantılarla karıştırtmamak için ona bir isim verelim.</a:t>
            </a:r>
            <a:endParaRPr lang="tr-TR" sz="3200" dirty="0" smtClean="0"/>
          </a:p>
          <a:p>
            <a:pPr lvl="1"/>
            <a:r>
              <a:rPr lang="tr-TR" dirty="0" smtClean="0"/>
              <a:t>Şimdi ise İSS bilgisayarının kullandığı telefon numarasını (genellikle kodu 0822’dir) ve bilgisayarımızın hangi modemi (eğer birden fazla modem varsa) kullanarak bağlantıyı gerçekleştireceğini belirleyelim.</a:t>
            </a:r>
            <a:endParaRPr lang="tr-TR" sz="3200" dirty="0" smtClean="0"/>
          </a:p>
          <a:p>
            <a:pPr lvl="1"/>
            <a:r>
              <a:rPr lang="tr-TR" dirty="0" smtClean="0"/>
              <a:t>Sonraki pencerede </a:t>
            </a:r>
            <a:r>
              <a:rPr lang="tr-TR" dirty="0" err="1" smtClean="0"/>
              <a:t>ISS’den</a:t>
            </a:r>
            <a:r>
              <a:rPr lang="tr-TR" dirty="0" smtClean="0"/>
              <a:t> aldığımız kullanıcı adı ve şifreyi girelim.</a:t>
            </a:r>
            <a:endParaRPr lang="tr-TR" sz="3200" dirty="0" smtClean="0"/>
          </a:p>
          <a:p>
            <a:pPr lvl="0"/>
            <a:r>
              <a:rPr lang="tr-TR" dirty="0" smtClean="0"/>
              <a:t>Artık Internet’e giremeye hazırız. </a:t>
            </a:r>
            <a:r>
              <a:rPr lang="tr-TR" dirty="0" err="1" smtClean="0"/>
              <a:t>Bağlan’ı</a:t>
            </a:r>
            <a:r>
              <a:rPr lang="tr-TR" dirty="0" smtClean="0"/>
              <a:t> tıklayalım ve modemin sesini dinleyelim. Ekranda “Ağa oturum açılıyor” yazacak ve görev çubuğumuzda iki bilgisayar simgesi çıkacaktır.</a:t>
            </a:r>
            <a:endParaRPr lang="tr-TR" sz="3600" dirty="0" smtClean="0"/>
          </a:p>
          <a:p>
            <a:r>
              <a:rPr lang="tr-TR" b="1" dirty="0" smtClean="0"/>
              <a:t>Internet Servis Sağlayıcı (Kısaca İSS) Firmalar:</a:t>
            </a:r>
            <a:r>
              <a:rPr lang="tr-TR" dirty="0" smtClean="0"/>
              <a:t> </a:t>
            </a:r>
            <a:r>
              <a:rPr lang="tr-TR" dirty="0" err="1" smtClean="0"/>
              <a:t>KoçNet</a:t>
            </a:r>
            <a:r>
              <a:rPr lang="tr-TR" dirty="0" smtClean="0"/>
              <a:t>, Superonline, </a:t>
            </a:r>
            <a:r>
              <a:rPr lang="tr-TR" dirty="0" err="1" smtClean="0"/>
              <a:t>Ixir</a:t>
            </a:r>
            <a:r>
              <a:rPr lang="tr-TR" dirty="0" smtClean="0"/>
              <a:t>, E-Kolay, </a:t>
            </a:r>
            <a:r>
              <a:rPr lang="tr-TR" dirty="0" err="1" smtClean="0"/>
              <a:t>Veezy</a:t>
            </a:r>
            <a:r>
              <a:rPr lang="tr-TR" dirty="0" smtClean="0"/>
              <a:t> </a:t>
            </a:r>
            <a:r>
              <a:rPr lang="tr-TR" dirty="0" err="1" smtClean="0"/>
              <a:t>Go</a:t>
            </a:r>
            <a:r>
              <a:rPr lang="tr-TR" dirty="0" smtClean="0"/>
              <a:t>, </a:t>
            </a:r>
            <a:r>
              <a:rPr lang="tr-TR" dirty="0" err="1" smtClean="0"/>
              <a:t>Turkport</a:t>
            </a:r>
            <a:r>
              <a:rPr lang="tr-TR" dirty="0" smtClean="0"/>
              <a:t>... vs isimlerle televizyonlarda adından sıkça söz edilen firmalar, Internet’e bağlanmak isteyen ev kullanıcılarına ücret karşılığı hizmet sağlarlar</a:t>
            </a:r>
            <a:endParaRPr lang="tr-TR" sz="3600" dirty="0" smtClean="0"/>
          </a:p>
          <a:p>
            <a:r>
              <a:rPr lang="tr-TR" dirty="0" smtClean="0"/>
              <a:t> </a:t>
            </a:r>
            <a:endParaRPr lang="tr-TR" sz="3600" dirty="0" smtClean="0"/>
          </a:p>
          <a:p>
            <a:endParaRPr lang="tr-TR"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b="1" dirty="0" smtClean="0"/>
              <a:t>Internet Kavramı</a:t>
            </a:r>
            <a:endParaRPr lang="tr-TR" dirty="0" smtClean="0"/>
          </a:p>
          <a:p>
            <a:r>
              <a:rPr lang="tr-TR" dirty="0" smtClean="0"/>
              <a:t>İnternet dünyanın en büyük bilgisayar ağıdır. Birbirine bağlanmış milyonlarca bilgisayarlardan oluşur. Kullanıcılar diğer bilgisayarlarda sunulan kaynaklara erişebilir ve bunlardan yararlanabilir.</a:t>
            </a:r>
          </a:p>
          <a:p>
            <a:r>
              <a:rPr lang="tr-TR" dirty="0" smtClean="0"/>
              <a:t> </a:t>
            </a:r>
          </a:p>
          <a:p>
            <a:endParaRPr lang="tr-TR"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fontScale="70000" lnSpcReduction="20000"/>
          </a:bodyPr>
          <a:lstStyle/>
          <a:p>
            <a:r>
              <a:rPr lang="tr-TR" b="1" dirty="0" smtClean="0"/>
              <a:t>Ağ (</a:t>
            </a:r>
            <a:r>
              <a:rPr lang="tr-TR" b="1" dirty="0" err="1" smtClean="0"/>
              <a:t>Netvvork</a:t>
            </a:r>
            <a:r>
              <a:rPr lang="tr-TR" b="1" dirty="0" smtClean="0"/>
              <a:t>)</a:t>
            </a:r>
            <a:endParaRPr lang="tr-TR" dirty="0" smtClean="0"/>
          </a:p>
          <a:p>
            <a:r>
              <a:rPr lang="tr-TR" dirty="0" smtClean="0"/>
              <a:t>Bilgi ve kaynak paylaşmak üzere kablolarla birbirine bağlanmış bilgisayarların,yazıcıların ve diğer cihazların oluşturduğu topluluğa  </a:t>
            </a:r>
            <a:r>
              <a:rPr lang="tr-TR" b="1" dirty="0" smtClean="0"/>
              <a:t>bilgisayar ağı</a:t>
            </a:r>
            <a:r>
              <a:rPr lang="tr-TR" dirty="0" smtClean="0"/>
              <a:t>  denir   Ağdaki  bilgisayarlar bilgileri, dosya ve yazıcı gibi kaynakları paylaşabilir.</a:t>
            </a:r>
          </a:p>
          <a:p>
            <a:r>
              <a:rPr lang="tr-TR" dirty="0" smtClean="0"/>
              <a:t> </a:t>
            </a:r>
            <a:r>
              <a:rPr lang="tr-TR" b="1" dirty="0" smtClean="0"/>
              <a:t>Bilgisayar Ağı Ne  Bilgisayar Ağı Ne İşe Yarar?</a:t>
            </a:r>
            <a:endParaRPr lang="tr-TR" dirty="0" smtClean="0"/>
          </a:p>
          <a:p>
            <a:pPr lvl="0"/>
            <a:r>
              <a:rPr lang="tr-TR" b="1" dirty="0" smtClean="0"/>
              <a:t>Bilgi paylaşımı</a:t>
            </a:r>
            <a:r>
              <a:rPr lang="tr-TR" baseline="30000" dirty="0" smtClean="0"/>
              <a:t> </a:t>
            </a:r>
            <a:r>
              <a:rPr lang="tr-TR" dirty="0" smtClean="0"/>
              <a:t>  Ağ, bilgisayarların dosya ve program paylaşımı sağlar. Ağ olmadan  kullanıcılar dosyalarını disketlere veya CD-ROM'lara kaydedip diğer bilgisayarlara taşımak zorunda kalırlar.</a:t>
            </a:r>
          </a:p>
          <a:p>
            <a:pPr lvl="0"/>
            <a:r>
              <a:rPr lang="tr-TR" b="1" dirty="0" smtClean="0"/>
              <a:t>Kaynak paylaşımı</a:t>
            </a:r>
            <a:r>
              <a:rPr lang="tr-TR" b="1" baseline="30000" dirty="0" smtClean="0"/>
              <a:t> </a:t>
            </a:r>
            <a:r>
              <a:rPr lang="tr-TR" dirty="0" smtClean="0"/>
              <a:t> Ağa  bağlı  bilgisayar bazı cihazları ortak kullanabilirler. Örneğin her bilgisayara bir yazıcı almak yerine bir yazıcıyı ağdaki diğer bilgisayarlara paylaştırabiliriz. </a:t>
            </a:r>
          </a:p>
          <a:p>
            <a:pPr lvl="0"/>
            <a:r>
              <a:rPr lang="tr-TR" b="1" dirty="0" smtClean="0"/>
              <a:t>Yönetim kolaylığı</a:t>
            </a:r>
            <a:r>
              <a:rPr lang="tr-TR" dirty="0" smtClean="0"/>
              <a:t> Ağa bağlı bilgisayarlar ve kaynaklar bir merkezden yönetilebilir.   </a:t>
            </a:r>
          </a:p>
          <a:p>
            <a:r>
              <a:rPr lang="tr-TR" dirty="0" smtClean="0"/>
              <a:t> </a:t>
            </a:r>
          </a:p>
          <a:p>
            <a:endParaRPr lang="tr-TR"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fontScale="70000" lnSpcReduction="20000"/>
          </a:bodyPr>
          <a:lstStyle/>
          <a:p>
            <a:r>
              <a:rPr lang="tr-TR" b="1" dirty="0" smtClean="0"/>
              <a:t>Türkiye'de ilk internet çalışmaları 1991 yılında başlamıştır ODTÜ ve Washington arasında ilk bağlantı 1993 yılında gerçekleştirilmiştir.</a:t>
            </a:r>
          </a:p>
          <a:p>
            <a:r>
              <a:rPr lang="tr-TR" b="1" dirty="0" smtClean="0"/>
              <a:t> </a:t>
            </a:r>
            <a:endParaRPr lang="tr-TR" dirty="0" smtClean="0"/>
          </a:p>
          <a:p>
            <a:r>
              <a:rPr lang="tr-TR" b="1" dirty="0" smtClean="0"/>
              <a:t>İmamete Bağlanıldığında Neler Yapılabilir?</a:t>
            </a:r>
            <a:endParaRPr lang="tr-TR" dirty="0" smtClean="0"/>
          </a:p>
          <a:p>
            <a:r>
              <a:rPr lang="tr-TR" b="1" dirty="0" smtClean="0"/>
              <a:t> </a:t>
            </a:r>
            <a:endParaRPr lang="tr-TR" dirty="0" smtClean="0"/>
          </a:p>
          <a:p>
            <a:pPr lvl="0"/>
            <a:r>
              <a:rPr lang="tr-TR" dirty="0" smtClean="0"/>
              <a:t>Word </a:t>
            </a:r>
            <a:r>
              <a:rPr lang="tr-TR" dirty="0" err="1" smtClean="0"/>
              <a:t>wide</a:t>
            </a:r>
            <a:r>
              <a:rPr lang="tr-TR" dirty="0" smtClean="0"/>
              <a:t> web ‘de gezinme</a:t>
            </a:r>
          </a:p>
          <a:p>
            <a:pPr lvl="0"/>
            <a:r>
              <a:rPr lang="tr-TR" dirty="0" smtClean="0"/>
              <a:t>Elektronik posta gönderme ve alma</a:t>
            </a:r>
          </a:p>
          <a:p>
            <a:pPr lvl="0"/>
            <a:r>
              <a:rPr lang="tr-TR" dirty="0" smtClean="0"/>
              <a:t>Dosya indirme</a:t>
            </a:r>
          </a:p>
          <a:p>
            <a:pPr lvl="0"/>
            <a:r>
              <a:rPr lang="tr-TR" dirty="0" smtClean="0"/>
              <a:t>Müzik dinleme ve film seyretme</a:t>
            </a:r>
          </a:p>
          <a:p>
            <a:pPr lvl="0"/>
            <a:r>
              <a:rPr lang="tr-TR" dirty="0" smtClean="0"/>
              <a:t>Konuşma</a:t>
            </a:r>
          </a:p>
          <a:p>
            <a:pPr lvl="0"/>
            <a:r>
              <a:rPr lang="tr-TR" dirty="0" smtClean="0"/>
              <a:t>Tartışma ve haber gruplarına katılma</a:t>
            </a:r>
          </a:p>
          <a:p>
            <a:pPr lvl="0"/>
            <a:r>
              <a:rPr lang="tr-TR" dirty="0" smtClean="0"/>
              <a:t> </a:t>
            </a:r>
          </a:p>
          <a:p>
            <a:endParaRPr lang="tr-TR"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b="1" dirty="0" err="1" smtClean="0"/>
              <a:t>Internete</a:t>
            </a:r>
            <a:r>
              <a:rPr lang="tr-TR" b="1" dirty="0" smtClean="0"/>
              <a:t> Bağlanma Şekilleri</a:t>
            </a:r>
          </a:p>
          <a:p>
            <a:pPr lvl="0"/>
            <a:r>
              <a:rPr lang="tr-TR" dirty="0" smtClean="0"/>
              <a:t>Çevirmeli ağ bağlantısı</a:t>
            </a:r>
          </a:p>
          <a:p>
            <a:pPr lvl="0"/>
            <a:r>
              <a:rPr lang="tr-TR" dirty="0" smtClean="0"/>
              <a:t>Kiralık hat bağlantısı</a:t>
            </a:r>
          </a:p>
          <a:p>
            <a:r>
              <a:rPr lang="tr-TR" b="1" dirty="0" smtClean="0"/>
              <a:t>TEMEL AĞ TİPLERİ</a:t>
            </a:r>
            <a:endParaRPr lang="tr-TR" dirty="0" smtClean="0"/>
          </a:p>
          <a:p>
            <a:r>
              <a:rPr lang="tr-TR" dirty="0" smtClean="0"/>
              <a:t> </a:t>
            </a:r>
          </a:p>
          <a:p>
            <a:r>
              <a:rPr lang="tr-TR" dirty="0" smtClean="0"/>
              <a:t>Bilgisayar ağları uzaklıklarına göre ikiye ayrılır</a:t>
            </a:r>
          </a:p>
          <a:p>
            <a:r>
              <a:rPr lang="tr-TR" dirty="0" smtClean="0"/>
              <a:t> </a:t>
            </a:r>
          </a:p>
          <a:p>
            <a:endParaRPr lang="tr-TR"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2079</Words>
  <PresentationFormat>Ekran Gösterisi (4:3)</PresentationFormat>
  <Paragraphs>231</Paragraphs>
  <Slides>33</Slides>
  <Notes>6</Notes>
  <HiddenSlides>0</HiddenSlides>
  <MMClips>0</MMClips>
  <ScaleCrop>false</ScaleCrop>
  <HeadingPairs>
    <vt:vector size="4" baseType="variant">
      <vt:variant>
        <vt:lpstr>Tema</vt:lpstr>
      </vt:variant>
      <vt:variant>
        <vt:i4>1</vt:i4>
      </vt:variant>
      <vt:variant>
        <vt:lpstr>Slayt Başlıkları</vt:lpstr>
      </vt:variant>
      <vt:variant>
        <vt:i4>33</vt:i4>
      </vt:variant>
    </vt:vector>
  </HeadingPairs>
  <TitlesOfParts>
    <vt:vector size="34" baseType="lpstr">
      <vt:lpstr>Ofis Teması</vt:lpstr>
      <vt:lpstr>İnternetin Kullanıma Giriş</vt:lpstr>
      <vt:lpstr>Slayt 2</vt:lpstr>
      <vt:lpstr>Slayt 3</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lpstr>Slayt 16</vt:lpstr>
      <vt:lpstr>Slayt 17</vt:lpstr>
      <vt:lpstr>Slayt 18</vt:lpstr>
      <vt:lpstr>Slayt 19</vt:lpstr>
      <vt:lpstr>Slayt 20</vt:lpstr>
      <vt:lpstr>Slayt 21</vt:lpstr>
      <vt:lpstr>Slayt 22</vt:lpstr>
      <vt:lpstr>Slayt 23</vt:lpstr>
      <vt:lpstr>Slayt 24</vt:lpstr>
      <vt:lpstr>Slayt 25</vt:lpstr>
      <vt:lpstr>Slayt 26</vt:lpstr>
      <vt:lpstr>Slayt 27</vt:lpstr>
      <vt:lpstr>Slayt 28</vt:lpstr>
      <vt:lpstr>Slayt 29</vt:lpstr>
      <vt:lpstr>Slayt 30</vt:lpstr>
      <vt:lpstr>Slayt 31</vt:lpstr>
      <vt:lpstr>Slayt 32</vt:lpstr>
      <vt:lpstr>Umarım beğenmişsinizdir.</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2020-01-06T17:28:36Z</dcterms:created>
  <dcterms:modified xsi:type="dcterms:W3CDTF">2020-01-07T07:35:49Z</dcterms:modified>
  <cp:category>https://www.sorubak.com</cp:category>
</cp:coreProperties>
</file>