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comments/comment1.xml" ContentType="application/vnd.openxmlformats-officedocument.presentationml.comments+xml"/>
  <Override PartName="/ppt/media/audio11.wav" ContentType="audio/x-wav"/>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002" r:id="rId1"/>
  </p:sldMasterIdLst>
  <p:sldIdLst>
    <p:sldId id="361"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95" r:id="rId25"/>
    <p:sldId id="280" r:id="rId26"/>
    <p:sldId id="281" r:id="rId27"/>
    <p:sldId id="283" r:id="rId28"/>
    <p:sldId id="311" r:id="rId29"/>
    <p:sldId id="284" r:id="rId30"/>
    <p:sldId id="285" r:id="rId31"/>
    <p:sldId id="290" r:id="rId32"/>
    <p:sldId id="291" r:id="rId33"/>
    <p:sldId id="292" r:id="rId34"/>
    <p:sldId id="293" r:id="rId35"/>
    <p:sldId id="294" r:id="rId36"/>
    <p:sldId id="296" r:id="rId37"/>
    <p:sldId id="312" r:id="rId38"/>
    <p:sldId id="298" r:id="rId39"/>
    <p:sldId id="300" r:id="rId40"/>
    <p:sldId id="313" r:id="rId41"/>
    <p:sldId id="301" r:id="rId42"/>
    <p:sldId id="302" r:id="rId43"/>
    <p:sldId id="303" r:id="rId44"/>
    <p:sldId id="304" r:id="rId45"/>
    <p:sldId id="305" r:id="rId46"/>
    <p:sldId id="306" r:id="rId47"/>
    <p:sldId id="314" r:id="rId48"/>
    <p:sldId id="307" r:id="rId49"/>
    <p:sldId id="308" r:id="rId50"/>
    <p:sldId id="309" r:id="rId51"/>
    <p:sldId id="310"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9" r:id="rId66"/>
    <p:sldId id="328" r:id="rId67"/>
    <p:sldId id="330" r:id="rId68"/>
    <p:sldId id="331" r:id="rId69"/>
    <p:sldId id="332" r:id="rId70"/>
    <p:sldId id="333" r:id="rId71"/>
    <p:sldId id="334" r:id="rId72"/>
    <p:sldId id="335" r:id="rId73"/>
    <p:sldId id="336" r:id="rId74"/>
    <p:sldId id="337" r:id="rId75"/>
    <p:sldId id="341" r:id="rId76"/>
    <p:sldId id="338" r:id="rId77"/>
    <p:sldId id="339" r:id="rId78"/>
    <p:sldId id="340" r:id="rId79"/>
    <p:sldId id="342" r:id="rId80"/>
    <p:sldId id="343" r:id="rId81"/>
    <p:sldId id="344" r:id="rId82"/>
    <p:sldId id="345" r:id="rId83"/>
    <p:sldId id="346" r:id="rId84"/>
    <p:sldId id="347" r:id="rId85"/>
    <p:sldId id="348" r:id="rId86"/>
    <p:sldId id="349" r:id="rId87"/>
    <p:sldId id="350" r:id="rId88"/>
    <p:sldId id="351" r:id="rId89"/>
    <p:sldId id="360" r:id="rId90"/>
    <p:sldId id="358" r:id="rId91"/>
    <p:sldId id="359" r:id="rId9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mail ege peker" initials="iep" lastIdx="2" clrIdx="0">
    <p:extLst>
      <p:ext uri="{19B8F6BF-5375-455C-9EA6-DF929625EA0E}">
        <p15:presenceInfo xmlns="" xmlns:p15="http://schemas.microsoft.com/office/powerpoint/2012/main" userId="f5b3700ba897d1b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A0949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126" y="-13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2-10T22:02:20.587" idx="1">
    <p:pos x="10" y="10"/>
    <p:text>İSMAİL EGE PEKER</p:text>
    <p:extLst>
      <p:ext uri="{C676402C-5697-4E1C-873F-D02D1690AC5C}">
        <p15:threadingInfo xmlns="" xmlns:p15="http://schemas.microsoft.com/office/powerpoint/2012/main" timeZoneBias="-180"/>
      </p:ext>
    </p:extLst>
  </p:cm>
  <p:cm authorId="1" dt="2020-02-10T22:02:46.938" idx="2">
    <p:pos x="10" y="146"/>
    <p:text>EFEM</p:text>
    <p:extLst>
      <p:ext uri="{C676402C-5697-4E1C-873F-D02D1690AC5C}">
        <p15:threadingInfo xmlns="" xmlns:p15="http://schemas.microsoft.com/office/powerpoint/2012/main" timeZoneBias="-180">
          <p15:parentCm authorId="1" idx="1"/>
        </p15:threadingInfo>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9BA746-382C-40A6-8392-4B565ABF388A}" type="doc">
      <dgm:prSet loTypeId="urn:microsoft.com/office/officeart/2005/8/layout/pyramid1" loCatId="pyramid" qsTypeId="urn:microsoft.com/office/officeart/2005/8/quickstyle/simple1" qsCatId="simple" csTypeId="urn:microsoft.com/office/officeart/2005/8/colors/accent1_2" csCatId="accent1" phldr="1"/>
      <dgm:spPr/>
    </dgm:pt>
    <dgm:pt modelId="{61BC4E1D-6EED-41D2-8668-6A26A5C0EBF8}">
      <dgm:prSet phldrT="[Metin]"/>
      <dgm:spPr/>
      <dgm:t>
        <a:bodyPr/>
        <a:lstStyle/>
        <a:p>
          <a:r>
            <a:rPr lang="tr-TR" dirty="0"/>
            <a:t>6/A</a:t>
          </a:r>
        </a:p>
      </dgm:t>
    </dgm:pt>
    <dgm:pt modelId="{D8012FA5-7CA6-47C3-A7DD-2E9FDFEDA5D5}" type="parTrans" cxnId="{A4A509EE-390C-4D6B-901F-8E40BAE224EA}">
      <dgm:prSet/>
      <dgm:spPr/>
      <dgm:t>
        <a:bodyPr/>
        <a:lstStyle/>
        <a:p>
          <a:endParaRPr lang="tr-TR"/>
        </a:p>
      </dgm:t>
    </dgm:pt>
    <dgm:pt modelId="{5595DD4E-68B7-4138-92FA-F7A65A14E414}" type="sibTrans" cxnId="{A4A509EE-390C-4D6B-901F-8E40BAE224EA}">
      <dgm:prSet/>
      <dgm:spPr/>
      <dgm:t>
        <a:bodyPr/>
        <a:lstStyle/>
        <a:p>
          <a:endParaRPr lang="tr-TR"/>
        </a:p>
      </dgm:t>
    </dgm:pt>
    <dgm:pt modelId="{4BFEFC39-5691-4FBA-9360-4A6B0ADEB96F}">
      <dgm:prSet phldrT="[Metin]"/>
      <dgm:spPr/>
      <dgm:t>
        <a:bodyPr/>
        <a:lstStyle/>
        <a:p>
          <a:r>
            <a:rPr lang="tr-TR" dirty="0"/>
            <a:t>İSMAİL EGE PEKER</a:t>
          </a:r>
        </a:p>
      </dgm:t>
    </dgm:pt>
    <dgm:pt modelId="{6E3B9C2F-8F2C-4DAB-B49C-CD48C8768AF0}" type="parTrans" cxnId="{B8006CEB-D16D-4843-9309-014765F88396}">
      <dgm:prSet/>
      <dgm:spPr/>
      <dgm:t>
        <a:bodyPr/>
        <a:lstStyle/>
        <a:p>
          <a:endParaRPr lang="tr-TR"/>
        </a:p>
      </dgm:t>
    </dgm:pt>
    <dgm:pt modelId="{71087213-BD51-4A72-89F9-D5E51F91B3FE}" type="sibTrans" cxnId="{B8006CEB-D16D-4843-9309-014765F88396}">
      <dgm:prSet/>
      <dgm:spPr/>
      <dgm:t>
        <a:bodyPr/>
        <a:lstStyle/>
        <a:p>
          <a:endParaRPr lang="tr-TR"/>
        </a:p>
      </dgm:t>
    </dgm:pt>
    <dgm:pt modelId="{14B826C1-80F5-4F26-A808-F83D45A31523}">
      <dgm:prSet phldrT="[Metin]"/>
      <dgm:spPr/>
      <dgm:t>
        <a:bodyPr/>
        <a:lstStyle/>
        <a:p>
          <a:r>
            <a:rPr lang="tr-TR" dirty="0"/>
            <a:t>İzlediğiniz için teşekkürler </a:t>
          </a:r>
        </a:p>
      </dgm:t>
    </dgm:pt>
    <dgm:pt modelId="{3BE71AA7-A3A2-4BC2-953F-169C5979F477}" type="parTrans" cxnId="{E91D50BD-CDF6-403A-8BEB-A09A4D852825}">
      <dgm:prSet/>
      <dgm:spPr/>
      <dgm:t>
        <a:bodyPr/>
        <a:lstStyle/>
        <a:p>
          <a:endParaRPr lang="tr-TR"/>
        </a:p>
      </dgm:t>
    </dgm:pt>
    <dgm:pt modelId="{6F7A3B26-64C2-44AF-BE2D-AFAB6CEFEB18}" type="sibTrans" cxnId="{E91D50BD-CDF6-403A-8BEB-A09A4D852825}">
      <dgm:prSet/>
      <dgm:spPr/>
      <dgm:t>
        <a:bodyPr/>
        <a:lstStyle/>
        <a:p>
          <a:endParaRPr lang="tr-TR"/>
        </a:p>
      </dgm:t>
    </dgm:pt>
    <dgm:pt modelId="{5D594E24-6696-4C54-A642-CAEFED056F73}" type="pres">
      <dgm:prSet presAssocID="{C09BA746-382C-40A6-8392-4B565ABF388A}" presName="Name0" presStyleCnt="0">
        <dgm:presLayoutVars>
          <dgm:dir/>
          <dgm:animLvl val="lvl"/>
          <dgm:resizeHandles val="exact"/>
        </dgm:presLayoutVars>
      </dgm:prSet>
      <dgm:spPr/>
    </dgm:pt>
    <dgm:pt modelId="{A100B1C1-A087-4770-B8E1-D34457CFEA40}" type="pres">
      <dgm:prSet presAssocID="{61BC4E1D-6EED-41D2-8668-6A26A5C0EBF8}" presName="Name8" presStyleCnt="0"/>
      <dgm:spPr/>
    </dgm:pt>
    <dgm:pt modelId="{F26445B8-88B5-4E3D-B167-DB8E6B98F701}" type="pres">
      <dgm:prSet presAssocID="{61BC4E1D-6EED-41D2-8668-6A26A5C0EBF8}" presName="level" presStyleLbl="node1" presStyleIdx="0" presStyleCnt="3" custLinFactNeighborX="0" custLinFactNeighborY="476">
        <dgm:presLayoutVars>
          <dgm:chMax val="1"/>
          <dgm:bulletEnabled val="1"/>
        </dgm:presLayoutVars>
      </dgm:prSet>
      <dgm:spPr/>
      <dgm:t>
        <a:bodyPr/>
        <a:lstStyle/>
        <a:p>
          <a:endParaRPr lang="tr-TR"/>
        </a:p>
      </dgm:t>
    </dgm:pt>
    <dgm:pt modelId="{CCEB9867-B929-4F7F-894C-E4A6B3E31CD1}" type="pres">
      <dgm:prSet presAssocID="{61BC4E1D-6EED-41D2-8668-6A26A5C0EBF8}" presName="levelTx" presStyleLbl="revTx" presStyleIdx="0" presStyleCnt="0">
        <dgm:presLayoutVars>
          <dgm:chMax val="1"/>
          <dgm:bulletEnabled val="1"/>
        </dgm:presLayoutVars>
      </dgm:prSet>
      <dgm:spPr/>
      <dgm:t>
        <a:bodyPr/>
        <a:lstStyle/>
        <a:p>
          <a:endParaRPr lang="tr-TR"/>
        </a:p>
      </dgm:t>
    </dgm:pt>
    <dgm:pt modelId="{8D1E5449-5DC5-48F7-B1EF-0FF4C4B4DA00}" type="pres">
      <dgm:prSet presAssocID="{4BFEFC39-5691-4FBA-9360-4A6B0ADEB96F}" presName="Name8" presStyleCnt="0"/>
      <dgm:spPr/>
    </dgm:pt>
    <dgm:pt modelId="{E5740EC0-10DD-42F3-8B0C-52BBE0BC135A}" type="pres">
      <dgm:prSet presAssocID="{4BFEFC39-5691-4FBA-9360-4A6B0ADEB96F}" presName="level" presStyleLbl="node1" presStyleIdx="1" presStyleCnt="3">
        <dgm:presLayoutVars>
          <dgm:chMax val="1"/>
          <dgm:bulletEnabled val="1"/>
        </dgm:presLayoutVars>
      </dgm:prSet>
      <dgm:spPr/>
      <dgm:t>
        <a:bodyPr/>
        <a:lstStyle/>
        <a:p>
          <a:endParaRPr lang="tr-TR"/>
        </a:p>
      </dgm:t>
    </dgm:pt>
    <dgm:pt modelId="{D80E558E-4F3A-4ED2-9861-8443CA0599B2}" type="pres">
      <dgm:prSet presAssocID="{4BFEFC39-5691-4FBA-9360-4A6B0ADEB96F}" presName="levelTx" presStyleLbl="revTx" presStyleIdx="0" presStyleCnt="0">
        <dgm:presLayoutVars>
          <dgm:chMax val="1"/>
          <dgm:bulletEnabled val="1"/>
        </dgm:presLayoutVars>
      </dgm:prSet>
      <dgm:spPr/>
      <dgm:t>
        <a:bodyPr/>
        <a:lstStyle/>
        <a:p>
          <a:endParaRPr lang="tr-TR"/>
        </a:p>
      </dgm:t>
    </dgm:pt>
    <dgm:pt modelId="{7D7E779C-2229-406C-A990-6B1ADA2653AD}" type="pres">
      <dgm:prSet presAssocID="{14B826C1-80F5-4F26-A808-F83D45A31523}" presName="Name8" presStyleCnt="0"/>
      <dgm:spPr/>
    </dgm:pt>
    <dgm:pt modelId="{CF0CCAF5-0F78-49A1-B396-A49D83E9CA19}" type="pres">
      <dgm:prSet presAssocID="{14B826C1-80F5-4F26-A808-F83D45A31523}" presName="level" presStyleLbl="node1" presStyleIdx="2" presStyleCnt="3">
        <dgm:presLayoutVars>
          <dgm:chMax val="1"/>
          <dgm:bulletEnabled val="1"/>
        </dgm:presLayoutVars>
      </dgm:prSet>
      <dgm:spPr/>
      <dgm:t>
        <a:bodyPr/>
        <a:lstStyle/>
        <a:p>
          <a:endParaRPr lang="tr-TR"/>
        </a:p>
      </dgm:t>
    </dgm:pt>
    <dgm:pt modelId="{5CD074CD-E28B-4895-BE22-BE63E34E9BDB}" type="pres">
      <dgm:prSet presAssocID="{14B826C1-80F5-4F26-A808-F83D45A31523}" presName="levelTx" presStyleLbl="revTx" presStyleIdx="0" presStyleCnt="0">
        <dgm:presLayoutVars>
          <dgm:chMax val="1"/>
          <dgm:bulletEnabled val="1"/>
        </dgm:presLayoutVars>
      </dgm:prSet>
      <dgm:spPr/>
      <dgm:t>
        <a:bodyPr/>
        <a:lstStyle/>
        <a:p>
          <a:endParaRPr lang="tr-TR"/>
        </a:p>
      </dgm:t>
    </dgm:pt>
  </dgm:ptLst>
  <dgm:cxnLst>
    <dgm:cxn modelId="{22C488B3-0FAA-43D5-943B-A9218CF02B5A}" type="presOf" srcId="{4BFEFC39-5691-4FBA-9360-4A6B0ADEB96F}" destId="{D80E558E-4F3A-4ED2-9861-8443CA0599B2}" srcOrd="1" destOrd="0" presId="urn:microsoft.com/office/officeart/2005/8/layout/pyramid1"/>
    <dgm:cxn modelId="{852F6F90-7200-46F6-804A-CE53F6BBFFAF}" type="presOf" srcId="{14B826C1-80F5-4F26-A808-F83D45A31523}" destId="{5CD074CD-E28B-4895-BE22-BE63E34E9BDB}" srcOrd="1" destOrd="0" presId="urn:microsoft.com/office/officeart/2005/8/layout/pyramid1"/>
    <dgm:cxn modelId="{B8006CEB-D16D-4843-9309-014765F88396}" srcId="{C09BA746-382C-40A6-8392-4B565ABF388A}" destId="{4BFEFC39-5691-4FBA-9360-4A6B0ADEB96F}" srcOrd="1" destOrd="0" parTransId="{6E3B9C2F-8F2C-4DAB-B49C-CD48C8768AF0}" sibTransId="{71087213-BD51-4A72-89F9-D5E51F91B3FE}"/>
    <dgm:cxn modelId="{F35338AB-268D-4B7D-A384-2FE8F298FC9D}" type="presOf" srcId="{C09BA746-382C-40A6-8392-4B565ABF388A}" destId="{5D594E24-6696-4C54-A642-CAEFED056F73}" srcOrd="0" destOrd="0" presId="urn:microsoft.com/office/officeart/2005/8/layout/pyramid1"/>
    <dgm:cxn modelId="{E91D50BD-CDF6-403A-8BEB-A09A4D852825}" srcId="{C09BA746-382C-40A6-8392-4B565ABF388A}" destId="{14B826C1-80F5-4F26-A808-F83D45A31523}" srcOrd="2" destOrd="0" parTransId="{3BE71AA7-A3A2-4BC2-953F-169C5979F477}" sibTransId="{6F7A3B26-64C2-44AF-BE2D-AFAB6CEFEB18}"/>
    <dgm:cxn modelId="{D50539A3-2F51-422D-9A1F-45EE2E37A2CA}" type="presOf" srcId="{61BC4E1D-6EED-41D2-8668-6A26A5C0EBF8}" destId="{CCEB9867-B929-4F7F-894C-E4A6B3E31CD1}" srcOrd="1" destOrd="0" presId="urn:microsoft.com/office/officeart/2005/8/layout/pyramid1"/>
    <dgm:cxn modelId="{DE1EC1FF-170D-46FE-AB62-E5E6B7FC570A}" type="presOf" srcId="{14B826C1-80F5-4F26-A808-F83D45A31523}" destId="{CF0CCAF5-0F78-49A1-B396-A49D83E9CA19}" srcOrd="0" destOrd="0" presId="urn:microsoft.com/office/officeart/2005/8/layout/pyramid1"/>
    <dgm:cxn modelId="{A4A509EE-390C-4D6B-901F-8E40BAE224EA}" srcId="{C09BA746-382C-40A6-8392-4B565ABF388A}" destId="{61BC4E1D-6EED-41D2-8668-6A26A5C0EBF8}" srcOrd="0" destOrd="0" parTransId="{D8012FA5-7CA6-47C3-A7DD-2E9FDFEDA5D5}" sibTransId="{5595DD4E-68B7-4138-92FA-F7A65A14E414}"/>
    <dgm:cxn modelId="{111FF4F8-73BC-46C7-942F-0E47B132ACB9}" type="presOf" srcId="{4BFEFC39-5691-4FBA-9360-4A6B0ADEB96F}" destId="{E5740EC0-10DD-42F3-8B0C-52BBE0BC135A}" srcOrd="0" destOrd="0" presId="urn:microsoft.com/office/officeart/2005/8/layout/pyramid1"/>
    <dgm:cxn modelId="{CBD3A607-5731-4D81-B0D9-36E855C252EA}" type="presOf" srcId="{61BC4E1D-6EED-41D2-8668-6A26A5C0EBF8}" destId="{F26445B8-88B5-4E3D-B167-DB8E6B98F701}" srcOrd="0" destOrd="0" presId="urn:microsoft.com/office/officeart/2005/8/layout/pyramid1"/>
    <dgm:cxn modelId="{E6EACF11-568C-4F38-BE8D-82409DBDA2BF}" type="presParOf" srcId="{5D594E24-6696-4C54-A642-CAEFED056F73}" destId="{A100B1C1-A087-4770-B8E1-D34457CFEA40}" srcOrd="0" destOrd="0" presId="urn:microsoft.com/office/officeart/2005/8/layout/pyramid1"/>
    <dgm:cxn modelId="{DAC3267C-283E-4E28-9E4B-DD77217A92A4}" type="presParOf" srcId="{A100B1C1-A087-4770-B8E1-D34457CFEA40}" destId="{F26445B8-88B5-4E3D-B167-DB8E6B98F701}" srcOrd="0" destOrd="0" presId="urn:microsoft.com/office/officeart/2005/8/layout/pyramid1"/>
    <dgm:cxn modelId="{F69DCB92-FE31-43FF-A98A-AF6322B93100}" type="presParOf" srcId="{A100B1C1-A087-4770-B8E1-D34457CFEA40}" destId="{CCEB9867-B929-4F7F-894C-E4A6B3E31CD1}" srcOrd="1" destOrd="0" presId="urn:microsoft.com/office/officeart/2005/8/layout/pyramid1"/>
    <dgm:cxn modelId="{A227DB88-DEC7-427E-A271-85C6CE92BA80}" type="presParOf" srcId="{5D594E24-6696-4C54-A642-CAEFED056F73}" destId="{8D1E5449-5DC5-48F7-B1EF-0FF4C4B4DA00}" srcOrd="1" destOrd="0" presId="urn:microsoft.com/office/officeart/2005/8/layout/pyramid1"/>
    <dgm:cxn modelId="{9029FD17-E1A9-478F-96D6-C7AAAC0E552A}" type="presParOf" srcId="{8D1E5449-5DC5-48F7-B1EF-0FF4C4B4DA00}" destId="{E5740EC0-10DD-42F3-8B0C-52BBE0BC135A}" srcOrd="0" destOrd="0" presId="urn:microsoft.com/office/officeart/2005/8/layout/pyramid1"/>
    <dgm:cxn modelId="{2431E35D-DB8C-4715-B04E-C94D55C4AF2D}" type="presParOf" srcId="{8D1E5449-5DC5-48F7-B1EF-0FF4C4B4DA00}" destId="{D80E558E-4F3A-4ED2-9861-8443CA0599B2}" srcOrd="1" destOrd="0" presId="urn:microsoft.com/office/officeart/2005/8/layout/pyramid1"/>
    <dgm:cxn modelId="{5F7D2CE6-E81E-46A4-ACD2-DFAAE94C3FAD}" type="presParOf" srcId="{5D594E24-6696-4C54-A642-CAEFED056F73}" destId="{7D7E779C-2229-406C-A990-6B1ADA2653AD}" srcOrd="2" destOrd="0" presId="urn:microsoft.com/office/officeart/2005/8/layout/pyramid1"/>
    <dgm:cxn modelId="{5572E4AC-D05A-4D34-839B-48B7A794E48F}" type="presParOf" srcId="{7D7E779C-2229-406C-A990-6B1ADA2653AD}" destId="{CF0CCAF5-0F78-49A1-B396-A49D83E9CA19}" srcOrd="0" destOrd="0" presId="urn:microsoft.com/office/officeart/2005/8/layout/pyramid1"/>
    <dgm:cxn modelId="{18F3B3AA-07F8-4EF5-A792-7328B8EA3434}" type="presParOf" srcId="{7D7E779C-2229-406C-A990-6B1ADA2653AD}" destId="{5CD074CD-E28B-4895-BE22-BE63E34E9BDB}" srcOrd="1" destOrd="0" presId="urn:microsoft.com/office/officeart/2005/8/layout/pyramid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26445B8-88B5-4E3D-B167-DB8E6B98F701}">
      <dsp:nvSpPr>
        <dsp:cNvPr id="0" name=""/>
        <dsp:cNvSpPr/>
      </dsp:nvSpPr>
      <dsp:spPr>
        <a:xfrm>
          <a:off x="3011907" y="7875"/>
          <a:ext cx="3011907" cy="1654503"/>
        </a:xfrm>
        <a:prstGeom prst="trapezoid">
          <a:avLst>
            <a:gd name="adj" fmla="val 91021"/>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tr-TR" sz="5400" kern="1200" dirty="0"/>
            <a:t>6/A</a:t>
          </a:r>
        </a:p>
      </dsp:txBody>
      <dsp:txXfrm>
        <a:off x="3011907" y="7875"/>
        <a:ext cx="3011907" cy="1654503"/>
      </dsp:txXfrm>
    </dsp:sp>
    <dsp:sp modelId="{E5740EC0-10DD-42F3-8B0C-52BBE0BC135A}">
      <dsp:nvSpPr>
        <dsp:cNvPr id="0" name=""/>
        <dsp:cNvSpPr/>
      </dsp:nvSpPr>
      <dsp:spPr>
        <a:xfrm>
          <a:off x="1505953" y="1654503"/>
          <a:ext cx="6023814" cy="1654503"/>
        </a:xfrm>
        <a:prstGeom prst="trapezoid">
          <a:avLst>
            <a:gd name="adj" fmla="val 91021"/>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tr-TR" sz="5400" kern="1200" dirty="0"/>
            <a:t>İSMAİL EGE PEKER</a:t>
          </a:r>
        </a:p>
      </dsp:txBody>
      <dsp:txXfrm>
        <a:off x="2560121" y="1654503"/>
        <a:ext cx="3915479" cy="1654503"/>
      </dsp:txXfrm>
    </dsp:sp>
    <dsp:sp modelId="{CF0CCAF5-0F78-49A1-B396-A49D83E9CA19}">
      <dsp:nvSpPr>
        <dsp:cNvPr id="0" name=""/>
        <dsp:cNvSpPr/>
      </dsp:nvSpPr>
      <dsp:spPr>
        <a:xfrm>
          <a:off x="0" y="3309006"/>
          <a:ext cx="9035722" cy="1654503"/>
        </a:xfrm>
        <a:prstGeom prst="trapezoid">
          <a:avLst>
            <a:gd name="adj" fmla="val 91021"/>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tr-TR" sz="5400" kern="1200" dirty="0"/>
            <a:t>İzlediğiniz için teşekkürler </a:t>
          </a:r>
        </a:p>
      </dsp:txBody>
      <dsp:txXfrm>
        <a:off x="1581251" y="3309006"/>
        <a:ext cx="5873219" cy="1654503"/>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83284890-85D2-4D7B-8EF5-15A9C1DB8F42}" type="datetimeFigureOut">
              <a:rPr lang="en-US" smtClean="0"/>
              <a:pPr/>
              <a:t>2/17/2020</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7385994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07177032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142666308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101831284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14646351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243960232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tr-TR"/>
              <a:t>Asıl başlık stilini düzenlemek için tıklayın</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49641889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276773763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19795237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66221544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63866411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pPr/>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64092912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pPr/>
              <a:t>2/17/2020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259201228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smtClean="0"/>
              <a:pPr/>
              <a:t>2/17/2020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118178461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CA4E7D1B-D673-4CF6-8672-009D42ABD2A0}" type="datetimeFigureOut">
              <a:rPr lang="en-US" smtClean="0"/>
              <a:pPr/>
              <a:t>2/17/2020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70576164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99365113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tr-TR"/>
              <a:t>Asıl başlık stilini düzenlemek için tıklayın</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8664C608-40B1-4030-A28D-5B74BC98ADCE}" type="datetimeFigureOut">
              <a:rPr lang="en-US" smtClean="0"/>
              <a:pPr/>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31269271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664C608-40B1-4030-A28D-5B74BC98ADCE}" type="datetimeFigureOut">
              <a:rPr lang="en-US" smtClean="0"/>
              <a:pPr/>
              <a:t>2/17/2020</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FAB73BC-B049-4115-A692-8D63A059BFB8}" type="slidenum">
              <a:rPr lang="en-US" smtClean="0"/>
              <a:pPr/>
              <a:t>‹#›</a:t>
            </a:fld>
            <a:endParaRPr lang="en-US" dirty="0"/>
          </a:p>
        </p:txBody>
      </p:sp>
    </p:spTree>
    <p:extLst>
      <p:ext uri="{BB962C8B-B14F-4D97-AF65-F5344CB8AC3E}">
        <p14:creationId xmlns="" xmlns:p14="http://schemas.microsoft.com/office/powerpoint/2010/main" val="4273701727"/>
      </p:ext>
    </p:extLst>
  </p:cSld>
  <p:clrMap bg1="dk1" tx1="lt1" bg2="dk2" tx2="lt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 id="2147484014" r:id="rId12"/>
    <p:sldLayoutId id="2147484015" r:id="rId13"/>
    <p:sldLayoutId id="2147484016" r:id="rId14"/>
    <p:sldLayoutId id="2147484017" r:id="rId15"/>
    <p:sldLayoutId id="2147484018" r:id="rId16"/>
    <p:sldLayoutId id="2147484019" r:id="rId17"/>
  </p:sldLayoutIdLst>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5.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7" Type="http://schemas.openxmlformats.org/officeDocument/2006/relationships/slide" Target="slide39.xml"/><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slide" Target="slide38.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8.gif"/></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2.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4.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turkdilbilgisi.com/sozcuk-turleri/edat-baglac-unlem/edat-nedir.html"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26.gi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audio" Target="../media/audio11.wav"/></Relationships>
</file>

<file path=ppt/slides/_rels/slide91.xml.rels><?xml version="1.0" encoding="UTF-8" standalone="yes"?>
<Relationships xmlns="http://schemas.openxmlformats.org/package/2006/relationships"><Relationship Id="rId3" Type="http://schemas.openxmlformats.org/officeDocument/2006/relationships/hyperlink" Target="https://www.google.com/search?q=%C3%BCnlem+g%C4%B1f&amp;tbm=isch&amp;ved=2ahUKEwjejqLZms_nAhXFwOAKHdgCDXkQ2-cCegQIABAA&amp;oq=%C3%BCnlem+g%C4%B1f&amp;gs_l=img.3...5064.6894..7364...0.0..0.274.715.0j3j1......0....1..gws-wiz-img.......0j0i67j0i5i30j0i8i30.0nzLWHNq_rw&amp;ei=O5xFXp6FFcWBgwfYhbTIBw&amp;bih=712&amp;biw=1450" TargetMode="External"/><Relationship Id="rId2" Type="http://schemas.openxmlformats.org/officeDocument/2006/relationships/hyperlink" Target="https://www.turkedebiyati.org/sozcuk_turleri/unlemler.html" TargetMode="External"/><Relationship Id="rId1" Type="http://schemas.openxmlformats.org/officeDocument/2006/relationships/slideLayout" Target="../slideLayouts/slideLayout2.xml"/><Relationship Id="rId6" Type="http://schemas.openxmlformats.org/officeDocument/2006/relationships/hyperlink" Target="https://www.turkdilbilgisi.com/edat-baglac-unlem/baglac-nedir.html" TargetMode="External"/><Relationship Id="rId5" Type="http://schemas.openxmlformats.org/officeDocument/2006/relationships/hyperlink" Target="https://www.google.com/search?q=slayt+gifleri+alk%C4%B1%C5%9F&amp;tbm=isch&amp;hl=tr&amp;chips=q:slayt+gifleri+alk%C4%B1%C5%9F,online_chips:hareketli&amp;hl=tr&amp;ved=2ahUKEwi7zqzgh8rnAhUWd1AKHRjLD3gQ4lYoA3oECAEQGQ&amp;biw=1434&amp;bih=663" TargetMode="External"/><Relationship Id="rId4" Type="http://schemas.openxmlformats.org/officeDocument/2006/relationships/hyperlink" Target="https://www.unirehberi.com/edatlar-test-coz/"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 xmlns:a16="http://schemas.microsoft.com/office/drawing/2014/main" id="{CF304966-B025-41E6-A47C-58133480C3F9}"/>
              </a:ext>
            </a:extLst>
          </p:cNvPr>
          <p:cNvSpPr txBox="1"/>
          <p:nvPr/>
        </p:nvSpPr>
        <p:spPr>
          <a:xfrm>
            <a:off x="3003331" y="2128345"/>
            <a:ext cx="5267404" cy="769441"/>
          </a:xfrm>
          <a:prstGeom prst="rect">
            <a:avLst/>
          </a:prstGeom>
          <a:effectLst>
            <a:reflection blurRad="6350" stA="50000" endA="295" endPos="92000" dist="101600" dir="5400000" sy="-100000" algn="bl" rotWithShape="0"/>
            <a:softEdge rad="635000"/>
          </a:effectLst>
        </p:spPr>
        <p:style>
          <a:lnRef idx="0">
            <a:scrgbClr r="0" g="0" b="0"/>
          </a:lnRef>
          <a:fillRef idx="1003">
            <a:schemeClr val="lt2"/>
          </a:fillRef>
          <a:effectRef idx="0">
            <a:scrgbClr r="0" g="0" b="0"/>
          </a:effectRef>
          <a:fontRef idx="major"/>
        </p:style>
        <p:txBody>
          <a:bodyPr wrap="none" rtlCol="0">
            <a:prstTxWarp prst="textCanUp">
              <a:avLst/>
            </a:prstTxWarp>
            <a:spAutoFit/>
          </a:bodyPr>
          <a:lstStyle/>
          <a:p>
            <a:r>
              <a:rPr lang="tr-TR" sz="4400" dirty="0"/>
              <a:t>EDAT-BAĞLAÇ-ÜNLEM</a:t>
            </a:r>
          </a:p>
        </p:txBody>
      </p:sp>
      <p:sp>
        <p:nvSpPr>
          <p:cNvPr id="3" name="Metin kutusu 2">
            <a:extLst>
              <a:ext uri="{FF2B5EF4-FFF2-40B4-BE49-F238E27FC236}">
                <a16:creationId xmlns="" xmlns:a16="http://schemas.microsoft.com/office/drawing/2014/main" id="{149394D7-3FDC-4D8F-AC16-7406A26197F6}"/>
              </a:ext>
            </a:extLst>
          </p:cNvPr>
          <p:cNvSpPr txBox="1"/>
          <p:nvPr/>
        </p:nvSpPr>
        <p:spPr>
          <a:xfrm>
            <a:off x="5328745" y="4903076"/>
            <a:ext cx="3203121" cy="830997"/>
          </a:xfrm>
          <a:prstGeom prst="rect">
            <a:avLst/>
          </a:prstGeom>
          <a:noFill/>
        </p:spPr>
        <p:txBody>
          <a:bodyPr wrap="none" rtlCol="0">
            <a:spAutoFit/>
          </a:bodyPr>
          <a:lstStyle/>
          <a:p>
            <a:r>
              <a:rPr lang="tr-TR" sz="4800" dirty="0">
                <a:solidFill>
                  <a:srgbClr val="FF0000"/>
                </a:solidFill>
              </a:rPr>
              <a:t>İYİ SEYİRLER</a:t>
            </a:r>
          </a:p>
        </p:txBody>
      </p:sp>
    </p:spTree>
    <p:extLst>
      <p:ext uri="{BB962C8B-B14F-4D97-AF65-F5344CB8AC3E}">
        <p14:creationId xmlns="" xmlns:p14="http://schemas.microsoft.com/office/powerpoint/2010/main" val="191659489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9BE190D-172C-46D3-AD14-BDD0916E66E5}"/>
              </a:ext>
            </a:extLst>
          </p:cNvPr>
          <p:cNvSpPr>
            <a:spLocks noGrp="1"/>
          </p:cNvSpPr>
          <p:nvPr>
            <p:ph type="title"/>
          </p:nvPr>
        </p:nvSpPr>
        <p:spPr/>
        <p:txBody>
          <a:bodyPr/>
          <a:lstStyle/>
          <a:p>
            <a:r>
              <a:rPr lang="tr-TR" dirty="0"/>
              <a:t>“ile”</a:t>
            </a:r>
          </a:p>
        </p:txBody>
      </p:sp>
      <p:sp>
        <p:nvSpPr>
          <p:cNvPr id="3" name="İçerik Yer Tutucusu 2">
            <a:extLst>
              <a:ext uri="{FF2B5EF4-FFF2-40B4-BE49-F238E27FC236}">
                <a16:creationId xmlns="" xmlns:a16="http://schemas.microsoft.com/office/drawing/2014/main" id="{399C0502-AA29-481F-94F0-987550C83108}"/>
              </a:ext>
            </a:extLst>
          </p:cNvPr>
          <p:cNvSpPr>
            <a:spLocks noGrp="1"/>
          </p:cNvSpPr>
          <p:nvPr>
            <p:ph idx="1"/>
          </p:nvPr>
        </p:nvSpPr>
        <p:spPr/>
        <p:txBody>
          <a:bodyPr>
            <a:normAutofit lnSpcReduction="10000"/>
          </a:bodyPr>
          <a:lstStyle/>
          <a:p>
            <a:r>
              <a:rPr lang="tr-TR" dirty="0"/>
              <a:t>Cümlede “neden, araç, beraberlik, alet, zaman” anlamları kurar.</a:t>
            </a:r>
          </a:p>
          <a:p>
            <a:r>
              <a:rPr lang="tr-TR" dirty="0"/>
              <a:t>“i” sesi düşerek “-le, -la” şeklinde yazılabilir.</a:t>
            </a:r>
          </a:p>
          <a:p>
            <a:r>
              <a:rPr lang="tr-TR" dirty="0"/>
              <a:t>ÖRNEKLER:</a:t>
            </a:r>
          </a:p>
          <a:p>
            <a:endParaRPr lang="tr-TR" dirty="0"/>
          </a:p>
          <a:p>
            <a:r>
              <a:rPr lang="tr-TR" dirty="0"/>
              <a:t>Havanın temizliğiyle kendinden geçti. (neden)</a:t>
            </a:r>
          </a:p>
          <a:p>
            <a:r>
              <a:rPr lang="tr-TR" dirty="0"/>
              <a:t>Özel arabası ile Kırşehir’e kadar yol aldı. (araç)</a:t>
            </a:r>
          </a:p>
          <a:p>
            <a:r>
              <a:rPr lang="tr-TR" dirty="0"/>
              <a:t>Onunla Sezen Aksu konserine gittim. (beraberlik)</a:t>
            </a:r>
          </a:p>
          <a:p>
            <a:r>
              <a:rPr lang="tr-TR" dirty="0"/>
              <a:t>Tabloyu duvara çivi ile asabilirsin. (alet)</a:t>
            </a:r>
          </a:p>
          <a:p>
            <a:r>
              <a:rPr lang="tr-TR" dirty="0"/>
              <a:t>Yazla birlikte havuzlar da doldu taştı. (zaman)</a:t>
            </a:r>
          </a:p>
          <a:p>
            <a:endParaRPr lang="tr-TR" dirty="0"/>
          </a:p>
          <a:p>
            <a:endParaRPr lang="tr-TR" dirty="0"/>
          </a:p>
        </p:txBody>
      </p:sp>
    </p:spTree>
    <p:extLst>
      <p:ext uri="{BB962C8B-B14F-4D97-AF65-F5344CB8AC3E}">
        <p14:creationId xmlns="" xmlns:p14="http://schemas.microsoft.com/office/powerpoint/2010/main" val="114728855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7201BDA-02A5-4243-986F-6BA1EB3992CE}"/>
              </a:ext>
            </a:extLst>
          </p:cNvPr>
          <p:cNvSpPr>
            <a:spLocks noGrp="1"/>
          </p:cNvSpPr>
          <p:nvPr>
            <p:ph type="title"/>
          </p:nvPr>
        </p:nvSpPr>
        <p:spPr/>
        <p:txBody>
          <a:bodyPr/>
          <a:lstStyle/>
          <a:p>
            <a:r>
              <a:rPr lang="tr-TR" dirty="0"/>
              <a:t>*Karıştırıla bilen durular*</a:t>
            </a:r>
          </a:p>
        </p:txBody>
      </p:sp>
      <p:sp>
        <p:nvSpPr>
          <p:cNvPr id="3" name="İçerik Yer Tutucusu 2">
            <a:extLst>
              <a:ext uri="{FF2B5EF4-FFF2-40B4-BE49-F238E27FC236}">
                <a16:creationId xmlns="" xmlns:a16="http://schemas.microsoft.com/office/drawing/2014/main" id="{CBB5C784-76CF-4929-9F9D-0B8F4AE1E9EE}"/>
              </a:ext>
            </a:extLst>
          </p:cNvPr>
          <p:cNvSpPr>
            <a:spLocks noGrp="1"/>
          </p:cNvSpPr>
          <p:nvPr>
            <p:ph idx="1"/>
          </p:nvPr>
        </p:nvSpPr>
        <p:spPr/>
        <p:txBody>
          <a:bodyPr>
            <a:normAutofit fontScale="92500" lnSpcReduction="20000"/>
          </a:bodyPr>
          <a:lstStyle/>
          <a:p>
            <a:r>
              <a:rPr lang="tr-TR" sz="3600" dirty="0"/>
              <a:t>**Not**</a:t>
            </a:r>
            <a:r>
              <a:rPr lang="tr-TR" dirty="0"/>
              <a:t>: Edat olan “ile” ve bağlaç olan “</a:t>
            </a:r>
            <a:r>
              <a:rPr lang="tr-TR" dirty="0" err="1"/>
              <a:t>ile”yi</a:t>
            </a:r>
            <a:r>
              <a:rPr lang="tr-TR" dirty="0"/>
              <a:t> karıştırmamak gerekir. Cümledeki ile kelimesinin yerine “ve”  getirdiğinizde anlamda bozulma olmuyorsa ile kelimesi bağlaç; getiremiyorsanız, bozulma oluyorsa edattır.</a:t>
            </a:r>
          </a:p>
          <a:p>
            <a:endParaRPr lang="tr-TR" dirty="0"/>
          </a:p>
          <a:p>
            <a:r>
              <a:rPr lang="tr-TR" dirty="0"/>
              <a:t>ÖRNEK:</a:t>
            </a:r>
          </a:p>
          <a:p>
            <a:endParaRPr lang="tr-TR" dirty="0"/>
          </a:p>
          <a:p>
            <a:r>
              <a:rPr lang="tr-TR" dirty="0"/>
              <a:t>Müzik ile edebiyat onun vazgeçilmezleriydi. (müzik ve edebiyat = Bağlaç)</a:t>
            </a:r>
          </a:p>
          <a:p>
            <a:endParaRPr lang="tr-TR" dirty="0"/>
          </a:p>
          <a:p>
            <a:r>
              <a:rPr lang="tr-TR" dirty="0"/>
              <a:t>Müzik ile ruhunu dinlendirebiliyordu. (Edat)</a:t>
            </a:r>
          </a:p>
          <a:p>
            <a:endParaRPr lang="tr-TR" dirty="0"/>
          </a:p>
          <a:p>
            <a:r>
              <a:rPr lang="tr-TR" dirty="0"/>
              <a:t> </a:t>
            </a:r>
          </a:p>
        </p:txBody>
      </p:sp>
    </p:spTree>
    <p:extLst>
      <p:ext uri="{BB962C8B-B14F-4D97-AF65-F5344CB8AC3E}">
        <p14:creationId xmlns="" xmlns:p14="http://schemas.microsoft.com/office/powerpoint/2010/main" val="351385972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B885978-B6E2-42A0-94B3-8335745BF08B}"/>
              </a:ext>
            </a:extLst>
          </p:cNvPr>
          <p:cNvSpPr>
            <a:spLocks noGrp="1"/>
          </p:cNvSpPr>
          <p:nvPr>
            <p:ph type="title"/>
          </p:nvPr>
        </p:nvSpPr>
        <p:spPr/>
        <p:txBody>
          <a:bodyPr/>
          <a:lstStyle/>
          <a:p>
            <a:r>
              <a:rPr lang="tr-TR" dirty="0"/>
              <a:t>“kadar, -e kadar, denli”</a:t>
            </a:r>
            <a:br>
              <a:rPr lang="tr-TR" dirty="0"/>
            </a:br>
            <a:endParaRPr lang="tr-TR" dirty="0"/>
          </a:p>
        </p:txBody>
      </p:sp>
      <p:sp>
        <p:nvSpPr>
          <p:cNvPr id="3" name="İçerik Yer Tutucusu 2">
            <a:extLst>
              <a:ext uri="{FF2B5EF4-FFF2-40B4-BE49-F238E27FC236}">
                <a16:creationId xmlns="" xmlns:a16="http://schemas.microsoft.com/office/drawing/2014/main" id="{9B3A7AB1-6F09-45DB-8769-D05143C8F8C2}"/>
              </a:ext>
            </a:extLst>
          </p:cNvPr>
          <p:cNvSpPr>
            <a:spLocks noGrp="1"/>
          </p:cNvSpPr>
          <p:nvPr>
            <p:ph idx="1"/>
          </p:nvPr>
        </p:nvSpPr>
        <p:spPr>
          <a:xfrm>
            <a:off x="1069848" y="1408670"/>
            <a:ext cx="10058400" cy="5288692"/>
          </a:xfrm>
        </p:spPr>
        <p:txBody>
          <a:bodyPr>
            <a:normAutofit fontScale="92500" lnSpcReduction="20000"/>
          </a:bodyPr>
          <a:lstStyle/>
          <a:p>
            <a:r>
              <a:rPr lang="tr-TR" dirty="0"/>
              <a:t>Kadar edatı, sözcük halinde veya –e yönelme hali eki almış kelimelerle birlikte kullanılır.</a:t>
            </a:r>
          </a:p>
          <a:p>
            <a:r>
              <a:rPr lang="tr-TR" dirty="0"/>
              <a:t>Kadar edatı ile aynı anlamda ve görevde olan “denli” kelimesi de kullanılabilir.</a:t>
            </a:r>
          </a:p>
          <a:p>
            <a:r>
              <a:rPr lang="tr-TR" dirty="0"/>
              <a:t>CÜMLEYE KATTIĞI ANLAMLAR</a:t>
            </a:r>
          </a:p>
          <a:p>
            <a:endParaRPr lang="tr-TR" dirty="0"/>
          </a:p>
          <a:p>
            <a:r>
              <a:rPr lang="tr-TR" dirty="0"/>
              <a:t>Bu edatlar cümleye “eşitlik, karşılaştırma, benzerlik, ölçü </a:t>
            </a:r>
            <a:r>
              <a:rPr lang="tr-TR" dirty="0" err="1"/>
              <a:t>yaklaşıklık</a:t>
            </a:r>
            <a:r>
              <a:rPr lang="tr-TR" dirty="0"/>
              <a:t>,” anlamları katar.</a:t>
            </a:r>
          </a:p>
          <a:p>
            <a:endParaRPr lang="tr-TR" dirty="0"/>
          </a:p>
          <a:p>
            <a:r>
              <a:rPr lang="tr-TR" dirty="0"/>
              <a:t>ÖRNEKLER:</a:t>
            </a:r>
          </a:p>
          <a:p>
            <a:endParaRPr lang="tr-TR" dirty="0"/>
          </a:p>
          <a:p>
            <a:r>
              <a:rPr lang="tr-TR" dirty="0"/>
              <a:t>Ben de senin kadar gitar çalabiliyorum. (eşitlik)</a:t>
            </a:r>
          </a:p>
          <a:p>
            <a:r>
              <a:rPr lang="tr-TR" dirty="0"/>
              <a:t>Melekler kadar güzelsin. (benzerlik)</a:t>
            </a:r>
          </a:p>
          <a:p>
            <a:r>
              <a:rPr lang="tr-TR" dirty="0"/>
              <a:t>Üç kilo kadar su içmelisin. (ölçü, aşağı yukarı)</a:t>
            </a:r>
          </a:p>
          <a:p>
            <a:r>
              <a:rPr lang="tr-TR" dirty="0"/>
              <a:t>İki güne kadar haber verecekler. (</a:t>
            </a:r>
            <a:r>
              <a:rPr lang="tr-TR" dirty="0" err="1"/>
              <a:t>yaklaşıklık</a:t>
            </a:r>
            <a:r>
              <a:rPr lang="tr-TR" dirty="0"/>
              <a:t>)</a:t>
            </a:r>
          </a:p>
          <a:p>
            <a:r>
              <a:rPr lang="tr-TR" dirty="0"/>
              <a:t>Gitmeseydin belki midem ağrımazdı bu denli… (ölçü, kadar)</a:t>
            </a:r>
          </a:p>
          <a:p>
            <a:endParaRPr lang="tr-TR" dirty="0"/>
          </a:p>
          <a:p>
            <a:r>
              <a:rPr lang="tr-TR" dirty="0"/>
              <a:t> </a:t>
            </a:r>
          </a:p>
        </p:txBody>
      </p:sp>
    </p:spTree>
    <p:extLst>
      <p:ext uri="{BB962C8B-B14F-4D97-AF65-F5344CB8AC3E}">
        <p14:creationId xmlns="" xmlns:p14="http://schemas.microsoft.com/office/powerpoint/2010/main" val="304396226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D405A03-8C79-4F75-B5DB-9C8184EADE25}"/>
              </a:ext>
            </a:extLst>
          </p:cNvPr>
          <p:cNvSpPr>
            <a:spLocks noGrp="1"/>
          </p:cNvSpPr>
          <p:nvPr>
            <p:ph type="title"/>
          </p:nvPr>
        </p:nvSpPr>
        <p:spPr/>
        <p:txBody>
          <a:bodyPr/>
          <a:lstStyle/>
          <a:p>
            <a:r>
              <a:rPr lang="tr-TR" dirty="0"/>
              <a:t>KARIŞTIRILABİLEN DURUMLAR</a:t>
            </a:r>
            <a:br>
              <a:rPr lang="tr-TR" dirty="0"/>
            </a:br>
            <a:endParaRPr lang="tr-TR" dirty="0"/>
          </a:p>
        </p:txBody>
      </p:sp>
      <p:sp>
        <p:nvSpPr>
          <p:cNvPr id="3" name="İçerik Yer Tutucusu 2">
            <a:extLst>
              <a:ext uri="{FF2B5EF4-FFF2-40B4-BE49-F238E27FC236}">
                <a16:creationId xmlns="" xmlns:a16="http://schemas.microsoft.com/office/drawing/2014/main" id="{4EBE09D8-3E88-4288-9FC5-29BA6B2FE3C4}"/>
              </a:ext>
            </a:extLst>
          </p:cNvPr>
          <p:cNvSpPr>
            <a:spLocks noGrp="1"/>
          </p:cNvSpPr>
          <p:nvPr>
            <p:ph idx="1"/>
          </p:nvPr>
        </p:nvSpPr>
        <p:spPr/>
        <p:txBody>
          <a:bodyPr>
            <a:normAutofit fontScale="92500" lnSpcReduction="20000"/>
          </a:bodyPr>
          <a:lstStyle/>
          <a:p>
            <a:endParaRPr lang="tr-TR" dirty="0"/>
          </a:p>
          <a:p>
            <a:r>
              <a:rPr lang="tr-TR" dirty="0"/>
              <a:t>Kadar edatı yanındaki kelimeyle birlikte kullanıldığında isim, sıfat ya da zarf öbeği oluşturur. Bu durumda cümlede yine edat görevindedir; fakat öbekleştiği kelime ile beraberken isim, sıfat veya zarf olarak nitelendirilir.</a:t>
            </a:r>
          </a:p>
          <a:p>
            <a:r>
              <a:rPr lang="tr-TR" dirty="0"/>
              <a:t>ÖRNEKLER:</a:t>
            </a:r>
          </a:p>
          <a:p>
            <a:endParaRPr lang="tr-TR" dirty="0"/>
          </a:p>
          <a:p>
            <a:r>
              <a:rPr lang="tr-TR" dirty="0"/>
              <a:t>Uyumuş kadar dinlendik. (zarf)</a:t>
            </a:r>
          </a:p>
          <a:p>
            <a:r>
              <a:rPr lang="tr-TR" dirty="0"/>
              <a:t>Güneş kadar yakıcılığı var. (sıfat)</a:t>
            </a:r>
          </a:p>
          <a:p>
            <a:r>
              <a:rPr lang="tr-TR" dirty="0"/>
              <a:t>Ben ondan bu kadarını beklemiyordum. (isim)</a:t>
            </a:r>
          </a:p>
          <a:p>
            <a:endParaRPr lang="tr-TR" dirty="0"/>
          </a:p>
          <a:p>
            <a:r>
              <a:rPr lang="tr-TR" dirty="0"/>
              <a:t>İsim tamlamalarında  </a:t>
            </a:r>
            <a:r>
              <a:rPr lang="tr-TR" dirty="0" err="1"/>
              <a:t>tamlanan</a:t>
            </a:r>
            <a:r>
              <a:rPr lang="tr-TR" dirty="0"/>
              <a:t> olarak görev yapabilir.</a:t>
            </a:r>
          </a:p>
          <a:p>
            <a:endParaRPr lang="tr-TR" dirty="0"/>
          </a:p>
        </p:txBody>
      </p:sp>
    </p:spTree>
    <p:extLst>
      <p:ext uri="{BB962C8B-B14F-4D97-AF65-F5344CB8AC3E}">
        <p14:creationId xmlns="" xmlns:p14="http://schemas.microsoft.com/office/powerpoint/2010/main" val="204209986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A80071D-1552-41E0-90A4-097FA9183835}"/>
              </a:ext>
            </a:extLst>
          </p:cNvPr>
          <p:cNvSpPr>
            <a:spLocks noGrp="1"/>
          </p:cNvSpPr>
          <p:nvPr>
            <p:ph type="title"/>
          </p:nvPr>
        </p:nvSpPr>
        <p:spPr>
          <a:xfrm>
            <a:off x="913795" y="609601"/>
            <a:ext cx="10353761" cy="617838"/>
          </a:xfrm>
        </p:spPr>
        <p:txBody>
          <a:bodyPr>
            <a:normAutofit fontScale="90000"/>
          </a:bodyPr>
          <a:lstStyle/>
          <a:p>
            <a:r>
              <a:rPr lang="tr-TR" dirty="0"/>
              <a:t>gibi”</a:t>
            </a:r>
            <a:br>
              <a:rPr lang="tr-TR" dirty="0"/>
            </a:br>
            <a:r>
              <a:rPr lang="tr-TR" dirty="0"/>
              <a:t>CÜMLEYE KATTIĞI ANLAMLAR</a:t>
            </a:r>
            <a:br>
              <a:rPr lang="tr-TR" dirty="0"/>
            </a:br>
            <a:endParaRPr lang="tr-TR" dirty="0"/>
          </a:p>
        </p:txBody>
      </p:sp>
      <p:sp>
        <p:nvSpPr>
          <p:cNvPr id="3" name="İçerik Yer Tutucusu 2">
            <a:extLst>
              <a:ext uri="{FF2B5EF4-FFF2-40B4-BE49-F238E27FC236}">
                <a16:creationId xmlns="" xmlns:a16="http://schemas.microsoft.com/office/drawing/2014/main" id="{D0303F75-DE2C-4939-991B-E11CBADFBBE1}"/>
              </a:ext>
            </a:extLst>
          </p:cNvPr>
          <p:cNvSpPr>
            <a:spLocks noGrp="1"/>
          </p:cNvSpPr>
          <p:nvPr>
            <p:ph idx="1"/>
          </p:nvPr>
        </p:nvSpPr>
        <p:spPr>
          <a:xfrm>
            <a:off x="403654" y="1153299"/>
            <a:ext cx="11160465" cy="5387545"/>
          </a:xfrm>
        </p:spPr>
        <p:txBody>
          <a:bodyPr>
            <a:normAutofit fontScale="70000" lnSpcReduction="20000"/>
          </a:bodyPr>
          <a:lstStyle/>
          <a:p>
            <a:endParaRPr lang="tr-TR" dirty="0"/>
          </a:p>
          <a:p>
            <a:r>
              <a:rPr lang="tr-TR" sz="3000" dirty="0"/>
              <a:t>Gibi edatı cümleye eşitlik ve benzetme anlamları katar.</a:t>
            </a:r>
          </a:p>
          <a:p>
            <a:r>
              <a:rPr lang="tr-TR" sz="3000" dirty="0"/>
              <a:t>ÖRNEKLER:</a:t>
            </a:r>
          </a:p>
          <a:p>
            <a:endParaRPr lang="tr-TR" sz="3000" dirty="0"/>
          </a:p>
          <a:p>
            <a:r>
              <a:rPr lang="tr-TR" sz="3000" dirty="0"/>
              <a:t>Annesi gibi güzel yemekler yapabiliyordu. (eşitlik)</a:t>
            </a:r>
          </a:p>
          <a:p>
            <a:endParaRPr lang="tr-TR" sz="3000" dirty="0"/>
          </a:p>
          <a:p>
            <a:r>
              <a:rPr lang="tr-TR" sz="3000" dirty="0"/>
              <a:t>Zeytin gibi simsiyah gözleri vardı. (benzerlik)</a:t>
            </a:r>
          </a:p>
          <a:p>
            <a:endParaRPr lang="tr-TR" sz="3000" dirty="0"/>
          </a:p>
          <a:p>
            <a:r>
              <a:rPr lang="tr-TR" sz="3000" dirty="0"/>
              <a:t>NOT: “-ce, -imsi, -</a:t>
            </a:r>
            <a:r>
              <a:rPr lang="tr-TR" sz="3000" dirty="0" err="1"/>
              <a:t>cesine</a:t>
            </a:r>
            <a:r>
              <a:rPr lang="tr-TR" sz="3000" dirty="0"/>
              <a:t>, -</a:t>
            </a:r>
            <a:r>
              <a:rPr lang="tr-TR" sz="3000" dirty="0" err="1"/>
              <a:t>cileyin</a:t>
            </a:r>
            <a:r>
              <a:rPr lang="tr-TR" sz="3000" dirty="0"/>
              <a:t>” ekleri “gibi” edatı anlamını veren eklerdir.</a:t>
            </a:r>
          </a:p>
          <a:p>
            <a:endParaRPr lang="tr-TR" sz="3000" dirty="0"/>
          </a:p>
          <a:p>
            <a:r>
              <a:rPr lang="tr-TR" sz="3000" dirty="0"/>
              <a:t>Çocukça davranma (çocuk gibi)</a:t>
            </a:r>
          </a:p>
          <a:p>
            <a:r>
              <a:rPr lang="tr-TR" sz="3000" dirty="0"/>
              <a:t>Kadifemsi bir kumaş aldım (kadife gibi)</a:t>
            </a:r>
          </a:p>
          <a:p>
            <a:r>
              <a:rPr lang="tr-TR" sz="3000" dirty="0"/>
              <a:t>Uçarcasına gitmelisin (uçar gibi)</a:t>
            </a:r>
          </a:p>
          <a:p>
            <a:r>
              <a:rPr lang="tr-TR" sz="3000" dirty="0" err="1"/>
              <a:t>Sencileyin</a:t>
            </a:r>
            <a:r>
              <a:rPr lang="tr-TR" sz="3000" dirty="0"/>
              <a:t> güzele bencileyin yar gerek. (Senin gibi, benim gibi)</a:t>
            </a:r>
          </a:p>
        </p:txBody>
      </p:sp>
    </p:spTree>
    <p:extLst>
      <p:ext uri="{BB962C8B-B14F-4D97-AF65-F5344CB8AC3E}">
        <p14:creationId xmlns="" xmlns:p14="http://schemas.microsoft.com/office/powerpoint/2010/main" val="103663092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ED39BA9-0A1F-47C2-BF85-07991863B2AB}"/>
              </a:ext>
            </a:extLst>
          </p:cNvPr>
          <p:cNvSpPr>
            <a:spLocks noGrp="1"/>
          </p:cNvSpPr>
          <p:nvPr>
            <p:ph type="title"/>
          </p:nvPr>
        </p:nvSpPr>
        <p:spPr>
          <a:xfrm>
            <a:off x="913795" y="609601"/>
            <a:ext cx="10353761" cy="1103870"/>
          </a:xfrm>
        </p:spPr>
        <p:txBody>
          <a:bodyPr>
            <a:normAutofit fontScale="90000"/>
          </a:bodyPr>
          <a:lstStyle/>
          <a:p>
            <a:r>
              <a:rPr lang="tr-TR" dirty="0"/>
              <a:t>“(-den) dolayı, (-den) ötürü”</a:t>
            </a:r>
            <a:br>
              <a:rPr lang="tr-TR" dirty="0"/>
            </a:br>
            <a:r>
              <a:rPr lang="tr-TR" dirty="0"/>
              <a:t>CÜMLEYE KATTIĞI ANLAMLAR</a:t>
            </a:r>
            <a:br>
              <a:rPr lang="tr-TR" dirty="0"/>
            </a:br>
            <a:endParaRPr lang="tr-TR" dirty="0"/>
          </a:p>
        </p:txBody>
      </p:sp>
      <p:sp>
        <p:nvSpPr>
          <p:cNvPr id="3" name="İçerik Yer Tutucusu 2">
            <a:extLst>
              <a:ext uri="{FF2B5EF4-FFF2-40B4-BE49-F238E27FC236}">
                <a16:creationId xmlns="" xmlns:a16="http://schemas.microsoft.com/office/drawing/2014/main" id="{94F5901E-A454-4789-87A3-C4D828843D99}"/>
              </a:ext>
            </a:extLst>
          </p:cNvPr>
          <p:cNvSpPr>
            <a:spLocks noGrp="1"/>
          </p:cNvSpPr>
          <p:nvPr>
            <p:ph idx="1"/>
          </p:nvPr>
        </p:nvSpPr>
        <p:spPr>
          <a:xfrm>
            <a:off x="214184" y="1449859"/>
            <a:ext cx="11187590" cy="5198076"/>
          </a:xfrm>
        </p:spPr>
        <p:txBody>
          <a:bodyPr>
            <a:normAutofit lnSpcReduction="10000"/>
          </a:bodyPr>
          <a:lstStyle/>
          <a:p>
            <a:endParaRPr lang="tr-TR" dirty="0"/>
          </a:p>
          <a:p>
            <a:r>
              <a:rPr lang="tr-TR" dirty="0"/>
              <a:t>Bu edatlar –den, -dan ayrılma hal ekiyle birlikte kullanılarak cümlede neden-sebep anlamı sağlarlar.</a:t>
            </a:r>
          </a:p>
          <a:p>
            <a:r>
              <a:rPr lang="tr-TR" dirty="0"/>
              <a:t>ÖRNEKLER:</a:t>
            </a:r>
          </a:p>
          <a:p>
            <a:r>
              <a:rPr lang="tr-TR" dirty="0"/>
              <a:t>Burnundaki eğrilikten dolayı rahatça nefes alamıyordu.</a:t>
            </a:r>
          </a:p>
          <a:p>
            <a:r>
              <a:rPr lang="tr-TR" dirty="0"/>
              <a:t>İşini sevmediğinden ötürü her gün mutsuzdu.</a:t>
            </a:r>
          </a:p>
          <a:p>
            <a:endParaRPr lang="tr-TR" dirty="0"/>
          </a:p>
          <a:p>
            <a:r>
              <a:rPr lang="tr-TR" dirty="0"/>
              <a:t> </a:t>
            </a:r>
          </a:p>
          <a:p>
            <a:endParaRPr lang="tr-TR" dirty="0"/>
          </a:p>
          <a:p>
            <a:r>
              <a:rPr lang="tr-TR" dirty="0"/>
              <a:t>NOT: “-den” hal eki tek başına sebep anlamı taşıyabildiği için, dolayı veya ötürü kelimesi ile birlikte kullanılması anlatım bozukluğu olarak değerlendirilir.  Sebep anlamı sağlamak için sadece “-den” hal eki kullanılması yeterlidir.</a:t>
            </a:r>
          </a:p>
          <a:p>
            <a:endParaRPr lang="tr-TR" dirty="0"/>
          </a:p>
          <a:p>
            <a:r>
              <a:rPr lang="tr-TR" dirty="0"/>
              <a:t>En sevdiği arkadaşı uzaklarda olduğun</a:t>
            </a:r>
            <a:r>
              <a:rPr lang="tr-TR" sz="2400" dirty="0">
                <a:solidFill>
                  <a:srgbClr val="FF0000"/>
                </a:solidFill>
              </a:rPr>
              <a:t>dan  </a:t>
            </a:r>
            <a:r>
              <a:rPr lang="tr-TR" dirty="0"/>
              <a:t>dolayı kendini çok yalnız hissediyordu.</a:t>
            </a:r>
          </a:p>
          <a:p>
            <a:r>
              <a:rPr lang="tr-TR" dirty="0"/>
              <a:t>Eve geç kaldığın</a:t>
            </a:r>
            <a:r>
              <a:rPr lang="tr-TR" sz="2400" dirty="0">
                <a:solidFill>
                  <a:srgbClr val="FF0000"/>
                </a:solidFill>
              </a:rPr>
              <a:t>dan</a:t>
            </a:r>
            <a:r>
              <a:rPr lang="tr-TR" dirty="0"/>
              <a:t> dolayı babası ile tartıştılar.</a:t>
            </a:r>
          </a:p>
        </p:txBody>
      </p:sp>
    </p:spTree>
    <p:extLst>
      <p:ext uri="{BB962C8B-B14F-4D97-AF65-F5344CB8AC3E}">
        <p14:creationId xmlns="" xmlns:p14="http://schemas.microsoft.com/office/powerpoint/2010/main" val="20376590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3DC7BC9-05F4-4229-832C-AF5D827190E1}"/>
              </a:ext>
            </a:extLst>
          </p:cNvPr>
          <p:cNvSpPr>
            <a:spLocks noGrp="1"/>
          </p:cNvSpPr>
          <p:nvPr>
            <p:ph type="title"/>
          </p:nvPr>
        </p:nvSpPr>
        <p:spPr/>
        <p:txBody>
          <a:bodyPr>
            <a:normAutofit fontScale="90000"/>
          </a:bodyPr>
          <a:lstStyle/>
          <a:p>
            <a:r>
              <a:rPr lang="tr-TR" dirty="0"/>
              <a:t>“-e doğru”</a:t>
            </a:r>
            <a:br>
              <a:rPr lang="tr-TR" dirty="0"/>
            </a:br>
            <a:r>
              <a:rPr lang="tr-TR" dirty="0"/>
              <a:t>CÜMLEYE KATTIĞI ANLAMLAR</a:t>
            </a:r>
            <a:br>
              <a:rPr lang="tr-TR" dirty="0"/>
            </a:br>
            <a:endParaRPr lang="tr-TR" dirty="0"/>
          </a:p>
        </p:txBody>
      </p:sp>
      <p:sp>
        <p:nvSpPr>
          <p:cNvPr id="3" name="İçerik Yer Tutucusu 2">
            <a:extLst>
              <a:ext uri="{FF2B5EF4-FFF2-40B4-BE49-F238E27FC236}">
                <a16:creationId xmlns="" xmlns:a16="http://schemas.microsoft.com/office/drawing/2014/main" id="{8FF5C849-D71E-49FE-BB7D-3D9C17B7891C}"/>
              </a:ext>
            </a:extLst>
          </p:cNvPr>
          <p:cNvSpPr>
            <a:spLocks noGrp="1"/>
          </p:cNvSpPr>
          <p:nvPr>
            <p:ph idx="1"/>
          </p:nvPr>
        </p:nvSpPr>
        <p:spPr/>
        <p:txBody>
          <a:bodyPr/>
          <a:lstStyle/>
          <a:p>
            <a:endParaRPr lang="tr-TR" dirty="0"/>
          </a:p>
          <a:p>
            <a:r>
              <a:rPr lang="tr-TR" dirty="0"/>
              <a:t>-a, -e yönelme hal ekiyle birlikte kullanılarak cümlede yön-yer anlamı sağlarlar.</a:t>
            </a:r>
          </a:p>
          <a:p>
            <a:r>
              <a:rPr lang="tr-TR" dirty="0"/>
              <a:t>Annesine doğru koşar adımlarla geldi. (Yön)</a:t>
            </a:r>
          </a:p>
          <a:p>
            <a:endParaRPr lang="tr-TR" dirty="0"/>
          </a:p>
          <a:p>
            <a:r>
              <a:rPr lang="tr-TR" dirty="0"/>
              <a:t>Aldığı hediyeyi masaya doğru fırlattı. (Yer)</a:t>
            </a:r>
          </a:p>
        </p:txBody>
      </p:sp>
    </p:spTree>
    <p:extLst>
      <p:ext uri="{BB962C8B-B14F-4D97-AF65-F5344CB8AC3E}">
        <p14:creationId xmlns="" xmlns:p14="http://schemas.microsoft.com/office/powerpoint/2010/main" val="203185074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E09F7F4-9E62-47B3-90DF-850DFC3C2548}"/>
              </a:ext>
            </a:extLst>
          </p:cNvPr>
          <p:cNvSpPr>
            <a:spLocks noGrp="1"/>
          </p:cNvSpPr>
          <p:nvPr>
            <p:ph type="title"/>
          </p:nvPr>
        </p:nvSpPr>
        <p:spPr/>
        <p:txBody>
          <a:bodyPr/>
          <a:lstStyle/>
          <a:p>
            <a:r>
              <a:rPr lang="tr-TR" dirty="0"/>
              <a:t>KARIŞTIRILABİLEN DURUMLAR</a:t>
            </a:r>
            <a:br>
              <a:rPr lang="tr-TR" dirty="0"/>
            </a:br>
            <a:endParaRPr lang="tr-TR" dirty="0"/>
          </a:p>
        </p:txBody>
      </p:sp>
      <p:sp>
        <p:nvSpPr>
          <p:cNvPr id="3" name="İçerik Yer Tutucusu 2">
            <a:extLst>
              <a:ext uri="{FF2B5EF4-FFF2-40B4-BE49-F238E27FC236}">
                <a16:creationId xmlns="" xmlns:a16="http://schemas.microsoft.com/office/drawing/2014/main" id="{65696CC9-AD04-4E23-893A-AFB8E8983C69}"/>
              </a:ext>
            </a:extLst>
          </p:cNvPr>
          <p:cNvSpPr>
            <a:spLocks noGrp="1"/>
          </p:cNvSpPr>
          <p:nvPr>
            <p:ph idx="1"/>
          </p:nvPr>
        </p:nvSpPr>
        <p:spPr/>
        <p:txBody>
          <a:bodyPr/>
          <a:lstStyle/>
          <a:p>
            <a:endParaRPr lang="tr-TR" dirty="0"/>
          </a:p>
          <a:p>
            <a:r>
              <a:rPr lang="tr-TR" dirty="0"/>
              <a:t>Edat olan “doğru” kelimesi ile isim, sıfat veya zarf olabilen “doğru” kelimelerini karıştırmamak gerekir.</a:t>
            </a:r>
          </a:p>
          <a:p>
            <a:r>
              <a:rPr lang="tr-TR" dirty="0"/>
              <a:t>Doğruyu söylemediği gözlerinden okunuyordu. (isim)</a:t>
            </a:r>
          </a:p>
          <a:p>
            <a:r>
              <a:rPr lang="tr-TR" dirty="0"/>
              <a:t>Doğru eşi seçmek için uzun yıllar harcadı. (sıfat)</a:t>
            </a:r>
          </a:p>
          <a:p>
            <a:r>
              <a:rPr lang="tr-TR" dirty="0"/>
              <a:t>Doğru yürümediğin için elendin. (fiilimsiyi niteleyen zarf)</a:t>
            </a:r>
          </a:p>
        </p:txBody>
      </p:sp>
    </p:spTree>
    <p:extLst>
      <p:ext uri="{BB962C8B-B14F-4D97-AF65-F5344CB8AC3E}">
        <p14:creationId xmlns="" xmlns:p14="http://schemas.microsoft.com/office/powerpoint/2010/main" val="405249693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1D76C8A-72AD-4AEF-A8A9-A30DCD0A9AC3}"/>
              </a:ext>
            </a:extLst>
          </p:cNvPr>
          <p:cNvSpPr>
            <a:spLocks noGrp="1"/>
          </p:cNvSpPr>
          <p:nvPr>
            <p:ph type="title"/>
          </p:nvPr>
        </p:nvSpPr>
        <p:spPr/>
        <p:txBody>
          <a:bodyPr/>
          <a:lstStyle/>
          <a:p>
            <a:r>
              <a:rPr lang="tr-TR" dirty="0"/>
              <a:t>Edatların Özellikleri</a:t>
            </a:r>
            <a:br>
              <a:rPr lang="tr-TR" dirty="0"/>
            </a:br>
            <a:endParaRPr lang="tr-TR" dirty="0"/>
          </a:p>
        </p:txBody>
      </p:sp>
      <p:sp>
        <p:nvSpPr>
          <p:cNvPr id="3" name="İçerik Yer Tutucusu 2">
            <a:extLst>
              <a:ext uri="{FF2B5EF4-FFF2-40B4-BE49-F238E27FC236}">
                <a16:creationId xmlns="" xmlns:a16="http://schemas.microsoft.com/office/drawing/2014/main" id="{30361A9D-07C1-416F-82DF-1F390FBC60FC}"/>
              </a:ext>
            </a:extLst>
          </p:cNvPr>
          <p:cNvSpPr>
            <a:spLocks noGrp="1"/>
          </p:cNvSpPr>
          <p:nvPr>
            <p:ph idx="1"/>
          </p:nvPr>
        </p:nvSpPr>
        <p:spPr>
          <a:xfrm>
            <a:off x="271850" y="1272760"/>
            <a:ext cx="11434118" cy="5189838"/>
          </a:xfrm>
        </p:spPr>
        <p:txBody>
          <a:bodyPr>
            <a:normAutofit/>
          </a:bodyPr>
          <a:lstStyle/>
          <a:p>
            <a:r>
              <a:rPr lang="tr-TR" dirty="0"/>
              <a:t>1-Bir edat, bir adla öbekleşerek sıfat ya da zarf görevi yapabilir.</a:t>
            </a:r>
          </a:p>
          <a:p>
            <a:endParaRPr lang="tr-TR" dirty="0"/>
          </a:p>
          <a:p>
            <a:r>
              <a:rPr lang="tr-TR" dirty="0"/>
              <a:t>Aslan gibi delikanlı, baksanıza…</a:t>
            </a:r>
          </a:p>
          <a:p>
            <a:r>
              <a:rPr lang="tr-TR" dirty="0"/>
              <a:t>(İsim)    (edat)</a:t>
            </a:r>
          </a:p>
          <a:p>
            <a:r>
              <a:rPr lang="tr-TR" dirty="0"/>
              <a:t>  (Sıfat öbeği)</a:t>
            </a:r>
          </a:p>
          <a:p>
            <a:r>
              <a:rPr lang="tr-TR" dirty="0"/>
              <a:t>Sabahtan beri sizi bekliyorum.</a:t>
            </a:r>
          </a:p>
          <a:p>
            <a:r>
              <a:rPr lang="tr-TR" dirty="0"/>
              <a:t>(İsim)         (edat)</a:t>
            </a:r>
          </a:p>
          <a:p>
            <a:r>
              <a:rPr lang="tr-TR" dirty="0"/>
              <a:t>(zarf öbeği)</a:t>
            </a:r>
          </a:p>
          <a:p>
            <a:r>
              <a:rPr lang="tr-TR" dirty="0"/>
              <a:t>El kadar ekmek istedi.</a:t>
            </a:r>
          </a:p>
          <a:p>
            <a:r>
              <a:rPr lang="tr-TR" dirty="0"/>
              <a:t>(Sıfat öbeği)</a:t>
            </a:r>
          </a:p>
          <a:p>
            <a:r>
              <a:rPr lang="tr-TR" dirty="0"/>
              <a:t>Karınca gibi çalışıyor.</a:t>
            </a:r>
          </a:p>
          <a:p>
            <a:r>
              <a:rPr lang="tr-TR" dirty="0"/>
              <a:t>(zarf öbeği)</a:t>
            </a:r>
          </a:p>
        </p:txBody>
      </p:sp>
    </p:spTree>
    <p:extLst>
      <p:ext uri="{BB962C8B-B14F-4D97-AF65-F5344CB8AC3E}">
        <p14:creationId xmlns="" xmlns:p14="http://schemas.microsoft.com/office/powerpoint/2010/main" val="78860567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F386071-96E4-4F11-9EDB-429D12902F68}"/>
              </a:ext>
            </a:extLst>
          </p:cNvPr>
          <p:cNvSpPr>
            <a:spLocks noGrp="1"/>
          </p:cNvSpPr>
          <p:nvPr>
            <p:ph type="title"/>
          </p:nvPr>
        </p:nvSpPr>
        <p:spPr/>
        <p:txBody>
          <a:bodyPr>
            <a:normAutofit fontScale="90000"/>
          </a:bodyPr>
          <a:lstStyle/>
          <a:p>
            <a:r>
              <a:rPr lang="tr-TR" dirty="0"/>
              <a:t>2-Edatlar iyelik eki aldıklarında ad gibi kullanılır.</a:t>
            </a:r>
            <a:br>
              <a:rPr lang="tr-TR" dirty="0"/>
            </a:br>
            <a:endParaRPr lang="tr-TR" dirty="0"/>
          </a:p>
        </p:txBody>
      </p:sp>
      <p:sp>
        <p:nvSpPr>
          <p:cNvPr id="3" name="İçerik Yer Tutucusu 2">
            <a:extLst>
              <a:ext uri="{FF2B5EF4-FFF2-40B4-BE49-F238E27FC236}">
                <a16:creationId xmlns="" xmlns:a16="http://schemas.microsoft.com/office/drawing/2014/main" id="{7B0FA620-546B-484D-9F1F-1604C4B596F7}"/>
              </a:ext>
            </a:extLst>
          </p:cNvPr>
          <p:cNvSpPr>
            <a:spLocks noGrp="1"/>
          </p:cNvSpPr>
          <p:nvPr>
            <p:ph idx="1"/>
          </p:nvPr>
        </p:nvSpPr>
        <p:spPr/>
        <p:txBody>
          <a:bodyPr/>
          <a:lstStyle/>
          <a:p>
            <a:endParaRPr lang="tr-TR" dirty="0"/>
          </a:p>
          <a:p>
            <a:r>
              <a:rPr lang="tr-TR" dirty="0"/>
              <a:t>O kadarını herkes biliyor.</a:t>
            </a:r>
          </a:p>
          <a:p>
            <a:r>
              <a:rPr lang="tr-TR" dirty="0"/>
              <a:t>Bunun gibisini bulamazsınız.</a:t>
            </a:r>
          </a:p>
        </p:txBody>
      </p:sp>
    </p:spTree>
    <p:extLst>
      <p:ext uri="{BB962C8B-B14F-4D97-AF65-F5344CB8AC3E}">
        <p14:creationId xmlns="" xmlns:p14="http://schemas.microsoft.com/office/powerpoint/2010/main" val="42909901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69F37FB-4A7B-4D5D-AE75-E52783DDD125}"/>
              </a:ext>
            </a:extLst>
          </p:cNvPr>
          <p:cNvSpPr>
            <a:spLocks noGrp="1"/>
          </p:cNvSpPr>
          <p:nvPr>
            <p:ph type="title"/>
          </p:nvPr>
        </p:nvSpPr>
        <p:spPr/>
        <p:txBody>
          <a:bodyPr/>
          <a:lstStyle/>
          <a:p>
            <a:r>
              <a:rPr lang="tr-TR" dirty="0"/>
              <a:t>edat</a:t>
            </a:r>
          </a:p>
        </p:txBody>
      </p:sp>
      <p:sp>
        <p:nvSpPr>
          <p:cNvPr id="3" name="İçerik Yer Tutucusu 2">
            <a:extLst>
              <a:ext uri="{FF2B5EF4-FFF2-40B4-BE49-F238E27FC236}">
                <a16:creationId xmlns="" xmlns:a16="http://schemas.microsoft.com/office/drawing/2014/main" id="{7F0EB88E-EA0D-40DB-A101-3D5AB8A17662}"/>
              </a:ext>
            </a:extLst>
          </p:cNvPr>
          <p:cNvSpPr>
            <a:spLocks noGrp="1"/>
          </p:cNvSpPr>
          <p:nvPr>
            <p:ph idx="1"/>
          </p:nvPr>
        </p:nvSpPr>
        <p:spPr/>
        <p:txBody>
          <a:bodyPr>
            <a:normAutofit fontScale="77500" lnSpcReduction="20000"/>
          </a:bodyPr>
          <a:lstStyle/>
          <a:p>
            <a:r>
              <a:rPr lang="tr-TR" dirty="0"/>
              <a:t>Edatlar, tek başlarına bir anlam taşımayan, fakat cümle içinde anlam kazanan, sözcükler arasında çeşitli anlam ilgileri kuran sözcüklerdir.</a:t>
            </a:r>
          </a:p>
          <a:p>
            <a:r>
              <a:rPr lang="tr-TR" dirty="0"/>
              <a:t> Genellikle bağlaçlar ile karıştırılabilen edatlar; bağlaçların aksine, cümledeki unsurları birbirine bağlamaz, onlarla anlam ilişkisi kurarlar.</a:t>
            </a:r>
          </a:p>
          <a:p>
            <a:r>
              <a:rPr lang="tr-TR" dirty="0"/>
              <a:t> Şimdi dilimizde en sık kullanılan edatların hangileri olduğunu, cümleye kattıkları anlamları, karıştırılabilen bazı durumları ve özelliklerini  inceleyelim.</a:t>
            </a:r>
          </a:p>
          <a:p>
            <a:endParaRPr lang="tr-TR" dirty="0"/>
          </a:p>
          <a:p>
            <a:r>
              <a:rPr lang="tr-TR" dirty="0"/>
              <a:t>yalnız, ancak, sadece, sade, tek, bir</a:t>
            </a:r>
          </a:p>
          <a:p>
            <a:r>
              <a:rPr lang="tr-TR" dirty="0"/>
              <a:t>için, diye, üzere</a:t>
            </a:r>
          </a:p>
          <a:p>
            <a:r>
              <a:rPr lang="tr-TR" dirty="0"/>
              <a:t>kadar, denli</a:t>
            </a:r>
          </a:p>
          <a:p>
            <a:r>
              <a:rPr lang="tr-TR" dirty="0"/>
              <a:t>gibi</a:t>
            </a:r>
          </a:p>
          <a:p>
            <a:r>
              <a:rPr lang="tr-TR" dirty="0"/>
              <a:t>ile</a:t>
            </a:r>
          </a:p>
          <a:p>
            <a:r>
              <a:rPr lang="tr-TR" dirty="0"/>
              <a:t>değil…</a:t>
            </a:r>
          </a:p>
          <a:p>
            <a:endParaRPr lang="tr-TR" dirty="0"/>
          </a:p>
        </p:txBody>
      </p:sp>
    </p:spTree>
    <p:extLst>
      <p:ext uri="{BB962C8B-B14F-4D97-AF65-F5344CB8AC3E}">
        <p14:creationId xmlns="" xmlns:p14="http://schemas.microsoft.com/office/powerpoint/2010/main" val="229079092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4433007-90E6-418A-92BB-362746257FFA}"/>
              </a:ext>
            </a:extLst>
          </p:cNvPr>
          <p:cNvSpPr>
            <a:spLocks noGrp="1"/>
          </p:cNvSpPr>
          <p:nvPr>
            <p:ph type="title"/>
          </p:nvPr>
        </p:nvSpPr>
        <p:spPr>
          <a:xfrm>
            <a:off x="913795" y="609600"/>
            <a:ext cx="10353761" cy="1486464"/>
          </a:xfrm>
        </p:spPr>
        <p:txBody>
          <a:bodyPr>
            <a:normAutofit fontScale="90000"/>
          </a:bodyPr>
          <a:lstStyle/>
          <a:p>
            <a:r>
              <a:rPr lang="tr-TR" dirty="0"/>
              <a:t>3-Edatlar tek başlarına ya da başka sözcüklerle öbekleşerek  nesne, tümleç, yüklem göreviyle kullanılabilir.</a:t>
            </a:r>
            <a:br>
              <a:rPr lang="tr-TR" dirty="0"/>
            </a:br>
            <a:endParaRPr lang="tr-TR" dirty="0"/>
          </a:p>
        </p:txBody>
      </p:sp>
      <p:sp>
        <p:nvSpPr>
          <p:cNvPr id="3" name="İçerik Yer Tutucusu 2">
            <a:extLst>
              <a:ext uri="{FF2B5EF4-FFF2-40B4-BE49-F238E27FC236}">
                <a16:creationId xmlns="" xmlns:a16="http://schemas.microsoft.com/office/drawing/2014/main" id="{7A87712A-59B2-4676-A3E4-CF095687766F}"/>
              </a:ext>
            </a:extLst>
          </p:cNvPr>
          <p:cNvSpPr>
            <a:spLocks noGrp="1"/>
          </p:cNvSpPr>
          <p:nvPr>
            <p:ph idx="1"/>
          </p:nvPr>
        </p:nvSpPr>
        <p:spPr/>
        <p:txBody>
          <a:bodyPr>
            <a:normAutofit/>
          </a:bodyPr>
          <a:lstStyle/>
          <a:p>
            <a:endParaRPr lang="tr-TR" dirty="0"/>
          </a:p>
          <a:p>
            <a:r>
              <a:rPr lang="tr-TR" dirty="0"/>
              <a:t>Bu kadarını beklemiyorduk. (Belirtili Nesne)</a:t>
            </a:r>
          </a:p>
          <a:p>
            <a:r>
              <a:rPr lang="tr-TR" dirty="0"/>
              <a:t>Yaşlı kadın çocuk gibi ağlıyordu (Zarf Tümleci)</a:t>
            </a:r>
          </a:p>
          <a:p>
            <a:r>
              <a:rPr lang="tr-TR" dirty="0"/>
              <a:t>Denize bakan evler gibiydik seninle. (Yüklem)</a:t>
            </a:r>
          </a:p>
          <a:p>
            <a:r>
              <a:rPr lang="tr-TR" dirty="0"/>
              <a:t>İçin, çoğu kez neden-sonuç ilgisi kurar. (Özne)</a:t>
            </a:r>
          </a:p>
          <a:p>
            <a:r>
              <a:rPr lang="tr-TR" dirty="0"/>
              <a:t> </a:t>
            </a:r>
          </a:p>
        </p:txBody>
      </p:sp>
    </p:spTree>
    <p:extLst>
      <p:ext uri="{BB962C8B-B14F-4D97-AF65-F5344CB8AC3E}">
        <p14:creationId xmlns="" xmlns:p14="http://schemas.microsoft.com/office/powerpoint/2010/main" val="350521233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A3DA490-80A3-4233-A232-E7AB2821E85F}"/>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8C69B8EB-AFD3-4156-83F0-A0783ECF8E4A}"/>
              </a:ext>
            </a:extLst>
          </p:cNvPr>
          <p:cNvSpPr>
            <a:spLocks noGrp="1"/>
          </p:cNvSpPr>
          <p:nvPr>
            <p:ph idx="1"/>
          </p:nvPr>
        </p:nvSpPr>
        <p:spPr/>
        <p:txBody>
          <a:bodyPr/>
          <a:lstStyle/>
          <a:p>
            <a:r>
              <a:rPr lang="tr-TR" dirty="0"/>
              <a:t>. . 4-Edatlar cümleden çıkarıldığında cümlenin anlamında daralma veya bozulma meydana </a:t>
            </a:r>
            <a:r>
              <a:rPr lang="tr-TR" dirty="0" err="1"/>
              <a:t>gelirBağlaçlardan</a:t>
            </a:r>
            <a:r>
              <a:rPr lang="tr-TR" dirty="0"/>
              <a:t> ayrılan önemli bir özelliği budur. Bağlaçlar cümleden çıkarıldığında anlamda bozulma meydana gelmeyen sözcüklerdir</a:t>
            </a:r>
          </a:p>
        </p:txBody>
      </p:sp>
    </p:spTree>
    <p:extLst>
      <p:ext uri="{BB962C8B-B14F-4D97-AF65-F5344CB8AC3E}">
        <p14:creationId xmlns="" xmlns:p14="http://schemas.microsoft.com/office/powerpoint/2010/main" val="369254148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2FC4965-7C3D-4217-8B5B-C5DAA54F647A}"/>
              </a:ext>
            </a:extLst>
          </p:cNvPr>
          <p:cNvSpPr>
            <a:spLocks noGrp="1"/>
          </p:cNvSpPr>
          <p:nvPr>
            <p:ph type="title"/>
          </p:nvPr>
        </p:nvSpPr>
        <p:spPr/>
        <p:txBody>
          <a:bodyPr>
            <a:normAutofit/>
          </a:bodyPr>
          <a:lstStyle/>
          <a:p>
            <a:r>
              <a:rPr lang="tr-TR" dirty="0"/>
              <a:t>5-Bazen isim tamlamasında tamlama unsurundan biri olabilir</a:t>
            </a:r>
          </a:p>
        </p:txBody>
      </p:sp>
      <p:sp>
        <p:nvSpPr>
          <p:cNvPr id="3" name="İçerik Yer Tutucusu 2">
            <a:extLst>
              <a:ext uri="{FF2B5EF4-FFF2-40B4-BE49-F238E27FC236}">
                <a16:creationId xmlns="" xmlns:a16="http://schemas.microsoft.com/office/drawing/2014/main" id="{A76C35CC-B1C4-4C47-B26B-09E2AEA1796A}"/>
              </a:ext>
            </a:extLst>
          </p:cNvPr>
          <p:cNvSpPr>
            <a:spLocks noGrp="1"/>
          </p:cNvSpPr>
          <p:nvPr>
            <p:ph idx="1"/>
          </p:nvPr>
        </p:nvSpPr>
        <p:spPr/>
        <p:txBody>
          <a:bodyPr/>
          <a:lstStyle/>
          <a:p>
            <a:endParaRPr lang="tr-TR" dirty="0">
              <a:solidFill>
                <a:srgbClr val="333333"/>
              </a:solidFill>
              <a:effectLst/>
              <a:latin typeface="Tahoma" panose="020B0604030504040204" pitchFamily="34" charset="0"/>
            </a:endParaRPr>
          </a:p>
          <a:p>
            <a:pPr lvl="2"/>
            <a:r>
              <a:rPr lang="tr-TR" u="sng" dirty="0">
                <a:effectLst/>
                <a:latin typeface="Tahoma" panose="020B0604030504040204" pitchFamily="34" charset="0"/>
              </a:rPr>
              <a:t>Onun kadarını</a:t>
            </a:r>
            <a:r>
              <a:rPr lang="tr-TR" dirty="0">
                <a:effectLst/>
                <a:latin typeface="Tahoma" panose="020B0604030504040204" pitchFamily="34" charset="0"/>
              </a:rPr>
              <a:t> kimse görmemiştir. (</a:t>
            </a:r>
            <a:r>
              <a:rPr lang="tr-TR" dirty="0" err="1">
                <a:effectLst/>
                <a:latin typeface="Tahoma" panose="020B0604030504040204" pitchFamily="34" charset="0"/>
              </a:rPr>
              <a:t>Tamlanan</a:t>
            </a:r>
            <a:r>
              <a:rPr lang="tr-TR" dirty="0">
                <a:effectLst/>
                <a:latin typeface="Tahoma" panose="020B0604030504040204" pitchFamily="34" charset="0"/>
              </a:rPr>
              <a:t>)</a:t>
            </a:r>
          </a:p>
          <a:p>
            <a:r>
              <a:rPr lang="tr-TR" dirty="0">
                <a:solidFill>
                  <a:srgbClr val="333333"/>
                </a:solidFill>
                <a:effectLst/>
                <a:latin typeface="Tahoma" panose="020B0604030504040204" pitchFamily="34" charset="0"/>
              </a:rPr>
              <a:t> </a:t>
            </a:r>
          </a:p>
          <a:p>
            <a:endParaRPr lang="tr-TR" dirty="0"/>
          </a:p>
        </p:txBody>
      </p:sp>
    </p:spTree>
    <p:extLst>
      <p:ext uri="{BB962C8B-B14F-4D97-AF65-F5344CB8AC3E}">
        <p14:creationId xmlns="" xmlns:p14="http://schemas.microsoft.com/office/powerpoint/2010/main" val="1152375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35931B8-6849-45AD-968B-A16FB0784313}"/>
              </a:ext>
            </a:extLst>
          </p:cNvPr>
          <p:cNvSpPr>
            <a:spLocks noGrp="1"/>
          </p:cNvSpPr>
          <p:nvPr>
            <p:ph type="title"/>
          </p:nvPr>
        </p:nvSpPr>
        <p:spPr>
          <a:xfrm>
            <a:off x="90617" y="634314"/>
            <a:ext cx="11911914" cy="1301607"/>
          </a:xfrm>
        </p:spPr>
        <p:txBody>
          <a:bodyPr>
            <a:normAutofit fontScale="90000"/>
          </a:bodyPr>
          <a:lstStyle/>
          <a:p>
            <a:r>
              <a:rPr lang="tr-TR" dirty="0"/>
              <a:t>6-“Yalnız, ancak, karşı” gibi bazı edatlar başka sözcük türleri olarak da kullanılabilirler. Bu sözcüklerin türünü belirlemek için cümlede kazandıkları anlamlara bakmak gerekir.</a:t>
            </a:r>
          </a:p>
        </p:txBody>
      </p:sp>
      <p:sp>
        <p:nvSpPr>
          <p:cNvPr id="3" name="İçerik Yer Tutucusu 2">
            <a:extLst>
              <a:ext uri="{FF2B5EF4-FFF2-40B4-BE49-F238E27FC236}">
                <a16:creationId xmlns="" xmlns:a16="http://schemas.microsoft.com/office/drawing/2014/main" id="{AEACABA9-72AB-47B9-99B0-1C18886B55CA}"/>
              </a:ext>
            </a:extLst>
          </p:cNvPr>
          <p:cNvSpPr>
            <a:spLocks noGrp="1"/>
          </p:cNvSpPr>
          <p:nvPr>
            <p:ph idx="1"/>
          </p:nvPr>
        </p:nvSpPr>
        <p:spPr>
          <a:xfrm>
            <a:off x="913795" y="2726724"/>
            <a:ext cx="10289664" cy="3064476"/>
          </a:xfrm>
        </p:spPr>
        <p:txBody>
          <a:bodyPr/>
          <a:lstStyle/>
          <a:p>
            <a:r>
              <a:rPr lang="tr-TR" dirty="0"/>
              <a:t>O kitap yalnız bende var. (Edat)</a:t>
            </a:r>
          </a:p>
          <a:p>
            <a:r>
              <a:rPr lang="tr-TR" dirty="0"/>
              <a:t>Yıllardan beri yalnız yaşıyor. (Zarf)</a:t>
            </a:r>
          </a:p>
          <a:p>
            <a:r>
              <a:rPr lang="tr-TR" dirty="0"/>
              <a:t>Gelsin; yalnız kardeşini getirmesin. (Bağlaç)</a:t>
            </a:r>
          </a:p>
          <a:p>
            <a:r>
              <a:rPr lang="tr-TR" dirty="0"/>
              <a:t>İşimiz sabaha ancak biter. (Zarf)</a:t>
            </a:r>
          </a:p>
          <a:p>
            <a:r>
              <a:rPr lang="tr-TR" dirty="0"/>
              <a:t>Karşı kaldırımda bekliyordum. (Sıfat)</a:t>
            </a:r>
          </a:p>
          <a:p>
            <a:r>
              <a:rPr lang="tr-TR" dirty="0"/>
              <a:t> </a:t>
            </a:r>
          </a:p>
        </p:txBody>
      </p:sp>
    </p:spTree>
    <p:extLst>
      <p:ext uri="{BB962C8B-B14F-4D97-AF65-F5344CB8AC3E}">
        <p14:creationId xmlns="" xmlns:p14="http://schemas.microsoft.com/office/powerpoint/2010/main" val="11552639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A171C50-E70B-4298-9A39-B18F033808E0}"/>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8AEEE64B-0E3E-4246-A517-1F0FBD86B01F}"/>
              </a:ext>
            </a:extLst>
          </p:cNvPr>
          <p:cNvSpPr>
            <a:spLocks noGrp="1"/>
          </p:cNvSpPr>
          <p:nvPr>
            <p:ph idx="1"/>
          </p:nvPr>
        </p:nvSpPr>
        <p:spPr/>
        <p:txBody>
          <a:bodyPr/>
          <a:lstStyle/>
          <a:p>
            <a:r>
              <a:rPr lang="tr-TR" dirty="0"/>
              <a:t>“</a:t>
            </a:r>
            <a:r>
              <a:rPr lang="tr-TR" dirty="0" err="1"/>
              <a:t>mı,mi,mu,mü</a:t>
            </a:r>
            <a:r>
              <a:rPr lang="tr-TR" dirty="0"/>
              <a:t>” soru edatı eklendiği sözcükten her zaman ayrı yazılır, kendinden sonra gelen ekler soru edatına bitişik yazılır: ... Cümleden </a:t>
            </a:r>
            <a:r>
              <a:rPr lang="tr-TR" dirty="0" err="1"/>
              <a:t>mi'yi</a:t>
            </a:r>
            <a:r>
              <a:rPr lang="tr-TR" dirty="0"/>
              <a:t> çıkartıp cümleyi tekrar okuduğumuzda cümledeki soru anlamının kaybolmadığını sadece olumsuzluğun kaybolduğunu görürüz. Cümleye soru anlamını katan mi değil, 'niçin' sözcüğüdür.</a:t>
            </a:r>
          </a:p>
        </p:txBody>
      </p:sp>
    </p:spTree>
    <p:extLst>
      <p:ext uri="{BB962C8B-B14F-4D97-AF65-F5344CB8AC3E}">
        <p14:creationId xmlns="" xmlns:p14="http://schemas.microsoft.com/office/powerpoint/2010/main" val="175311718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62467495-93D8-4D81-8664-963C7160B1D3}"/>
              </a:ext>
            </a:extLst>
          </p:cNvPr>
          <p:cNvPicPr>
            <a:picLocks noChangeAspect="1"/>
          </p:cNvPicPr>
          <p:nvPr/>
        </p:nvPicPr>
        <p:blipFill>
          <a:blip r:embed="rId2"/>
          <a:stretch>
            <a:fillRect/>
          </a:stretch>
        </p:blipFill>
        <p:spPr>
          <a:xfrm>
            <a:off x="-1" y="-1"/>
            <a:ext cx="12084909" cy="3814119"/>
          </a:xfrm>
          <a:prstGeom prst="rect">
            <a:avLst/>
          </a:prstGeom>
        </p:spPr>
      </p:pic>
      <p:sp>
        <p:nvSpPr>
          <p:cNvPr id="3" name="Dikdörtgen: Köşeleri Yuvarlatılmış 2">
            <a:extLst>
              <a:ext uri="{FF2B5EF4-FFF2-40B4-BE49-F238E27FC236}">
                <a16:creationId xmlns="" xmlns:a16="http://schemas.microsoft.com/office/drawing/2014/main" id="{34FC6BFB-526C-4782-A58B-5C3597EA85DE}"/>
              </a:ext>
            </a:extLst>
          </p:cNvPr>
          <p:cNvSpPr/>
          <p:nvPr/>
        </p:nvSpPr>
        <p:spPr>
          <a:xfrm>
            <a:off x="4876800" y="2215978"/>
            <a:ext cx="5758249" cy="436606"/>
          </a:xfrm>
          <a:prstGeom prst="round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4" name="Dikdörtgen: Köşeleri Yuvarlatılmış 3">
            <a:hlinkClick r:id="rId3" action="ppaction://hlinksldjump"/>
            <a:extLst>
              <a:ext uri="{FF2B5EF4-FFF2-40B4-BE49-F238E27FC236}">
                <a16:creationId xmlns="" xmlns:a16="http://schemas.microsoft.com/office/drawing/2014/main" id="{16BDE26B-E379-41DB-8A68-E420131345A8}"/>
              </a:ext>
            </a:extLst>
          </p:cNvPr>
          <p:cNvSpPr/>
          <p:nvPr/>
        </p:nvSpPr>
        <p:spPr>
          <a:xfrm>
            <a:off x="172995" y="4234249"/>
            <a:ext cx="1729946" cy="1696994"/>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600" dirty="0"/>
              <a:t> A</a:t>
            </a:r>
          </a:p>
        </p:txBody>
      </p:sp>
      <p:sp>
        <p:nvSpPr>
          <p:cNvPr id="5" name="Dikdörtgen: Köşeleri Yuvarlatılmış 4">
            <a:hlinkClick r:id="rId4" action="ppaction://hlinksldjump"/>
            <a:extLst>
              <a:ext uri="{FF2B5EF4-FFF2-40B4-BE49-F238E27FC236}">
                <a16:creationId xmlns="" xmlns:a16="http://schemas.microsoft.com/office/drawing/2014/main" id="{9112A066-EE88-4FD3-B623-D9B243920159}"/>
              </a:ext>
            </a:extLst>
          </p:cNvPr>
          <p:cNvSpPr/>
          <p:nvPr/>
        </p:nvSpPr>
        <p:spPr>
          <a:xfrm>
            <a:off x="3146854" y="4234250"/>
            <a:ext cx="1837038" cy="16969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600" dirty="0"/>
              <a:t>B</a:t>
            </a:r>
          </a:p>
        </p:txBody>
      </p:sp>
      <p:sp>
        <p:nvSpPr>
          <p:cNvPr id="6" name="Dikdörtgen: Köşeleri Yuvarlatılmış 5">
            <a:hlinkClick r:id="rId4" action="ppaction://hlinksldjump"/>
            <a:extLst>
              <a:ext uri="{FF2B5EF4-FFF2-40B4-BE49-F238E27FC236}">
                <a16:creationId xmlns="" xmlns:a16="http://schemas.microsoft.com/office/drawing/2014/main" id="{B735C68A-9D8D-4823-8732-B8B516F70338}"/>
              </a:ext>
            </a:extLst>
          </p:cNvPr>
          <p:cNvSpPr/>
          <p:nvPr/>
        </p:nvSpPr>
        <p:spPr>
          <a:xfrm>
            <a:off x="6367849" y="4300151"/>
            <a:ext cx="1837038" cy="1696994"/>
          </a:xfrm>
          <a:prstGeom prst="round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tr-TR" sz="9600" dirty="0"/>
              <a:t>C</a:t>
            </a:r>
          </a:p>
        </p:txBody>
      </p:sp>
      <p:sp>
        <p:nvSpPr>
          <p:cNvPr id="7" name="Dikdörtgen: Köşeleri Yuvarlatılmış 6">
            <a:hlinkClick r:id="rId5" action="ppaction://hlinksldjump"/>
            <a:extLst>
              <a:ext uri="{FF2B5EF4-FFF2-40B4-BE49-F238E27FC236}">
                <a16:creationId xmlns="" xmlns:a16="http://schemas.microsoft.com/office/drawing/2014/main" id="{39B8B962-A1B7-43F6-9FC4-41E61A159D32}"/>
              </a:ext>
            </a:extLst>
          </p:cNvPr>
          <p:cNvSpPr/>
          <p:nvPr/>
        </p:nvSpPr>
        <p:spPr>
          <a:xfrm>
            <a:off x="9588844" y="4382530"/>
            <a:ext cx="1837038" cy="164756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tr-TR" sz="9600" dirty="0"/>
              <a:t>D</a:t>
            </a:r>
          </a:p>
        </p:txBody>
      </p:sp>
    </p:spTree>
    <p:extLst>
      <p:ext uri="{BB962C8B-B14F-4D97-AF65-F5344CB8AC3E}">
        <p14:creationId xmlns="" xmlns:p14="http://schemas.microsoft.com/office/powerpoint/2010/main" val="424445538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a:extLst>
              <a:ext uri="{FF2B5EF4-FFF2-40B4-BE49-F238E27FC236}">
                <a16:creationId xmlns="" xmlns:a16="http://schemas.microsoft.com/office/drawing/2014/main" id="{6709A862-85C4-48DD-8A40-0613D548D7D9}"/>
              </a:ext>
            </a:extLst>
          </p:cNvPr>
          <p:cNvGrpSpPr/>
          <p:nvPr/>
        </p:nvGrpSpPr>
        <p:grpSpPr>
          <a:xfrm>
            <a:off x="0" y="-4119"/>
            <a:ext cx="12192000" cy="6858000"/>
            <a:chOff x="0" y="-4119"/>
            <a:chExt cx="12192000" cy="6858000"/>
          </a:xfrm>
        </p:grpSpPr>
        <p:sp>
          <p:nvSpPr>
            <p:cNvPr id="2" name="Dikdörtgen 1">
              <a:hlinkClick r:id="rId2" action="ppaction://hlinksldjump"/>
              <a:extLst>
                <a:ext uri="{FF2B5EF4-FFF2-40B4-BE49-F238E27FC236}">
                  <a16:creationId xmlns="" xmlns:a16="http://schemas.microsoft.com/office/drawing/2014/main" id="{E7519503-AEED-45C1-84A2-C3B6CEE8A831}"/>
                </a:ext>
              </a:extLst>
            </p:cNvPr>
            <p:cNvSpPr/>
            <p:nvPr/>
          </p:nvSpPr>
          <p:spPr>
            <a:xfrm>
              <a:off x="0" y="-4119"/>
              <a:ext cx="12192000" cy="685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a:t>Tekrar </a:t>
              </a:r>
              <a:r>
                <a:rPr lang="tr-TR" sz="6600" dirty="0" err="1"/>
                <a:t>denemlisin</a:t>
              </a:r>
              <a:endParaRPr lang="tr-TR" sz="6600" dirty="0"/>
            </a:p>
          </p:txBody>
        </p:sp>
        <p:pic>
          <p:nvPicPr>
            <p:cNvPr id="4" name="Grafik 3" descr="Düz dolgulu, kafası karışmış surat">
              <a:extLst>
                <a:ext uri="{FF2B5EF4-FFF2-40B4-BE49-F238E27FC236}">
                  <a16:creationId xmlns="" xmlns:a16="http://schemas.microsoft.com/office/drawing/2014/main" id="{F4138D43-6F51-4CFF-8EBE-3E80B7296DC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77478" y="74708"/>
              <a:ext cx="3410465" cy="3410465"/>
            </a:xfrm>
            <a:prstGeom prst="rect">
              <a:avLst/>
            </a:prstGeom>
          </p:spPr>
        </p:pic>
      </p:grpSp>
    </p:spTree>
    <p:extLst>
      <p:ext uri="{BB962C8B-B14F-4D97-AF65-F5344CB8AC3E}">
        <p14:creationId xmlns="" xmlns:p14="http://schemas.microsoft.com/office/powerpoint/2010/main" val="210459793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DBC3C541-C8BB-424F-ABC8-96AB81B9FBD8}"/>
              </a:ext>
            </a:extLst>
          </p:cNvPr>
          <p:cNvPicPr>
            <a:picLocks noChangeAspect="1"/>
          </p:cNvPicPr>
          <p:nvPr/>
        </p:nvPicPr>
        <p:blipFill>
          <a:blip r:embed="rId2"/>
          <a:stretch>
            <a:fillRect/>
          </a:stretch>
        </p:blipFill>
        <p:spPr>
          <a:xfrm>
            <a:off x="7093" y="0"/>
            <a:ext cx="12177814" cy="6858000"/>
          </a:xfrm>
          <a:prstGeom prst="rect">
            <a:avLst/>
          </a:prstGeom>
        </p:spPr>
      </p:pic>
      <p:pic>
        <p:nvPicPr>
          <p:cNvPr id="4" name="Resim 3">
            <a:extLst>
              <a:ext uri="{FF2B5EF4-FFF2-40B4-BE49-F238E27FC236}">
                <a16:creationId xmlns="" xmlns:a16="http://schemas.microsoft.com/office/drawing/2014/main" id="{07E3446F-C2C8-4523-ADF7-4443D7131FA0}"/>
              </a:ext>
            </a:extLst>
          </p:cNvPr>
          <p:cNvPicPr>
            <a:picLocks noChangeAspect="1"/>
          </p:cNvPicPr>
          <p:nvPr/>
        </p:nvPicPr>
        <p:blipFill>
          <a:blip r:embed="rId3"/>
          <a:stretch>
            <a:fillRect/>
          </a:stretch>
        </p:blipFill>
        <p:spPr>
          <a:xfrm>
            <a:off x="0" y="0"/>
            <a:ext cx="12177814" cy="6858000"/>
          </a:xfrm>
          <a:prstGeom prst="rect">
            <a:avLst/>
          </a:prstGeom>
        </p:spPr>
      </p:pic>
    </p:spTree>
    <p:extLst>
      <p:ext uri="{BB962C8B-B14F-4D97-AF65-F5344CB8AC3E}">
        <p14:creationId xmlns="" xmlns:p14="http://schemas.microsoft.com/office/powerpoint/2010/main" val="415460234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30EA78B3-5996-43F2-9B85-4D56AB2DBF96}"/>
              </a:ext>
            </a:extLst>
          </p:cNvPr>
          <p:cNvPicPr>
            <a:picLocks noChangeAspect="1"/>
          </p:cNvPicPr>
          <p:nvPr/>
        </p:nvPicPr>
        <p:blipFill>
          <a:blip r:embed="rId2"/>
          <a:stretch>
            <a:fillRect/>
          </a:stretch>
        </p:blipFill>
        <p:spPr>
          <a:xfrm>
            <a:off x="7093" y="0"/>
            <a:ext cx="12177814" cy="6858000"/>
          </a:xfrm>
          <a:prstGeom prst="rect">
            <a:avLst/>
          </a:prstGeom>
        </p:spPr>
      </p:pic>
    </p:spTree>
    <p:extLst>
      <p:ext uri="{BB962C8B-B14F-4D97-AF65-F5344CB8AC3E}">
        <p14:creationId xmlns="" xmlns:p14="http://schemas.microsoft.com/office/powerpoint/2010/main" val="28332495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 4">
            <a:extLst>
              <a:ext uri="{FF2B5EF4-FFF2-40B4-BE49-F238E27FC236}">
                <a16:creationId xmlns="" xmlns:a16="http://schemas.microsoft.com/office/drawing/2014/main" id="{3C5547EB-9206-48B3-88F3-F0416A77171D}"/>
              </a:ext>
            </a:extLst>
          </p:cNvPr>
          <p:cNvGrpSpPr/>
          <p:nvPr/>
        </p:nvGrpSpPr>
        <p:grpSpPr>
          <a:xfrm>
            <a:off x="0" y="0"/>
            <a:ext cx="12192000" cy="6858000"/>
            <a:chOff x="0" y="0"/>
            <a:chExt cx="12192000" cy="6858000"/>
          </a:xfrm>
        </p:grpSpPr>
        <p:sp>
          <p:nvSpPr>
            <p:cNvPr id="2" name="Dikdörtgen 1">
              <a:extLst>
                <a:ext uri="{FF2B5EF4-FFF2-40B4-BE49-F238E27FC236}">
                  <a16:creationId xmlns="" xmlns:a16="http://schemas.microsoft.com/office/drawing/2014/main" id="{092A34F1-D663-436E-B839-2FB1CA83C42D}"/>
                </a:ext>
              </a:extLst>
            </p:cNvPr>
            <p:cNvSpPr/>
            <p:nvPr/>
          </p:nvSpPr>
          <p:spPr>
            <a:xfrm>
              <a:off x="0" y="0"/>
              <a:ext cx="12192000" cy="68580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7200" dirty="0"/>
                <a:t>AYNEN BÖYLE DEVAM</a:t>
              </a:r>
            </a:p>
          </p:txBody>
        </p:sp>
        <p:pic>
          <p:nvPicPr>
            <p:cNvPr id="4" name="Grafik 3" descr="Düz dolgulu göz kırpan yüz">
              <a:extLst>
                <a:ext uri="{FF2B5EF4-FFF2-40B4-BE49-F238E27FC236}">
                  <a16:creationId xmlns="" xmlns:a16="http://schemas.microsoft.com/office/drawing/2014/main" id="{C4F85752-F68E-4B6C-9252-40D71DF3A592}"/>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11210" y="137984"/>
              <a:ext cx="2728784" cy="2728784"/>
            </a:xfrm>
            <a:prstGeom prst="rect">
              <a:avLst/>
            </a:prstGeom>
          </p:spPr>
        </p:pic>
      </p:grpSp>
      <p:pic>
        <p:nvPicPr>
          <p:cNvPr id="3" name="Resim 2">
            <a:extLst>
              <a:ext uri="{FF2B5EF4-FFF2-40B4-BE49-F238E27FC236}">
                <a16:creationId xmlns="" xmlns:a16="http://schemas.microsoft.com/office/drawing/2014/main" id="{7CB58551-9D1D-4F93-9BF2-88800A0A44F4}"/>
              </a:ext>
            </a:extLst>
          </p:cNvPr>
          <p:cNvPicPr>
            <a:picLocks noChangeAspect="1"/>
          </p:cNvPicPr>
          <p:nvPr/>
        </p:nvPicPr>
        <p:blipFill>
          <a:blip r:embed="rId4"/>
          <a:stretch>
            <a:fillRect/>
          </a:stretch>
        </p:blipFill>
        <p:spPr>
          <a:xfrm>
            <a:off x="9472575" y="633376"/>
            <a:ext cx="1902117" cy="1902117"/>
          </a:xfrm>
          <a:prstGeom prst="rect">
            <a:avLst/>
          </a:prstGeom>
        </p:spPr>
      </p:pic>
    </p:spTree>
    <p:extLst>
      <p:ext uri="{BB962C8B-B14F-4D97-AF65-F5344CB8AC3E}">
        <p14:creationId xmlns="" xmlns:p14="http://schemas.microsoft.com/office/powerpoint/2010/main" val="186539718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FDEE86E-A85A-41B1-97ED-0B7F0E245BBA}"/>
              </a:ext>
            </a:extLst>
          </p:cNvPr>
          <p:cNvSpPr>
            <a:spLocks noGrp="1"/>
          </p:cNvSpPr>
          <p:nvPr>
            <p:ph type="title"/>
          </p:nvPr>
        </p:nvSpPr>
        <p:spPr/>
        <p:txBody>
          <a:bodyPr>
            <a:normAutofit fontScale="90000"/>
          </a:bodyPr>
          <a:lstStyle/>
          <a:p>
            <a:r>
              <a:rPr lang="tr-TR" dirty="0"/>
              <a:t>Ayrılma/Uzaklaşma Hâl eki ile kalıplaşmış olanlar</a:t>
            </a:r>
            <a:br>
              <a:rPr lang="tr-TR" dirty="0"/>
            </a:br>
            <a:endParaRPr lang="tr-TR" dirty="0"/>
          </a:p>
        </p:txBody>
      </p:sp>
      <p:sp>
        <p:nvSpPr>
          <p:cNvPr id="3" name="İçerik Yer Tutucusu 2">
            <a:extLst>
              <a:ext uri="{FF2B5EF4-FFF2-40B4-BE49-F238E27FC236}">
                <a16:creationId xmlns="" xmlns:a16="http://schemas.microsoft.com/office/drawing/2014/main" id="{31C79FC0-48B2-4204-BE1B-0BFCB2CA9DDA}"/>
              </a:ext>
            </a:extLst>
          </p:cNvPr>
          <p:cNvSpPr>
            <a:spLocks noGrp="1"/>
          </p:cNvSpPr>
          <p:nvPr>
            <p:ph idx="1"/>
          </p:nvPr>
        </p:nvSpPr>
        <p:spPr/>
        <p:txBody>
          <a:bodyPr>
            <a:normAutofit/>
          </a:bodyPr>
          <a:lstStyle/>
          <a:p>
            <a:endParaRPr lang="tr-TR" dirty="0"/>
          </a:p>
          <a:p>
            <a:r>
              <a:rPr lang="tr-TR" dirty="0"/>
              <a:t>-den başka</a:t>
            </a:r>
          </a:p>
          <a:p>
            <a:r>
              <a:rPr lang="tr-TR" dirty="0"/>
              <a:t>-den beri</a:t>
            </a:r>
          </a:p>
          <a:p>
            <a:r>
              <a:rPr lang="tr-TR" dirty="0"/>
              <a:t>-den dolayı</a:t>
            </a:r>
          </a:p>
          <a:p>
            <a:r>
              <a:rPr lang="tr-TR" dirty="0"/>
              <a:t>-den ötürü</a:t>
            </a:r>
          </a:p>
          <a:p>
            <a:r>
              <a:rPr lang="tr-TR" dirty="0"/>
              <a:t>-den sonra</a:t>
            </a:r>
          </a:p>
          <a:p>
            <a:r>
              <a:rPr lang="tr-TR" dirty="0"/>
              <a:t>-den önce</a:t>
            </a:r>
          </a:p>
          <a:p>
            <a:r>
              <a:rPr lang="tr-TR" dirty="0"/>
              <a:t>-den evvel</a:t>
            </a:r>
          </a:p>
        </p:txBody>
      </p:sp>
    </p:spTree>
    <p:extLst>
      <p:ext uri="{BB962C8B-B14F-4D97-AF65-F5344CB8AC3E}">
        <p14:creationId xmlns="" xmlns:p14="http://schemas.microsoft.com/office/powerpoint/2010/main" val="216345422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CBAB8354-977B-4EA2-8801-1B4944369B57}"/>
              </a:ext>
            </a:extLst>
          </p:cNvPr>
          <p:cNvPicPr>
            <a:picLocks noChangeAspect="1"/>
          </p:cNvPicPr>
          <p:nvPr/>
        </p:nvPicPr>
        <p:blipFill>
          <a:blip r:embed="rId2"/>
          <a:stretch>
            <a:fillRect/>
          </a:stretch>
        </p:blipFill>
        <p:spPr>
          <a:xfrm>
            <a:off x="-1" y="0"/>
            <a:ext cx="6672649" cy="3361038"/>
          </a:xfrm>
          <a:prstGeom prst="rect">
            <a:avLst/>
          </a:prstGeom>
        </p:spPr>
      </p:pic>
      <p:grpSp>
        <p:nvGrpSpPr>
          <p:cNvPr id="8" name="Grup 7">
            <a:extLst>
              <a:ext uri="{FF2B5EF4-FFF2-40B4-BE49-F238E27FC236}">
                <a16:creationId xmlns="" xmlns:a16="http://schemas.microsoft.com/office/drawing/2014/main" id="{7C1AFDFA-0744-44E4-8863-D6799B7C97CC}"/>
              </a:ext>
            </a:extLst>
          </p:cNvPr>
          <p:cNvGrpSpPr/>
          <p:nvPr/>
        </p:nvGrpSpPr>
        <p:grpSpPr>
          <a:xfrm>
            <a:off x="255373" y="4411361"/>
            <a:ext cx="11154032" cy="2253050"/>
            <a:chOff x="255373" y="4411361"/>
            <a:chExt cx="11154032" cy="2253050"/>
          </a:xfrm>
        </p:grpSpPr>
        <p:sp>
          <p:nvSpPr>
            <p:cNvPr id="3" name="Dikdörtgen: Eğimli 2">
              <a:extLst>
                <a:ext uri="{FF2B5EF4-FFF2-40B4-BE49-F238E27FC236}">
                  <a16:creationId xmlns="" xmlns:a16="http://schemas.microsoft.com/office/drawing/2014/main" id="{DA9B525E-4185-4423-8916-01F7B6615908}"/>
                </a:ext>
              </a:extLst>
            </p:cNvPr>
            <p:cNvSpPr/>
            <p:nvPr/>
          </p:nvSpPr>
          <p:spPr>
            <a:xfrm>
              <a:off x="255373" y="4448432"/>
              <a:ext cx="2331308" cy="2141838"/>
            </a:xfrm>
            <a:prstGeom prst="bevel">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sp>
          <p:nvSpPr>
            <p:cNvPr id="4" name="Dikdörtgen: Eğimli 3">
              <a:extLst>
                <a:ext uri="{FF2B5EF4-FFF2-40B4-BE49-F238E27FC236}">
                  <a16:creationId xmlns="" xmlns:a16="http://schemas.microsoft.com/office/drawing/2014/main" id="{834CCF2E-3C94-4584-AF5C-A2494677003C}"/>
                </a:ext>
              </a:extLst>
            </p:cNvPr>
            <p:cNvSpPr/>
            <p:nvPr/>
          </p:nvSpPr>
          <p:spPr>
            <a:xfrm>
              <a:off x="3237470" y="4448432"/>
              <a:ext cx="2331308" cy="2141838"/>
            </a:xfrm>
            <a:prstGeom prst="bevel">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r-TR" sz="9600" dirty="0"/>
                <a:t>B</a:t>
              </a:r>
            </a:p>
          </p:txBody>
        </p:sp>
        <p:sp>
          <p:nvSpPr>
            <p:cNvPr id="5" name="Dikdörtgen: Eğimli 4">
              <a:hlinkClick r:id="rId3" action="ppaction://hlinksldjump"/>
              <a:extLst>
                <a:ext uri="{FF2B5EF4-FFF2-40B4-BE49-F238E27FC236}">
                  <a16:creationId xmlns="" xmlns:a16="http://schemas.microsoft.com/office/drawing/2014/main" id="{B3200524-008E-4001-A489-01EF8DFBAFD4}"/>
                </a:ext>
              </a:extLst>
            </p:cNvPr>
            <p:cNvSpPr/>
            <p:nvPr/>
          </p:nvSpPr>
          <p:spPr>
            <a:xfrm>
              <a:off x="6219567" y="4411361"/>
              <a:ext cx="2331308" cy="2215979"/>
            </a:xfrm>
            <a:prstGeom prst="bevel">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tr-TR" sz="9600" dirty="0"/>
                <a:t>C</a:t>
              </a:r>
            </a:p>
          </p:txBody>
        </p:sp>
        <p:sp>
          <p:nvSpPr>
            <p:cNvPr id="6" name="Dikdörtgen: Eğimli 5">
              <a:extLst>
                <a:ext uri="{FF2B5EF4-FFF2-40B4-BE49-F238E27FC236}">
                  <a16:creationId xmlns="" xmlns:a16="http://schemas.microsoft.com/office/drawing/2014/main" id="{7F065C8F-7A74-42D6-A2D7-9642702B8B17}"/>
                </a:ext>
              </a:extLst>
            </p:cNvPr>
            <p:cNvSpPr/>
            <p:nvPr/>
          </p:nvSpPr>
          <p:spPr>
            <a:xfrm>
              <a:off x="9078097" y="4448432"/>
              <a:ext cx="2331308" cy="2215979"/>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600" dirty="0"/>
                <a:t>D</a:t>
              </a:r>
            </a:p>
          </p:txBody>
        </p:sp>
        <p:sp>
          <p:nvSpPr>
            <p:cNvPr id="7" name="Metin kutusu 6">
              <a:extLst>
                <a:ext uri="{FF2B5EF4-FFF2-40B4-BE49-F238E27FC236}">
                  <a16:creationId xmlns="" xmlns:a16="http://schemas.microsoft.com/office/drawing/2014/main" id="{A040F37A-5002-48CD-9571-662F6ACFA7B5}"/>
                </a:ext>
              </a:extLst>
            </p:cNvPr>
            <p:cNvSpPr txBox="1"/>
            <p:nvPr/>
          </p:nvSpPr>
          <p:spPr>
            <a:xfrm>
              <a:off x="848497" y="4771591"/>
              <a:ext cx="461319" cy="1569660"/>
            </a:xfrm>
            <a:prstGeom prst="rect">
              <a:avLst/>
            </a:prstGeom>
            <a:noFill/>
          </p:spPr>
          <p:txBody>
            <a:bodyPr wrap="square" rtlCol="0">
              <a:spAutoFit/>
            </a:bodyPr>
            <a:lstStyle/>
            <a:p>
              <a:r>
                <a:rPr lang="tr-TR" sz="9600" dirty="0"/>
                <a:t>A</a:t>
              </a:r>
            </a:p>
          </p:txBody>
        </p:sp>
      </p:grpSp>
    </p:spTree>
    <p:extLst>
      <p:ext uri="{BB962C8B-B14F-4D97-AF65-F5344CB8AC3E}">
        <p14:creationId xmlns="" xmlns:p14="http://schemas.microsoft.com/office/powerpoint/2010/main" val="424341854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a:extLst>
              <a:ext uri="{FF2B5EF4-FFF2-40B4-BE49-F238E27FC236}">
                <a16:creationId xmlns="" xmlns:a16="http://schemas.microsoft.com/office/drawing/2014/main" id="{25D999AE-251B-44AB-AA8F-AF3E2949483C}"/>
              </a:ext>
            </a:extLst>
          </p:cNvPr>
          <p:cNvGrpSpPr/>
          <p:nvPr/>
        </p:nvGrpSpPr>
        <p:grpSpPr>
          <a:xfrm>
            <a:off x="0" y="0"/>
            <a:ext cx="12192000" cy="3293806"/>
            <a:chOff x="0" y="0"/>
            <a:chExt cx="6895179" cy="2995447"/>
          </a:xfrm>
        </p:grpSpPr>
        <p:pic>
          <p:nvPicPr>
            <p:cNvPr id="2" name="Resim 1">
              <a:extLst>
                <a:ext uri="{FF2B5EF4-FFF2-40B4-BE49-F238E27FC236}">
                  <a16:creationId xmlns="" xmlns:a16="http://schemas.microsoft.com/office/drawing/2014/main" id="{BC9048AE-99EB-4226-9231-7858C97DEBFB}"/>
                </a:ext>
              </a:extLst>
            </p:cNvPr>
            <p:cNvPicPr>
              <a:picLocks noChangeAspect="1"/>
            </p:cNvPicPr>
            <p:nvPr/>
          </p:nvPicPr>
          <p:blipFill>
            <a:blip r:embed="rId2"/>
            <a:stretch>
              <a:fillRect/>
            </a:stretch>
          </p:blipFill>
          <p:spPr>
            <a:xfrm>
              <a:off x="0" y="0"/>
              <a:ext cx="6895179" cy="2995447"/>
            </a:xfrm>
            <a:prstGeom prst="rect">
              <a:avLst/>
            </a:prstGeom>
          </p:spPr>
        </p:pic>
        <p:sp>
          <p:nvSpPr>
            <p:cNvPr id="3" name="Dikdörtgen 2">
              <a:extLst>
                <a:ext uri="{FF2B5EF4-FFF2-40B4-BE49-F238E27FC236}">
                  <a16:creationId xmlns="" xmlns:a16="http://schemas.microsoft.com/office/drawing/2014/main" id="{56CA8997-08EA-4301-805C-D474DB2F14D0}"/>
                </a:ext>
              </a:extLst>
            </p:cNvPr>
            <p:cNvSpPr/>
            <p:nvPr/>
          </p:nvSpPr>
          <p:spPr>
            <a:xfrm>
              <a:off x="2900517" y="1759974"/>
              <a:ext cx="3549445" cy="23597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grpSp>
      <p:sp>
        <p:nvSpPr>
          <p:cNvPr id="7" name="Dikdörtgen: Eğimli 6">
            <a:extLst>
              <a:ext uri="{FF2B5EF4-FFF2-40B4-BE49-F238E27FC236}">
                <a16:creationId xmlns="" xmlns:a16="http://schemas.microsoft.com/office/drawing/2014/main" id="{AC2F84F1-F5E3-41B5-A96E-47F4F04A4C30}"/>
              </a:ext>
            </a:extLst>
          </p:cNvPr>
          <p:cNvSpPr/>
          <p:nvPr/>
        </p:nvSpPr>
        <p:spPr>
          <a:xfrm>
            <a:off x="670929" y="4352922"/>
            <a:ext cx="1995949" cy="1907458"/>
          </a:xfrm>
          <a:prstGeom prst="bevel">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600" dirty="0"/>
              <a:t>A</a:t>
            </a:r>
          </a:p>
        </p:txBody>
      </p:sp>
      <p:pic>
        <p:nvPicPr>
          <p:cNvPr id="11" name="Resim 10">
            <a:extLst>
              <a:ext uri="{FF2B5EF4-FFF2-40B4-BE49-F238E27FC236}">
                <a16:creationId xmlns="" xmlns:a16="http://schemas.microsoft.com/office/drawing/2014/main" id="{4114CF5A-1831-4F22-93C5-B3D0F8DAC2F8}"/>
              </a:ext>
            </a:extLst>
          </p:cNvPr>
          <p:cNvPicPr>
            <a:picLocks noChangeAspect="1"/>
          </p:cNvPicPr>
          <p:nvPr/>
        </p:nvPicPr>
        <p:blipFill>
          <a:blip r:embed="rId3"/>
          <a:stretch>
            <a:fillRect/>
          </a:stretch>
        </p:blipFill>
        <p:spPr>
          <a:xfrm>
            <a:off x="3995997" y="4352922"/>
            <a:ext cx="2011854" cy="1926503"/>
          </a:xfrm>
          <a:prstGeom prst="rect">
            <a:avLst/>
          </a:prstGeom>
        </p:spPr>
      </p:pic>
      <p:pic>
        <p:nvPicPr>
          <p:cNvPr id="12" name="Resim 11">
            <a:extLst>
              <a:ext uri="{FF2B5EF4-FFF2-40B4-BE49-F238E27FC236}">
                <a16:creationId xmlns="" xmlns:a16="http://schemas.microsoft.com/office/drawing/2014/main" id="{D99F65F2-515F-4276-9298-318DB4D08FF7}"/>
              </a:ext>
            </a:extLst>
          </p:cNvPr>
          <p:cNvPicPr>
            <a:picLocks noChangeAspect="1"/>
          </p:cNvPicPr>
          <p:nvPr/>
        </p:nvPicPr>
        <p:blipFill>
          <a:blip r:embed="rId3"/>
          <a:stretch>
            <a:fillRect/>
          </a:stretch>
        </p:blipFill>
        <p:spPr>
          <a:xfrm>
            <a:off x="7005997" y="4352922"/>
            <a:ext cx="2011854" cy="1926503"/>
          </a:xfrm>
          <a:prstGeom prst="rect">
            <a:avLst/>
          </a:prstGeom>
        </p:spPr>
      </p:pic>
      <p:pic>
        <p:nvPicPr>
          <p:cNvPr id="13" name="Resim 12">
            <a:extLst>
              <a:ext uri="{FF2B5EF4-FFF2-40B4-BE49-F238E27FC236}">
                <a16:creationId xmlns="" xmlns:a16="http://schemas.microsoft.com/office/drawing/2014/main" id="{241AA1E9-EC01-4A63-BB5E-BD909F731AC9}"/>
              </a:ext>
            </a:extLst>
          </p:cNvPr>
          <p:cNvPicPr>
            <a:picLocks noChangeAspect="1"/>
          </p:cNvPicPr>
          <p:nvPr/>
        </p:nvPicPr>
        <p:blipFill>
          <a:blip r:embed="rId3"/>
          <a:stretch>
            <a:fillRect/>
          </a:stretch>
        </p:blipFill>
        <p:spPr>
          <a:xfrm>
            <a:off x="9799724" y="4352922"/>
            <a:ext cx="2011854" cy="1926503"/>
          </a:xfrm>
          <a:prstGeom prst="rect">
            <a:avLst/>
          </a:prstGeom>
        </p:spPr>
      </p:pic>
      <p:sp>
        <p:nvSpPr>
          <p:cNvPr id="15" name="Metin kutusu 14">
            <a:extLst>
              <a:ext uri="{FF2B5EF4-FFF2-40B4-BE49-F238E27FC236}">
                <a16:creationId xmlns="" xmlns:a16="http://schemas.microsoft.com/office/drawing/2014/main" id="{A8BFD2E5-8779-4F09-9716-8ACD854A85FC}"/>
              </a:ext>
            </a:extLst>
          </p:cNvPr>
          <p:cNvSpPr txBox="1"/>
          <p:nvPr/>
        </p:nvSpPr>
        <p:spPr>
          <a:xfrm>
            <a:off x="4550518" y="4444250"/>
            <a:ext cx="902811" cy="1569660"/>
          </a:xfrm>
          <a:prstGeom prst="rect">
            <a:avLst/>
          </a:prstGeom>
          <a:noFill/>
        </p:spPr>
        <p:txBody>
          <a:bodyPr wrap="none" rtlCol="0">
            <a:spAutoFit/>
          </a:bodyPr>
          <a:lstStyle/>
          <a:p>
            <a:r>
              <a:rPr lang="tr-TR" sz="9600" dirty="0"/>
              <a:t>B</a:t>
            </a:r>
          </a:p>
        </p:txBody>
      </p:sp>
      <p:sp>
        <p:nvSpPr>
          <p:cNvPr id="16" name="Metin kutusu 15">
            <a:extLst>
              <a:ext uri="{FF2B5EF4-FFF2-40B4-BE49-F238E27FC236}">
                <a16:creationId xmlns="" xmlns:a16="http://schemas.microsoft.com/office/drawing/2014/main" id="{5DA11CBD-C80E-40F7-B89B-4193B8799A79}"/>
              </a:ext>
            </a:extLst>
          </p:cNvPr>
          <p:cNvSpPr txBox="1"/>
          <p:nvPr/>
        </p:nvSpPr>
        <p:spPr>
          <a:xfrm>
            <a:off x="7451514" y="4531343"/>
            <a:ext cx="1120820" cy="1569660"/>
          </a:xfrm>
          <a:prstGeom prst="rect">
            <a:avLst/>
          </a:prstGeom>
          <a:noFill/>
        </p:spPr>
        <p:txBody>
          <a:bodyPr wrap="none" rtlCol="0">
            <a:spAutoFit/>
          </a:bodyPr>
          <a:lstStyle/>
          <a:p>
            <a:r>
              <a:rPr lang="tr-TR" sz="9600" dirty="0"/>
              <a:t>C</a:t>
            </a:r>
          </a:p>
        </p:txBody>
      </p:sp>
      <p:sp>
        <p:nvSpPr>
          <p:cNvPr id="17" name="Metin kutusu 16">
            <a:extLst>
              <a:ext uri="{FF2B5EF4-FFF2-40B4-BE49-F238E27FC236}">
                <a16:creationId xmlns="" xmlns:a16="http://schemas.microsoft.com/office/drawing/2014/main" id="{9D5B6AAF-CBEB-4F68-8835-D035154A3F14}"/>
              </a:ext>
            </a:extLst>
          </p:cNvPr>
          <p:cNvSpPr txBox="1"/>
          <p:nvPr/>
        </p:nvSpPr>
        <p:spPr>
          <a:xfrm>
            <a:off x="10438723" y="4444250"/>
            <a:ext cx="1082348" cy="1569660"/>
          </a:xfrm>
          <a:prstGeom prst="rect">
            <a:avLst/>
          </a:prstGeom>
          <a:noFill/>
        </p:spPr>
        <p:txBody>
          <a:bodyPr wrap="none" rtlCol="0">
            <a:spAutoFit/>
          </a:bodyPr>
          <a:lstStyle/>
          <a:p>
            <a:r>
              <a:rPr lang="tr-TR" sz="9600" dirty="0"/>
              <a:t>D</a:t>
            </a:r>
          </a:p>
        </p:txBody>
      </p:sp>
    </p:spTree>
    <p:extLst>
      <p:ext uri="{BB962C8B-B14F-4D97-AF65-F5344CB8AC3E}">
        <p14:creationId xmlns="" xmlns:p14="http://schemas.microsoft.com/office/powerpoint/2010/main" val="4515164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17EEDB7A-2486-43CD-8892-A8988C77C6F2}"/>
              </a:ext>
            </a:extLst>
          </p:cNvPr>
          <p:cNvPicPr>
            <a:picLocks noChangeAspect="1"/>
          </p:cNvPicPr>
          <p:nvPr/>
        </p:nvPicPr>
        <p:blipFill>
          <a:blip r:embed="rId2"/>
          <a:stretch>
            <a:fillRect/>
          </a:stretch>
        </p:blipFill>
        <p:spPr>
          <a:xfrm>
            <a:off x="0" y="0"/>
            <a:ext cx="12053096" cy="6858000"/>
          </a:xfrm>
          <a:prstGeom prst="rect">
            <a:avLst/>
          </a:prstGeom>
        </p:spPr>
      </p:pic>
      <p:pic>
        <p:nvPicPr>
          <p:cNvPr id="3" name="Resim 2">
            <a:extLst>
              <a:ext uri="{FF2B5EF4-FFF2-40B4-BE49-F238E27FC236}">
                <a16:creationId xmlns="" xmlns:a16="http://schemas.microsoft.com/office/drawing/2014/main" id="{844D3AB2-6F8D-4C3B-89DA-E631AA1FBD16}"/>
              </a:ext>
            </a:extLst>
          </p:cNvPr>
          <p:cNvPicPr>
            <a:picLocks noChangeAspect="1"/>
          </p:cNvPicPr>
          <p:nvPr/>
        </p:nvPicPr>
        <p:blipFill>
          <a:blip r:embed="rId3"/>
          <a:stretch>
            <a:fillRect/>
          </a:stretch>
        </p:blipFill>
        <p:spPr>
          <a:xfrm>
            <a:off x="9780004" y="365362"/>
            <a:ext cx="1902117" cy="1902117"/>
          </a:xfrm>
          <a:prstGeom prst="rect">
            <a:avLst/>
          </a:prstGeom>
        </p:spPr>
      </p:pic>
    </p:spTree>
    <p:extLst>
      <p:ext uri="{BB962C8B-B14F-4D97-AF65-F5344CB8AC3E}">
        <p14:creationId xmlns="" xmlns:p14="http://schemas.microsoft.com/office/powerpoint/2010/main" val="302582219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74D9A2E1-8D8C-4B09-8FAE-6674ED175101}"/>
              </a:ext>
            </a:extLst>
          </p:cNvPr>
          <p:cNvPicPr>
            <a:picLocks noChangeAspect="1"/>
          </p:cNvPicPr>
          <p:nvPr/>
        </p:nvPicPr>
        <p:blipFill>
          <a:blip r:embed="rId2"/>
          <a:stretch>
            <a:fillRect/>
          </a:stretch>
        </p:blipFill>
        <p:spPr>
          <a:xfrm>
            <a:off x="14186" y="0"/>
            <a:ext cx="12177814" cy="6858000"/>
          </a:xfrm>
          <a:prstGeom prst="rect">
            <a:avLst/>
          </a:prstGeom>
        </p:spPr>
      </p:pic>
      <p:pic>
        <p:nvPicPr>
          <p:cNvPr id="2" name="Resim 1">
            <a:extLst>
              <a:ext uri="{FF2B5EF4-FFF2-40B4-BE49-F238E27FC236}">
                <a16:creationId xmlns="" xmlns:a16="http://schemas.microsoft.com/office/drawing/2014/main" id="{3B49DC90-6FBB-45D0-948A-4C62BF053DFC}"/>
              </a:ext>
            </a:extLst>
          </p:cNvPr>
          <p:cNvPicPr>
            <a:picLocks noChangeAspect="1"/>
          </p:cNvPicPr>
          <p:nvPr/>
        </p:nvPicPr>
        <p:blipFill>
          <a:blip r:embed="rId3"/>
          <a:stretch>
            <a:fillRect/>
          </a:stretch>
        </p:blipFill>
        <p:spPr>
          <a:xfrm>
            <a:off x="8281579" y="294688"/>
            <a:ext cx="3511600" cy="2926334"/>
          </a:xfrm>
          <a:prstGeom prst="rect">
            <a:avLst/>
          </a:prstGeom>
        </p:spPr>
      </p:pic>
    </p:spTree>
    <p:extLst>
      <p:ext uri="{BB962C8B-B14F-4D97-AF65-F5344CB8AC3E}">
        <p14:creationId xmlns="" xmlns:p14="http://schemas.microsoft.com/office/powerpoint/2010/main" val="305026277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50DA00E1-65B8-4CBA-B131-4922EC342ED2}"/>
              </a:ext>
            </a:extLst>
          </p:cNvPr>
          <p:cNvPicPr>
            <a:picLocks noChangeAspect="1"/>
          </p:cNvPicPr>
          <p:nvPr/>
        </p:nvPicPr>
        <p:blipFill>
          <a:blip r:embed="rId2"/>
          <a:stretch>
            <a:fillRect/>
          </a:stretch>
        </p:blipFill>
        <p:spPr>
          <a:xfrm>
            <a:off x="7093" y="0"/>
            <a:ext cx="12177814" cy="6858000"/>
          </a:xfrm>
          <a:prstGeom prst="rect">
            <a:avLst/>
          </a:prstGeom>
        </p:spPr>
      </p:pic>
    </p:spTree>
    <p:extLst>
      <p:ext uri="{BB962C8B-B14F-4D97-AF65-F5344CB8AC3E}">
        <p14:creationId xmlns="" xmlns:p14="http://schemas.microsoft.com/office/powerpoint/2010/main" val="157923605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73492CB7-43AD-4CC0-BF20-FB2EA6A5DCB8}"/>
              </a:ext>
            </a:extLst>
          </p:cNvPr>
          <p:cNvPicPr>
            <a:picLocks noChangeAspect="1"/>
          </p:cNvPicPr>
          <p:nvPr/>
        </p:nvPicPr>
        <p:blipFill>
          <a:blip r:embed="rId2"/>
          <a:stretch>
            <a:fillRect/>
          </a:stretch>
        </p:blipFill>
        <p:spPr>
          <a:xfrm>
            <a:off x="7093" y="0"/>
            <a:ext cx="12177814" cy="6858000"/>
          </a:xfrm>
          <a:prstGeom prst="rect">
            <a:avLst/>
          </a:prstGeom>
        </p:spPr>
      </p:pic>
    </p:spTree>
    <p:extLst>
      <p:ext uri="{BB962C8B-B14F-4D97-AF65-F5344CB8AC3E}">
        <p14:creationId xmlns="" xmlns:p14="http://schemas.microsoft.com/office/powerpoint/2010/main" val="213764854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6-sinifturkce-14-4">
            <a:extLst>
              <a:ext uri="{FF2B5EF4-FFF2-40B4-BE49-F238E27FC236}">
                <a16:creationId xmlns="" xmlns:a16="http://schemas.microsoft.com/office/drawing/2014/main" id="{D46C1E65-52EA-4AB9-98DD-5461B4C6DC92}"/>
              </a:ext>
            </a:extLst>
          </p:cNvPr>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0"/>
            <a:ext cx="12192000" cy="376575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Dikdörtgen 1">
            <a:extLst>
              <a:ext uri="{FF2B5EF4-FFF2-40B4-BE49-F238E27FC236}">
                <a16:creationId xmlns="" xmlns:a16="http://schemas.microsoft.com/office/drawing/2014/main" id="{74DFAF42-D107-4A4C-B858-3F41A80FC1FF}"/>
              </a:ext>
            </a:extLst>
          </p:cNvPr>
          <p:cNvSpPr/>
          <p:nvPr/>
        </p:nvSpPr>
        <p:spPr>
          <a:xfrm>
            <a:off x="5368413" y="2300748"/>
            <a:ext cx="5535561" cy="39329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pic>
        <p:nvPicPr>
          <p:cNvPr id="6" name="Resim 5">
            <a:hlinkClick r:id="rId3" action="ppaction://hlinksldjump"/>
            <a:extLst>
              <a:ext uri="{FF2B5EF4-FFF2-40B4-BE49-F238E27FC236}">
                <a16:creationId xmlns="" xmlns:a16="http://schemas.microsoft.com/office/drawing/2014/main" id="{F0A2C83F-EF28-4D14-95D5-2FCC08EE59BB}"/>
              </a:ext>
            </a:extLst>
          </p:cNvPr>
          <p:cNvPicPr>
            <a:picLocks noChangeAspect="1"/>
          </p:cNvPicPr>
          <p:nvPr/>
        </p:nvPicPr>
        <p:blipFill>
          <a:blip r:embed="rId4"/>
          <a:stretch>
            <a:fillRect/>
          </a:stretch>
        </p:blipFill>
        <p:spPr>
          <a:xfrm>
            <a:off x="770651" y="4048222"/>
            <a:ext cx="2322777" cy="2566638"/>
          </a:xfrm>
          <a:prstGeom prst="rect">
            <a:avLst/>
          </a:prstGeom>
        </p:spPr>
      </p:pic>
      <p:pic>
        <p:nvPicPr>
          <p:cNvPr id="7" name="Resim 6">
            <a:hlinkClick r:id="rId5" action="ppaction://hlinksldjump"/>
            <a:extLst>
              <a:ext uri="{FF2B5EF4-FFF2-40B4-BE49-F238E27FC236}">
                <a16:creationId xmlns="" xmlns:a16="http://schemas.microsoft.com/office/drawing/2014/main" id="{A048E218-88FE-4C0E-B74C-FF87D3E3D500}"/>
              </a:ext>
            </a:extLst>
          </p:cNvPr>
          <p:cNvPicPr>
            <a:picLocks noChangeAspect="1"/>
          </p:cNvPicPr>
          <p:nvPr/>
        </p:nvPicPr>
        <p:blipFill>
          <a:blip r:embed="rId6"/>
          <a:stretch>
            <a:fillRect/>
          </a:stretch>
        </p:blipFill>
        <p:spPr>
          <a:xfrm>
            <a:off x="3911733" y="4189868"/>
            <a:ext cx="2011854" cy="1926503"/>
          </a:xfrm>
          <a:prstGeom prst="rect">
            <a:avLst/>
          </a:prstGeom>
        </p:spPr>
      </p:pic>
      <p:pic>
        <p:nvPicPr>
          <p:cNvPr id="8" name="Resim 7">
            <a:hlinkClick r:id="rId7" action="ppaction://hlinksldjump"/>
            <a:extLst>
              <a:ext uri="{FF2B5EF4-FFF2-40B4-BE49-F238E27FC236}">
                <a16:creationId xmlns="" xmlns:a16="http://schemas.microsoft.com/office/drawing/2014/main" id="{AC808DB5-28E9-4A5D-9F0F-8E41FCD0906F}"/>
              </a:ext>
            </a:extLst>
          </p:cNvPr>
          <p:cNvPicPr>
            <a:picLocks noChangeAspect="1"/>
          </p:cNvPicPr>
          <p:nvPr/>
        </p:nvPicPr>
        <p:blipFill>
          <a:blip r:embed="rId6"/>
          <a:stretch>
            <a:fillRect/>
          </a:stretch>
        </p:blipFill>
        <p:spPr>
          <a:xfrm>
            <a:off x="6741893" y="4225721"/>
            <a:ext cx="2011854" cy="1926503"/>
          </a:xfrm>
          <a:prstGeom prst="rect">
            <a:avLst/>
          </a:prstGeom>
        </p:spPr>
      </p:pic>
      <p:pic>
        <p:nvPicPr>
          <p:cNvPr id="9" name="Resim 8">
            <a:hlinkClick r:id="rId7" action="ppaction://hlinksldjump"/>
            <a:extLst>
              <a:ext uri="{FF2B5EF4-FFF2-40B4-BE49-F238E27FC236}">
                <a16:creationId xmlns="" xmlns:a16="http://schemas.microsoft.com/office/drawing/2014/main" id="{73B34599-745C-4A4D-B9C8-AE2DED45DC83}"/>
              </a:ext>
            </a:extLst>
          </p:cNvPr>
          <p:cNvPicPr>
            <a:picLocks noChangeAspect="1"/>
          </p:cNvPicPr>
          <p:nvPr/>
        </p:nvPicPr>
        <p:blipFill>
          <a:blip r:embed="rId6"/>
          <a:stretch>
            <a:fillRect/>
          </a:stretch>
        </p:blipFill>
        <p:spPr>
          <a:xfrm>
            <a:off x="9288447" y="4225720"/>
            <a:ext cx="2011854" cy="1926503"/>
          </a:xfrm>
          <a:prstGeom prst="rect">
            <a:avLst/>
          </a:prstGeom>
        </p:spPr>
      </p:pic>
      <p:sp>
        <p:nvSpPr>
          <p:cNvPr id="10" name="Metin kutusu 9">
            <a:extLst>
              <a:ext uri="{FF2B5EF4-FFF2-40B4-BE49-F238E27FC236}">
                <a16:creationId xmlns="" xmlns:a16="http://schemas.microsoft.com/office/drawing/2014/main" id="{B9C9B4D9-D198-4079-8FF6-F3743EAB64FD}"/>
              </a:ext>
            </a:extLst>
          </p:cNvPr>
          <p:cNvSpPr txBox="1"/>
          <p:nvPr/>
        </p:nvSpPr>
        <p:spPr>
          <a:xfrm>
            <a:off x="4465602" y="4404141"/>
            <a:ext cx="902811" cy="1569660"/>
          </a:xfrm>
          <a:prstGeom prst="rect">
            <a:avLst/>
          </a:prstGeom>
          <a:noFill/>
        </p:spPr>
        <p:txBody>
          <a:bodyPr wrap="none" rtlCol="0">
            <a:spAutoFit/>
          </a:bodyPr>
          <a:lstStyle/>
          <a:p>
            <a:r>
              <a:rPr lang="tr-TR" sz="9600" dirty="0"/>
              <a:t>B</a:t>
            </a:r>
          </a:p>
        </p:txBody>
      </p:sp>
      <p:sp>
        <p:nvSpPr>
          <p:cNvPr id="11" name="Metin kutusu 10">
            <a:extLst>
              <a:ext uri="{FF2B5EF4-FFF2-40B4-BE49-F238E27FC236}">
                <a16:creationId xmlns="" xmlns:a16="http://schemas.microsoft.com/office/drawing/2014/main" id="{E70F20B6-7326-4728-9B20-B4A2341FDECB}"/>
              </a:ext>
            </a:extLst>
          </p:cNvPr>
          <p:cNvSpPr txBox="1"/>
          <p:nvPr/>
        </p:nvSpPr>
        <p:spPr>
          <a:xfrm>
            <a:off x="7187410" y="4404141"/>
            <a:ext cx="1120820" cy="1569660"/>
          </a:xfrm>
          <a:prstGeom prst="rect">
            <a:avLst/>
          </a:prstGeom>
          <a:noFill/>
        </p:spPr>
        <p:txBody>
          <a:bodyPr wrap="none" rtlCol="0">
            <a:spAutoFit/>
          </a:bodyPr>
          <a:lstStyle/>
          <a:p>
            <a:r>
              <a:rPr lang="tr-TR" sz="9600" dirty="0"/>
              <a:t>C</a:t>
            </a:r>
          </a:p>
        </p:txBody>
      </p:sp>
      <p:sp>
        <p:nvSpPr>
          <p:cNvPr id="12" name="Metin kutusu 11">
            <a:extLst>
              <a:ext uri="{FF2B5EF4-FFF2-40B4-BE49-F238E27FC236}">
                <a16:creationId xmlns="" xmlns:a16="http://schemas.microsoft.com/office/drawing/2014/main" id="{FC026F14-C87A-4E13-88BA-907F5C8DC996}"/>
              </a:ext>
            </a:extLst>
          </p:cNvPr>
          <p:cNvSpPr txBox="1"/>
          <p:nvPr/>
        </p:nvSpPr>
        <p:spPr>
          <a:xfrm>
            <a:off x="9842090" y="4404141"/>
            <a:ext cx="86408" cy="1569660"/>
          </a:xfrm>
          <a:prstGeom prst="rect">
            <a:avLst/>
          </a:prstGeom>
          <a:noFill/>
        </p:spPr>
        <p:txBody>
          <a:bodyPr wrap="square" rtlCol="0">
            <a:spAutoFit/>
          </a:bodyPr>
          <a:lstStyle/>
          <a:p>
            <a:r>
              <a:rPr lang="tr-TR" sz="9600" dirty="0"/>
              <a:t>D</a:t>
            </a:r>
          </a:p>
        </p:txBody>
      </p:sp>
    </p:spTree>
    <p:extLst>
      <p:ext uri="{BB962C8B-B14F-4D97-AF65-F5344CB8AC3E}">
        <p14:creationId xmlns="" xmlns:p14="http://schemas.microsoft.com/office/powerpoint/2010/main" val="168994600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2F29236D-F107-4E44-A078-F168C41B70CC}"/>
              </a:ext>
            </a:extLst>
          </p:cNvPr>
          <p:cNvPicPr>
            <a:picLocks noChangeAspect="1"/>
          </p:cNvPicPr>
          <p:nvPr/>
        </p:nvPicPr>
        <p:blipFill>
          <a:blip r:embed="rId2"/>
          <a:stretch>
            <a:fillRect/>
          </a:stretch>
        </p:blipFill>
        <p:spPr>
          <a:xfrm>
            <a:off x="7093" y="0"/>
            <a:ext cx="12177814" cy="6858000"/>
          </a:xfrm>
          <a:prstGeom prst="rect">
            <a:avLst/>
          </a:prstGeom>
        </p:spPr>
      </p:pic>
      <p:pic>
        <p:nvPicPr>
          <p:cNvPr id="3" name="Resim 2">
            <a:extLst>
              <a:ext uri="{FF2B5EF4-FFF2-40B4-BE49-F238E27FC236}">
                <a16:creationId xmlns="" xmlns:a16="http://schemas.microsoft.com/office/drawing/2014/main" id="{32069730-F514-44B3-8E79-D3374AA14412}"/>
              </a:ext>
            </a:extLst>
          </p:cNvPr>
          <p:cNvPicPr>
            <a:picLocks noChangeAspect="1"/>
          </p:cNvPicPr>
          <p:nvPr/>
        </p:nvPicPr>
        <p:blipFill>
          <a:blip r:embed="rId3"/>
          <a:stretch>
            <a:fillRect/>
          </a:stretch>
        </p:blipFill>
        <p:spPr>
          <a:xfrm>
            <a:off x="8589007" y="255275"/>
            <a:ext cx="3511600" cy="2926334"/>
          </a:xfrm>
          <a:prstGeom prst="rect">
            <a:avLst/>
          </a:prstGeom>
        </p:spPr>
      </p:pic>
      <p:pic>
        <p:nvPicPr>
          <p:cNvPr id="7" name="Resim 6">
            <a:extLst>
              <a:ext uri="{FF2B5EF4-FFF2-40B4-BE49-F238E27FC236}">
                <a16:creationId xmlns="" xmlns:a16="http://schemas.microsoft.com/office/drawing/2014/main" id="{4E936B6F-9095-4C9F-BA61-AE329DF0F873}"/>
              </a:ext>
            </a:extLst>
          </p:cNvPr>
          <p:cNvPicPr>
            <a:picLocks noChangeAspect="1"/>
          </p:cNvPicPr>
          <p:nvPr/>
        </p:nvPicPr>
        <p:blipFill>
          <a:blip r:embed="rId4"/>
          <a:stretch>
            <a:fillRect/>
          </a:stretch>
        </p:blipFill>
        <p:spPr>
          <a:xfrm>
            <a:off x="-126273" y="1631732"/>
            <a:ext cx="1905000" cy="1905000"/>
          </a:xfrm>
          <a:prstGeom prst="rect">
            <a:avLst/>
          </a:prstGeom>
        </p:spPr>
      </p:pic>
    </p:spTree>
    <p:extLst>
      <p:ext uri="{BB962C8B-B14F-4D97-AF65-F5344CB8AC3E}">
        <p14:creationId xmlns="" xmlns:p14="http://schemas.microsoft.com/office/powerpoint/2010/main" val="3828023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073FE457-037A-4A8F-9765-4E2335D60E67}"/>
              </a:ext>
            </a:extLst>
          </p:cNvPr>
          <p:cNvPicPr>
            <a:picLocks noChangeAspect="1"/>
          </p:cNvPicPr>
          <p:nvPr/>
        </p:nvPicPr>
        <p:blipFill>
          <a:blip r:embed="rId2"/>
          <a:stretch>
            <a:fillRect/>
          </a:stretch>
        </p:blipFill>
        <p:spPr>
          <a:xfrm>
            <a:off x="0" y="0"/>
            <a:ext cx="12389173" cy="6968910"/>
          </a:xfrm>
          <a:prstGeom prst="rect">
            <a:avLst/>
          </a:prstGeom>
        </p:spPr>
      </p:pic>
      <p:pic>
        <p:nvPicPr>
          <p:cNvPr id="3" name="Resim 2">
            <a:extLst>
              <a:ext uri="{FF2B5EF4-FFF2-40B4-BE49-F238E27FC236}">
                <a16:creationId xmlns="" xmlns:a16="http://schemas.microsoft.com/office/drawing/2014/main" id="{9D85F36F-2867-4AEB-9902-B1E1105EFFE3}"/>
              </a:ext>
            </a:extLst>
          </p:cNvPr>
          <p:cNvPicPr>
            <a:picLocks noChangeAspect="1"/>
          </p:cNvPicPr>
          <p:nvPr/>
        </p:nvPicPr>
        <p:blipFill>
          <a:blip r:embed="rId3"/>
          <a:stretch>
            <a:fillRect/>
          </a:stretch>
        </p:blipFill>
        <p:spPr>
          <a:xfrm>
            <a:off x="54340" y="30185"/>
            <a:ext cx="12083319" cy="6797629"/>
          </a:xfrm>
          <a:prstGeom prst="rect">
            <a:avLst/>
          </a:prstGeom>
        </p:spPr>
      </p:pic>
      <p:pic>
        <p:nvPicPr>
          <p:cNvPr id="4" name="Resim 3">
            <a:extLst>
              <a:ext uri="{FF2B5EF4-FFF2-40B4-BE49-F238E27FC236}">
                <a16:creationId xmlns="" xmlns:a16="http://schemas.microsoft.com/office/drawing/2014/main" id="{AD008027-31F5-4CA5-A6DA-F98111D8804E}"/>
              </a:ext>
            </a:extLst>
          </p:cNvPr>
          <p:cNvPicPr>
            <a:picLocks noChangeAspect="1"/>
          </p:cNvPicPr>
          <p:nvPr/>
        </p:nvPicPr>
        <p:blipFill>
          <a:blip r:embed="rId4"/>
          <a:stretch>
            <a:fillRect/>
          </a:stretch>
        </p:blipFill>
        <p:spPr>
          <a:xfrm>
            <a:off x="1" y="0"/>
            <a:ext cx="12121896" cy="7173310"/>
          </a:xfrm>
          <a:prstGeom prst="rect">
            <a:avLst/>
          </a:prstGeom>
        </p:spPr>
      </p:pic>
      <p:pic>
        <p:nvPicPr>
          <p:cNvPr id="6" name="Resim 5">
            <a:extLst>
              <a:ext uri="{FF2B5EF4-FFF2-40B4-BE49-F238E27FC236}">
                <a16:creationId xmlns="" xmlns:a16="http://schemas.microsoft.com/office/drawing/2014/main" id="{881B2556-584E-4357-95BA-756E129B776C}"/>
              </a:ext>
            </a:extLst>
          </p:cNvPr>
          <p:cNvPicPr>
            <a:picLocks noChangeAspect="1"/>
          </p:cNvPicPr>
          <p:nvPr/>
        </p:nvPicPr>
        <p:blipFill>
          <a:blip r:embed="rId5"/>
          <a:stretch>
            <a:fillRect/>
          </a:stretch>
        </p:blipFill>
        <p:spPr>
          <a:xfrm>
            <a:off x="9130569" y="609727"/>
            <a:ext cx="1908213" cy="1902117"/>
          </a:xfrm>
          <a:prstGeom prst="rect">
            <a:avLst/>
          </a:prstGeom>
        </p:spPr>
      </p:pic>
    </p:spTree>
    <p:extLst>
      <p:ext uri="{BB962C8B-B14F-4D97-AF65-F5344CB8AC3E}">
        <p14:creationId xmlns="" xmlns:p14="http://schemas.microsoft.com/office/powerpoint/2010/main" val="188892160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083D6E98-B104-46E7-A676-51CE5495DF21}"/>
              </a:ext>
            </a:extLst>
          </p:cNvPr>
          <p:cNvPicPr>
            <a:picLocks noChangeAspect="1"/>
          </p:cNvPicPr>
          <p:nvPr/>
        </p:nvPicPr>
        <p:blipFill>
          <a:blip r:embed="rId2"/>
          <a:stretch>
            <a:fillRect/>
          </a:stretch>
        </p:blipFill>
        <p:spPr>
          <a:xfrm>
            <a:off x="7093" y="0"/>
            <a:ext cx="12177814" cy="6858000"/>
          </a:xfrm>
          <a:prstGeom prst="rect">
            <a:avLst/>
          </a:prstGeom>
        </p:spPr>
      </p:pic>
      <p:pic>
        <p:nvPicPr>
          <p:cNvPr id="2" name="Resim 1">
            <a:extLst>
              <a:ext uri="{FF2B5EF4-FFF2-40B4-BE49-F238E27FC236}">
                <a16:creationId xmlns="" xmlns:a16="http://schemas.microsoft.com/office/drawing/2014/main" id="{87440A61-262C-4265-BFD4-1FE340A2455F}"/>
              </a:ext>
            </a:extLst>
          </p:cNvPr>
          <p:cNvPicPr>
            <a:picLocks noChangeAspect="1"/>
          </p:cNvPicPr>
          <p:nvPr/>
        </p:nvPicPr>
        <p:blipFill>
          <a:blip r:embed="rId3"/>
          <a:stretch>
            <a:fillRect/>
          </a:stretch>
        </p:blipFill>
        <p:spPr>
          <a:xfrm>
            <a:off x="8391938" y="381399"/>
            <a:ext cx="3511600" cy="2926334"/>
          </a:xfrm>
          <a:prstGeom prst="rect">
            <a:avLst/>
          </a:prstGeom>
        </p:spPr>
      </p:pic>
    </p:spTree>
    <p:extLst>
      <p:ext uri="{BB962C8B-B14F-4D97-AF65-F5344CB8AC3E}">
        <p14:creationId xmlns="" xmlns:p14="http://schemas.microsoft.com/office/powerpoint/2010/main" val="13658507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B1D1C28-410F-4BE0-9E79-BF580F9F04A0}"/>
              </a:ext>
            </a:extLst>
          </p:cNvPr>
          <p:cNvSpPr>
            <a:spLocks noGrp="1"/>
          </p:cNvSpPr>
          <p:nvPr>
            <p:ph type="title"/>
          </p:nvPr>
        </p:nvSpPr>
        <p:spPr>
          <a:xfrm>
            <a:off x="1066800" y="995378"/>
            <a:ext cx="10058400" cy="1609344"/>
          </a:xfrm>
        </p:spPr>
        <p:txBody>
          <a:bodyPr>
            <a:normAutofit fontScale="90000"/>
          </a:bodyPr>
          <a:lstStyle/>
          <a:p>
            <a:r>
              <a:rPr lang="tr-TR" dirty="0"/>
              <a:t>Yönelme/Yaklaşma Hâl eki ile kalıplaşmış olanlar</a:t>
            </a:r>
            <a:br>
              <a:rPr lang="tr-TR" dirty="0"/>
            </a:br>
            <a:r>
              <a:rPr lang="tr-TR" dirty="0"/>
              <a:t/>
            </a:r>
            <a:br>
              <a:rPr lang="tr-TR" dirty="0"/>
            </a:br>
            <a:endParaRPr lang="tr-TR" dirty="0"/>
          </a:p>
        </p:txBody>
      </p:sp>
      <p:sp>
        <p:nvSpPr>
          <p:cNvPr id="3" name="İçerik Yer Tutucusu 2">
            <a:extLst>
              <a:ext uri="{FF2B5EF4-FFF2-40B4-BE49-F238E27FC236}">
                <a16:creationId xmlns="" xmlns:a16="http://schemas.microsoft.com/office/drawing/2014/main" id="{24FF9853-C803-40EA-98A2-54DA11054532}"/>
              </a:ext>
            </a:extLst>
          </p:cNvPr>
          <p:cNvSpPr>
            <a:spLocks noGrp="1"/>
          </p:cNvSpPr>
          <p:nvPr>
            <p:ph idx="1"/>
          </p:nvPr>
        </p:nvSpPr>
        <p:spPr/>
        <p:txBody>
          <a:bodyPr>
            <a:normAutofit/>
          </a:bodyPr>
          <a:lstStyle/>
          <a:p>
            <a:r>
              <a:rPr lang="tr-TR" dirty="0"/>
              <a:t>-e dair</a:t>
            </a:r>
          </a:p>
          <a:p>
            <a:r>
              <a:rPr lang="tr-TR" dirty="0"/>
              <a:t>-e doğru</a:t>
            </a:r>
          </a:p>
          <a:p>
            <a:r>
              <a:rPr lang="tr-TR" dirty="0"/>
              <a:t>-e değin</a:t>
            </a:r>
          </a:p>
          <a:p>
            <a:r>
              <a:rPr lang="tr-TR" dirty="0"/>
              <a:t>-e dek</a:t>
            </a:r>
          </a:p>
          <a:p>
            <a:r>
              <a:rPr lang="tr-TR" dirty="0"/>
              <a:t>-e göre</a:t>
            </a:r>
          </a:p>
          <a:p>
            <a:r>
              <a:rPr lang="tr-TR" dirty="0"/>
              <a:t>-e kadar</a:t>
            </a:r>
          </a:p>
          <a:p>
            <a:r>
              <a:rPr lang="tr-TR" dirty="0"/>
              <a:t>-e karşın</a:t>
            </a:r>
          </a:p>
          <a:p>
            <a:r>
              <a:rPr lang="tr-TR" dirty="0"/>
              <a:t>-e rağmen</a:t>
            </a:r>
          </a:p>
        </p:txBody>
      </p:sp>
    </p:spTree>
    <p:extLst>
      <p:ext uri="{BB962C8B-B14F-4D97-AF65-F5344CB8AC3E}">
        <p14:creationId xmlns="" xmlns:p14="http://schemas.microsoft.com/office/powerpoint/2010/main" val="149304551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2C02BF04-32C0-44B7-8CB9-404479921CAB}"/>
              </a:ext>
            </a:extLst>
          </p:cNvPr>
          <p:cNvPicPr>
            <a:picLocks noChangeAspect="1"/>
          </p:cNvPicPr>
          <p:nvPr/>
        </p:nvPicPr>
        <p:blipFill>
          <a:blip r:embed="rId2"/>
          <a:stretch>
            <a:fillRect/>
          </a:stretch>
        </p:blipFill>
        <p:spPr>
          <a:xfrm>
            <a:off x="0" y="0"/>
            <a:ext cx="12177814" cy="6858000"/>
          </a:xfrm>
          <a:prstGeom prst="rect">
            <a:avLst/>
          </a:prstGeom>
        </p:spPr>
      </p:pic>
      <p:pic>
        <p:nvPicPr>
          <p:cNvPr id="3" name="Resim 2">
            <a:extLst>
              <a:ext uri="{FF2B5EF4-FFF2-40B4-BE49-F238E27FC236}">
                <a16:creationId xmlns="" xmlns:a16="http://schemas.microsoft.com/office/drawing/2014/main" id="{03C2F988-5944-46BC-8E98-95B7DC33DF7D}"/>
              </a:ext>
            </a:extLst>
          </p:cNvPr>
          <p:cNvPicPr>
            <a:picLocks noChangeAspect="1"/>
          </p:cNvPicPr>
          <p:nvPr/>
        </p:nvPicPr>
        <p:blipFill>
          <a:blip r:embed="rId3"/>
          <a:stretch>
            <a:fillRect/>
          </a:stretch>
        </p:blipFill>
        <p:spPr>
          <a:xfrm>
            <a:off x="7903207" y="349867"/>
            <a:ext cx="3511600" cy="2926334"/>
          </a:xfrm>
          <a:prstGeom prst="rect">
            <a:avLst/>
          </a:prstGeom>
        </p:spPr>
      </p:pic>
    </p:spTree>
    <p:extLst>
      <p:ext uri="{BB962C8B-B14F-4D97-AF65-F5344CB8AC3E}">
        <p14:creationId xmlns="" xmlns:p14="http://schemas.microsoft.com/office/powerpoint/2010/main" val="188142973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 xmlns:a16="http://schemas.microsoft.com/office/drawing/2014/main" id="{DCC3C632-A7BE-4A37-AFE8-D1E99CDF8791}"/>
              </a:ext>
            </a:extLst>
          </p:cNvPr>
          <p:cNvSpPr/>
          <p:nvPr/>
        </p:nvSpPr>
        <p:spPr>
          <a:xfrm>
            <a:off x="0" y="134007"/>
            <a:ext cx="12265572" cy="2031325"/>
          </a:xfrm>
          <a:prstGeom prst="rect">
            <a:avLst/>
          </a:prstGeom>
        </p:spPr>
        <p:txBody>
          <a:bodyPr wrap="square">
            <a:spAutoFit/>
          </a:bodyPr>
          <a:lstStyle/>
          <a:p>
            <a:r>
              <a:rPr lang="tr-TR" dirty="0"/>
              <a:t>1. Tek başına anlamı olmayan, cümleye farklı anlam ilgileri</a:t>
            </a:r>
          </a:p>
          <a:p>
            <a:r>
              <a:rPr lang="tr-TR" dirty="0"/>
              <a:t>kazandıran sözcüklere edat denir.</a:t>
            </a:r>
          </a:p>
          <a:p>
            <a:r>
              <a:rPr lang="tr-TR" dirty="0"/>
              <a:t>Bu açıklamaya göre aşağıdakilerin hangisinde altı çizili sözcük edat değildir?</a:t>
            </a:r>
          </a:p>
          <a:p>
            <a:r>
              <a:rPr lang="tr-TR" dirty="0">
                <a:hlinkClick r:id="rId2" action="ppaction://hlinksldjump"/>
              </a:rPr>
              <a:t>A) </a:t>
            </a:r>
            <a:r>
              <a:rPr lang="tr-TR" dirty="0"/>
              <a:t>Yağmur sabaha kadar dinmek bilmedi.</a:t>
            </a:r>
          </a:p>
          <a:p>
            <a:r>
              <a:rPr lang="tr-TR" dirty="0">
                <a:hlinkClick r:id="rId3" action="ppaction://hlinksldjump"/>
              </a:rPr>
              <a:t>B) </a:t>
            </a:r>
            <a:r>
              <a:rPr lang="tr-TR" dirty="0"/>
              <a:t>Evi bıraktığım gibi bulmak istiyorum.</a:t>
            </a:r>
          </a:p>
          <a:p>
            <a:r>
              <a:rPr lang="tr-TR" dirty="0">
                <a:hlinkClick r:id="rId4" action="ppaction://hlinksldjump"/>
              </a:rPr>
              <a:t>C) </a:t>
            </a:r>
            <a:r>
              <a:rPr lang="tr-TR" dirty="0"/>
              <a:t>Bu adresi bulmak için çok uğraştık.</a:t>
            </a:r>
          </a:p>
          <a:p>
            <a:r>
              <a:rPr lang="tr-TR" dirty="0">
                <a:hlinkClick r:id="rId5" action="ppaction://hlinksldjump"/>
              </a:rPr>
              <a:t>D) </a:t>
            </a:r>
            <a:r>
              <a:rPr lang="tr-TR" dirty="0"/>
              <a:t>Söylediklerinin doğru olduğunu biliyoruz.</a:t>
            </a:r>
          </a:p>
        </p:txBody>
      </p:sp>
    </p:spTree>
    <p:extLst>
      <p:ext uri="{BB962C8B-B14F-4D97-AF65-F5344CB8AC3E}">
        <p14:creationId xmlns="" xmlns:p14="http://schemas.microsoft.com/office/powerpoint/2010/main" val="237497797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D93CC8F8-5A23-4CC8-B456-EFADE6BFFEBE}"/>
              </a:ext>
            </a:extLst>
          </p:cNvPr>
          <p:cNvPicPr>
            <a:picLocks noChangeAspect="1"/>
          </p:cNvPicPr>
          <p:nvPr/>
        </p:nvPicPr>
        <p:blipFill>
          <a:blip r:embed="rId2"/>
          <a:stretch>
            <a:fillRect/>
          </a:stretch>
        </p:blipFill>
        <p:spPr>
          <a:xfrm>
            <a:off x="7093" y="0"/>
            <a:ext cx="12177814" cy="6858000"/>
          </a:xfrm>
          <a:prstGeom prst="rect">
            <a:avLst/>
          </a:prstGeom>
        </p:spPr>
      </p:pic>
      <p:pic>
        <p:nvPicPr>
          <p:cNvPr id="2" name="Resim 1">
            <a:extLst>
              <a:ext uri="{FF2B5EF4-FFF2-40B4-BE49-F238E27FC236}">
                <a16:creationId xmlns="" xmlns:a16="http://schemas.microsoft.com/office/drawing/2014/main" id="{E83C936F-E786-4F0D-8A96-FBA7E596092A}"/>
              </a:ext>
            </a:extLst>
          </p:cNvPr>
          <p:cNvPicPr>
            <a:picLocks noChangeAspect="1"/>
          </p:cNvPicPr>
          <p:nvPr/>
        </p:nvPicPr>
        <p:blipFill>
          <a:blip r:embed="rId3"/>
          <a:stretch>
            <a:fillRect/>
          </a:stretch>
        </p:blipFill>
        <p:spPr>
          <a:xfrm>
            <a:off x="7997800" y="66088"/>
            <a:ext cx="3511600" cy="2926334"/>
          </a:xfrm>
          <a:prstGeom prst="rect">
            <a:avLst/>
          </a:prstGeom>
        </p:spPr>
      </p:pic>
    </p:spTree>
    <p:extLst>
      <p:ext uri="{BB962C8B-B14F-4D97-AF65-F5344CB8AC3E}">
        <p14:creationId xmlns="" xmlns:p14="http://schemas.microsoft.com/office/powerpoint/2010/main" val="222185607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0500542A-8A1B-42B6-9379-8A409965AB8A}"/>
              </a:ext>
            </a:extLst>
          </p:cNvPr>
          <p:cNvPicPr>
            <a:picLocks noChangeAspect="1"/>
          </p:cNvPicPr>
          <p:nvPr/>
        </p:nvPicPr>
        <p:blipFill>
          <a:blip r:embed="rId2"/>
          <a:stretch>
            <a:fillRect/>
          </a:stretch>
        </p:blipFill>
        <p:spPr>
          <a:xfrm>
            <a:off x="7093" y="0"/>
            <a:ext cx="12177814" cy="6858000"/>
          </a:xfrm>
          <a:prstGeom prst="rect">
            <a:avLst/>
          </a:prstGeom>
        </p:spPr>
      </p:pic>
      <p:pic>
        <p:nvPicPr>
          <p:cNvPr id="2" name="Resim 1">
            <a:extLst>
              <a:ext uri="{FF2B5EF4-FFF2-40B4-BE49-F238E27FC236}">
                <a16:creationId xmlns="" xmlns:a16="http://schemas.microsoft.com/office/drawing/2014/main" id="{EED32DF5-962D-4A75-9E95-29068C0F1706}"/>
              </a:ext>
            </a:extLst>
          </p:cNvPr>
          <p:cNvPicPr>
            <a:picLocks noChangeAspect="1"/>
          </p:cNvPicPr>
          <p:nvPr/>
        </p:nvPicPr>
        <p:blipFill>
          <a:blip r:embed="rId3"/>
          <a:stretch>
            <a:fillRect/>
          </a:stretch>
        </p:blipFill>
        <p:spPr>
          <a:xfrm>
            <a:off x="8352524" y="192212"/>
            <a:ext cx="3511600" cy="2926334"/>
          </a:xfrm>
          <a:prstGeom prst="rect">
            <a:avLst/>
          </a:prstGeom>
        </p:spPr>
      </p:pic>
    </p:spTree>
    <p:extLst>
      <p:ext uri="{BB962C8B-B14F-4D97-AF65-F5344CB8AC3E}">
        <p14:creationId xmlns="" xmlns:p14="http://schemas.microsoft.com/office/powerpoint/2010/main" val="171773158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9673F80A-2D87-4D53-8BA1-0682A05B6C2E}"/>
              </a:ext>
            </a:extLst>
          </p:cNvPr>
          <p:cNvPicPr>
            <a:picLocks noChangeAspect="1"/>
          </p:cNvPicPr>
          <p:nvPr/>
        </p:nvPicPr>
        <p:blipFill>
          <a:blip r:embed="rId2"/>
          <a:stretch>
            <a:fillRect/>
          </a:stretch>
        </p:blipFill>
        <p:spPr>
          <a:xfrm>
            <a:off x="7093" y="0"/>
            <a:ext cx="12177814" cy="6858000"/>
          </a:xfrm>
          <a:prstGeom prst="rect">
            <a:avLst/>
          </a:prstGeom>
        </p:spPr>
      </p:pic>
      <p:pic>
        <p:nvPicPr>
          <p:cNvPr id="2" name="Resim 1">
            <a:extLst>
              <a:ext uri="{FF2B5EF4-FFF2-40B4-BE49-F238E27FC236}">
                <a16:creationId xmlns="" xmlns:a16="http://schemas.microsoft.com/office/drawing/2014/main" id="{F7E6C508-AA62-4007-A1FD-EE9B6A4CBD92}"/>
              </a:ext>
            </a:extLst>
          </p:cNvPr>
          <p:cNvPicPr>
            <a:picLocks noChangeAspect="1"/>
          </p:cNvPicPr>
          <p:nvPr/>
        </p:nvPicPr>
        <p:blipFill>
          <a:blip r:embed="rId3"/>
          <a:stretch>
            <a:fillRect/>
          </a:stretch>
        </p:blipFill>
        <p:spPr>
          <a:xfrm>
            <a:off x="8328876" y="184330"/>
            <a:ext cx="3511600" cy="2926334"/>
          </a:xfrm>
          <a:prstGeom prst="rect">
            <a:avLst/>
          </a:prstGeom>
        </p:spPr>
      </p:pic>
    </p:spTree>
    <p:extLst>
      <p:ext uri="{BB962C8B-B14F-4D97-AF65-F5344CB8AC3E}">
        <p14:creationId xmlns="" xmlns:p14="http://schemas.microsoft.com/office/powerpoint/2010/main" val="241837639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 xmlns:a16="http://schemas.microsoft.com/office/drawing/2014/main" id="{966646E1-2A10-4842-BBA2-F4D8D930D5E8}"/>
              </a:ext>
            </a:extLst>
          </p:cNvPr>
          <p:cNvPicPr>
            <a:picLocks noChangeAspect="1"/>
          </p:cNvPicPr>
          <p:nvPr/>
        </p:nvPicPr>
        <p:blipFill>
          <a:blip r:embed="rId2"/>
          <a:stretch>
            <a:fillRect/>
          </a:stretch>
        </p:blipFill>
        <p:spPr>
          <a:xfrm>
            <a:off x="54340" y="30185"/>
            <a:ext cx="12083319" cy="6797629"/>
          </a:xfrm>
          <a:prstGeom prst="rect">
            <a:avLst/>
          </a:prstGeom>
        </p:spPr>
      </p:pic>
      <p:pic>
        <p:nvPicPr>
          <p:cNvPr id="3" name="Resim 2">
            <a:extLst>
              <a:ext uri="{FF2B5EF4-FFF2-40B4-BE49-F238E27FC236}">
                <a16:creationId xmlns="" xmlns:a16="http://schemas.microsoft.com/office/drawing/2014/main" id="{C45F79BA-E1BD-4854-B35E-A6C3F0D5B5D5}"/>
              </a:ext>
            </a:extLst>
          </p:cNvPr>
          <p:cNvPicPr>
            <a:picLocks noChangeAspect="1"/>
          </p:cNvPicPr>
          <p:nvPr/>
        </p:nvPicPr>
        <p:blipFill>
          <a:blip r:embed="rId3"/>
          <a:stretch>
            <a:fillRect/>
          </a:stretch>
        </p:blipFill>
        <p:spPr>
          <a:xfrm>
            <a:off x="-55754" y="-71619"/>
            <a:ext cx="12303506" cy="7001236"/>
          </a:xfrm>
          <a:prstGeom prst="rect">
            <a:avLst/>
          </a:prstGeom>
        </p:spPr>
      </p:pic>
      <p:pic>
        <p:nvPicPr>
          <p:cNvPr id="4" name="Resim 3">
            <a:extLst>
              <a:ext uri="{FF2B5EF4-FFF2-40B4-BE49-F238E27FC236}">
                <a16:creationId xmlns="" xmlns:a16="http://schemas.microsoft.com/office/drawing/2014/main" id="{653B1415-7968-454A-B558-8FE9FB7C5D24}"/>
              </a:ext>
            </a:extLst>
          </p:cNvPr>
          <p:cNvPicPr>
            <a:picLocks noChangeAspect="1"/>
          </p:cNvPicPr>
          <p:nvPr/>
        </p:nvPicPr>
        <p:blipFill>
          <a:blip r:embed="rId4"/>
          <a:stretch>
            <a:fillRect/>
          </a:stretch>
        </p:blipFill>
        <p:spPr>
          <a:xfrm>
            <a:off x="7462472" y="4019051"/>
            <a:ext cx="2808763" cy="2808763"/>
          </a:xfrm>
          <a:prstGeom prst="rect">
            <a:avLst/>
          </a:prstGeom>
        </p:spPr>
      </p:pic>
    </p:spTree>
    <p:extLst>
      <p:ext uri="{BB962C8B-B14F-4D97-AF65-F5344CB8AC3E}">
        <p14:creationId xmlns="" xmlns:p14="http://schemas.microsoft.com/office/powerpoint/2010/main" val="267134872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kutusu 10">
            <a:extLst>
              <a:ext uri="{FF2B5EF4-FFF2-40B4-BE49-F238E27FC236}">
                <a16:creationId xmlns="" xmlns:a16="http://schemas.microsoft.com/office/drawing/2014/main" id="{E17A66BB-E244-4595-A54D-8B63DEFC1DDD}"/>
              </a:ext>
            </a:extLst>
          </p:cNvPr>
          <p:cNvSpPr txBox="1"/>
          <p:nvPr/>
        </p:nvSpPr>
        <p:spPr>
          <a:xfrm>
            <a:off x="1843455" y="2798379"/>
            <a:ext cx="3405352" cy="1107996"/>
          </a:xfrm>
          <a:prstGeom prst="rect">
            <a:avLst/>
          </a:prstGeom>
          <a:noFill/>
        </p:spPr>
        <p:txBody>
          <a:bodyPr wrap="square" rtlCol="0">
            <a:prstTxWarp prst="textArchUp">
              <a:avLst/>
            </a:prstTxWarp>
            <a:spAutoFit/>
            <a:scene3d>
              <a:camera prst="orthographicFront"/>
              <a:lightRig rig="threePt" dir="t"/>
            </a:scene3d>
            <a:sp3d extrusionH="57150">
              <a:bevelT w="38100" h="38100" prst="slope"/>
            </a:sp3d>
          </a:bodyPr>
          <a:lstStyle/>
          <a:p>
            <a:r>
              <a:rPr lang="tr-TR" dirty="0">
                <a:effectLst>
                  <a:reflection blurRad="6350" stA="60000" endA="900" endPos="58000" dir="5400000" sy="-100000" algn="bl" rotWithShape="0"/>
                </a:effectLst>
              </a:rPr>
              <a:t>                   </a:t>
            </a:r>
            <a:r>
              <a:rPr lang="tr-TR" sz="4800" dirty="0">
                <a:effectLst>
                  <a:reflection blurRad="6350" stA="60000" endA="900" endPos="58000" dir="5400000" sy="-100000" algn="bl" rotWithShape="0"/>
                </a:effectLst>
              </a:rPr>
              <a:t>BAĞLAÇ</a:t>
            </a:r>
          </a:p>
        </p:txBody>
      </p:sp>
      <p:pic>
        <p:nvPicPr>
          <p:cNvPr id="10" name="Grafik 9" descr="Sınıf">
            <a:extLst>
              <a:ext uri="{FF2B5EF4-FFF2-40B4-BE49-F238E27FC236}">
                <a16:creationId xmlns="" xmlns:a16="http://schemas.microsoft.com/office/drawing/2014/main" id="{6182C0E1-91DE-4EE8-BA12-E7279AF2543B}"/>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279837" y="1387366"/>
            <a:ext cx="6532587" cy="6353504"/>
          </a:xfrm>
          <a:prstGeom prst="rect">
            <a:avLst/>
          </a:prstGeom>
        </p:spPr>
      </p:pic>
      <p:sp>
        <p:nvSpPr>
          <p:cNvPr id="12" name="Kaydırma: Dikey 11">
            <a:extLst>
              <a:ext uri="{FF2B5EF4-FFF2-40B4-BE49-F238E27FC236}">
                <a16:creationId xmlns="" xmlns:a16="http://schemas.microsoft.com/office/drawing/2014/main" id="{2215877F-0BD0-4B70-B460-B5E285809D51}"/>
              </a:ext>
            </a:extLst>
          </p:cNvPr>
          <p:cNvSpPr/>
          <p:nvPr/>
        </p:nvSpPr>
        <p:spPr>
          <a:xfrm>
            <a:off x="7370378" y="441434"/>
            <a:ext cx="2932387" cy="6156436"/>
          </a:xfrm>
          <a:custGeom>
            <a:avLst/>
            <a:gdLst>
              <a:gd name="connsiteX0" fmla="*/ 194441 w 3111062"/>
              <a:gd name="connsiteY0" fmla="*/ 5927835 h 5927835"/>
              <a:gd name="connsiteX1" fmla="*/ 388882 w 3111062"/>
              <a:gd name="connsiteY1" fmla="*/ 5733394 h 5927835"/>
              <a:gd name="connsiteX2" fmla="*/ 194441 w 3111062"/>
              <a:gd name="connsiteY2" fmla="*/ 5733394 h 5927835"/>
              <a:gd name="connsiteX3" fmla="*/ 291662 w 3111062"/>
              <a:gd name="connsiteY3" fmla="*/ 5636173 h 5927835"/>
              <a:gd name="connsiteX4" fmla="*/ 194441 w 3111062"/>
              <a:gd name="connsiteY4" fmla="*/ 5538952 h 5927835"/>
              <a:gd name="connsiteX5" fmla="*/ 388883 w 3111062"/>
              <a:gd name="connsiteY5" fmla="*/ 5538952 h 5927835"/>
              <a:gd name="connsiteX6" fmla="*/ 388883 w 3111062"/>
              <a:gd name="connsiteY6" fmla="*/ 194441 h 5927835"/>
              <a:gd name="connsiteX7" fmla="*/ 583324 w 3111062"/>
              <a:gd name="connsiteY7" fmla="*/ 0 h 5927835"/>
              <a:gd name="connsiteX8" fmla="*/ 2916621 w 3111062"/>
              <a:gd name="connsiteY8" fmla="*/ 0 h 5927835"/>
              <a:gd name="connsiteX9" fmla="*/ 3111062 w 3111062"/>
              <a:gd name="connsiteY9" fmla="*/ 194441 h 5927835"/>
              <a:gd name="connsiteX10" fmla="*/ 2916621 w 3111062"/>
              <a:gd name="connsiteY10" fmla="*/ 388882 h 5927835"/>
              <a:gd name="connsiteX11" fmla="*/ 2722179 w 3111062"/>
              <a:gd name="connsiteY11" fmla="*/ 388883 h 5927835"/>
              <a:gd name="connsiteX12" fmla="*/ 2722179 w 3111062"/>
              <a:gd name="connsiteY12" fmla="*/ 5733394 h 5927835"/>
              <a:gd name="connsiteX13" fmla="*/ 2527738 w 3111062"/>
              <a:gd name="connsiteY13" fmla="*/ 5927835 h 5927835"/>
              <a:gd name="connsiteX14" fmla="*/ 194441 w 3111062"/>
              <a:gd name="connsiteY14" fmla="*/ 5927835 h 5927835"/>
              <a:gd name="connsiteX15" fmla="*/ 777766 w 3111062"/>
              <a:gd name="connsiteY15" fmla="*/ 194441 h 5927835"/>
              <a:gd name="connsiteX16" fmla="*/ 583325 w 3111062"/>
              <a:gd name="connsiteY16" fmla="*/ 388882 h 5927835"/>
              <a:gd name="connsiteX17" fmla="*/ 486104 w 3111062"/>
              <a:gd name="connsiteY17" fmla="*/ 291661 h 5927835"/>
              <a:gd name="connsiteX18" fmla="*/ 583325 w 3111062"/>
              <a:gd name="connsiteY18" fmla="*/ 194440 h 5927835"/>
              <a:gd name="connsiteX19" fmla="*/ 777766 w 3111062"/>
              <a:gd name="connsiteY19" fmla="*/ 194441 h 5927835"/>
              <a:gd name="connsiteX0" fmla="*/ 777766 w 3111062"/>
              <a:gd name="connsiteY0" fmla="*/ 194441 h 5927835"/>
              <a:gd name="connsiteX1" fmla="*/ 583325 w 3111062"/>
              <a:gd name="connsiteY1" fmla="*/ 388882 h 5927835"/>
              <a:gd name="connsiteX2" fmla="*/ 486104 w 3111062"/>
              <a:gd name="connsiteY2" fmla="*/ 291661 h 5927835"/>
              <a:gd name="connsiteX3" fmla="*/ 583325 w 3111062"/>
              <a:gd name="connsiteY3" fmla="*/ 194440 h 5927835"/>
              <a:gd name="connsiteX4" fmla="*/ 777766 w 3111062"/>
              <a:gd name="connsiteY4" fmla="*/ 194441 h 5927835"/>
              <a:gd name="connsiteX5" fmla="*/ 388883 w 3111062"/>
              <a:gd name="connsiteY5" fmla="*/ 5733394 h 5927835"/>
              <a:gd name="connsiteX6" fmla="*/ 194442 w 3111062"/>
              <a:gd name="connsiteY6" fmla="*/ 5927835 h 5927835"/>
              <a:gd name="connsiteX7" fmla="*/ 1 w 3111062"/>
              <a:gd name="connsiteY7" fmla="*/ 5733394 h 5927835"/>
              <a:gd name="connsiteX8" fmla="*/ 194442 w 3111062"/>
              <a:gd name="connsiteY8" fmla="*/ 5538953 h 5927835"/>
              <a:gd name="connsiteX9" fmla="*/ 291663 w 3111062"/>
              <a:gd name="connsiteY9" fmla="*/ 5636174 h 5927835"/>
              <a:gd name="connsiteX10" fmla="*/ 194442 w 3111062"/>
              <a:gd name="connsiteY10" fmla="*/ 5733395 h 5927835"/>
              <a:gd name="connsiteX11" fmla="*/ 388883 w 3111062"/>
              <a:gd name="connsiteY11" fmla="*/ 5733394 h 5927835"/>
              <a:gd name="connsiteX0" fmla="*/ 388883 w 3111062"/>
              <a:gd name="connsiteY0" fmla="*/ 5538952 h 5927835"/>
              <a:gd name="connsiteX1" fmla="*/ 388883 w 3111062"/>
              <a:gd name="connsiteY1" fmla="*/ 194441 h 5927835"/>
              <a:gd name="connsiteX2" fmla="*/ 583324 w 3111062"/>
              <a:gd name="connsiteY2" fmla="*/ 0 h 5927835"/>
              <a:gd name="connsiteX3" fmla="*/ 2916621 w 3111062"/>
              <a:gd name="connsiteY3" fmla="*/ 0 h 5927835"/>
              <a:gd name="connsiteX4" fmla="*/ 3111062 w 3111062"/>
              <a:gd name="connsiteY4" fmla="*/ 194441 h 5927835"/>
              <a:gd name="connsiteX5" fmla="*/ 2916621 w 3111062"/>
              <a:gd name="connsiteY5" fmla="*/ 388882 h 5927835"/>
              <a:gd name="connsiteX6" fmla="*/ 2722179 w 3111062"/>
              <a:gd name="connsiteY6" fmla="*/ 388883 h 5927835"/>
              <a:gd name="connsiteX7" fmla="*/ 2722179 w 3111062"/>
              <a:gd name="connsiteY7" fmla="*/ 5733394 h 5927835"/>
              <a:gd name="connsiteX8" fmla="*/ 2527738 w 3111062"/>
              <a:gd name="connsiteY8" fmla="*/ 5927835 h 5927835"/>
              <a:gd name="connsiteX9" fmla="*/ 194441 w 3111062"/>
              <a:gd name="connsiteY9" fmla="*/ 5927835 h 5927835"/>
              <a:gd name="connsiteX10" fmla="*/ 0 w 3111062"/>
              <a:gd name="connsiteY10" fmla="*/ 5733394 h 5927835"/>
              <a:gd name="connsiteX11" fmla="*/ 194441 w 3111062"/>
              <a:gd name="connsiteY11" fmla="*/ 5538953 h 5927835"/>
              <a:gd name="connsiteX12" fmla="*/ 388883 w 3111062"/>
              <a:gd name="connsiteY12" fmla="*/ 5538952 h 5927835"/>
              <a:gd name="connsiteX13" fmla="*/ 583324 w 3111062"/>
              <a:gd name="connsiteY13" fmla="*/ 0 h 5927835"/>
              <a:gd name="connsiteX14" fmla="*/ 777765 w 3111062"/>
              <a:gd name="connsiteY14" fmla="*/ 194441 h 5927835"/>
              <a:gd name="connsiteX15" fmla="*/ 583324 w 3111062"/>
              <a:gd name="connsiteY15" fmla="*/ 388882 h 5927835"/>
              <a:gd name="connsiteX16" fmla="*/ 486103 w 3111062"/>
              <a:gd name="connsiteY16" fmla="*/ 291661 h 5927835"/>
              <a:gd name="connsiteX17" fmla="*/ 583324 w 3111062"/>
              <a:gd name="connsiteY17" fmla="*/ 194440 h 5927835"/>
              <a:gd name="connsiteX18" fmla="*/ 777766 w 3111062"/>
              <a:gd name="connsiteY18" fmla="*/ 194441 h 5927835"/>
              <a:gd name="connsiteX19" fmla="*/ 2722179 w 3111062"/>
              <a:gd name="connsiteY19" fmla="*/ 388883 h 5927835"/>
              <a:gd name="connsiteX20" fmla="*/ 583324 w 3111062"/>
              <a:gd name="connsiteY20" fmla="*/ 388883 h 5927835"/>
              <a:gd name="connsiteX21" fmla="*/ 194441 w 3111062"/>
              <a:gd name="connsiteY21" fmla="*/ 5538952 h 5927835"/>
              <a:gd name="connsiteX22" fmla="*/ 291662 w 3111062"/>
              <a:gd name="connsiteY22" fmla="*/ 5636173 h 5927835"/>
              <a:gd name="connsiteX23" fmla="*/ 194441 w 3111062"/>
              <a:gd name="connsiteY23" fmla="*/ 5733394 h 5927835"/>
              <a:gd name="connsiteX24" fmla="*/ 388883 w 3111062"/>
              <a:gd name="connsiteY24" fmla="*/ 5733394 h 5927835"/>
              <a:gd name="connsiteX25" fmla="*/ 194441 w 3111062"/>
              <a:gd name="connsiteY25" fmla="*/ 5927835 h 5927835"/>
              <a:gd name="connsiteX26" fmla="*/ 388882 w 3111062"/>
              <a:gd name="connsiteY26" fmla="*/ 5733394 h 5927835"/>
              <a:gd name="connsiteX27" fmla="*/ 388883 w 3111062"/>
              <a:gd name="connsiteY27" fmla="*/ 5538952 h 5927835"/>
              <a:gd name="connsiteX0" fmla="*/ 194441 w 3111062"/>
              <a:gd name="connsiteY0" fmla="*/ 5927835 h 5927835"/>
              <a:gd name="connsiteX1" fmla="*/ 388882 w 3111062"/>
              <a:gd name="connsiteY1" fmla="*/ 5733394 h 5927835"/>
              <a:gd name="connsiteX2" fmla="*/ 194441 w 3111062"/>
              <a:gd name="connsiteY2" fmla="*/ 5733394 h 5927835"/>
              <a:gd name="connsiteX3" fmla="*/ 291662 w 3111062"/>
              <a:gd name="connsiteY3" fmla="*/ 5636173 h 5927835"/>
              <a:gd name="connsiteX4" fmla="*/ 194441 w 3111062"/>
              <a:gd name="connsiteY4" fmla="*/ 5538952 h 5927835"/>
              <a:gd name="connsiteX5" fmla="*/ 388883 w 3111062"/>
              <a:gd name="connsiteY5" fmla="*/ 5538952 h 5927835"/>
              <a:gd name="connsiteX6" fmla="*/ 388883 w 3111062"/>
              <a:gd name="connsiteY6" fmla="*/ 194441 h 5927835"/>
              <a:gd name="connsiteX7" fmla="*/ 583324 w 3111062"/>
              <a:gd name="connsiteY7" fmla="*/ 0 h 5927835"/>
              <a:gd name="connsiteX8" fmla="*/ 2916621 w 3111062"/>
              <a:gd name="connsiteY8" fmla="*/ 0 h 5927835"/>
              <a:gd name="connsiteX9" fmla="*/ 3111062 w 3111062"/>
              <a:gd name="connsiteY9" fmla="*/ 194441 h 5927835"/>
              <a:gd name="connsiteX10" fmla="*/ 2916621 w 3111062"/>
              <a:gd name="connsiteY10" fmla="*/ 388882 h 5927835"/>
              <a:gd name="connsiteX11" fmla="*/ 2722179 w 3111062"/>
              <a:gd name="connsiteY11" fmla="*/ 388883 h 5927835"/>
              <a:gd name="connsiteX12" fmla="*/ 2722179 w 3111062"/>
              <a:gd name="connsiteY12" fmla="*/ 5733394 h 5927835"/>
              <a:gd name="connsiteX13" fmla="*/ 2527738 w 3111062"/>
              <a:gd name="connsiteY13" fmla="*/ 5927835 h 5927835"/>
              <a:gd name="connsiteX14" fmla="*/ 194441 w 3111062"/>
              <a:gd name="connsiteY14" fmla="*/ 5927835 h 5927835"/>
              <a:gd name="connsiteX15" fmla="*/ 777766 w 3111062"/>
              <a:gd name="connsiteY15" fmla="*/ 194441 h 5927835"/>
              <a:gd name="connsiteX16" fmla="*/ 583325 w 3111062"/>
              <a:gd name="connsiteY16" fmla="*/ 388882 h 5927835"/>
              <a:gd name="connsiteX17" fmla="*/ 486104 w 3111062"/>
              <a:gd name="connsiteY17" fmla="*/ 291661 h 5927835"/>
              <a:gd name="connsiteX18" fmla="*/ 583325 w 3111062"/>
              <a:gd name="connsiteY18" fmla="*/ 194440 h 5927835"/>
              <a:gd name="connsiteX19" fmla="*/ 777766 w 3111062"/>
              <a:gd name="connsiteY19" fmla="*/ 194441 h 5927835"/>
              <a:gd name="connsiteX0" fmla="*/ 777766 w 3111062"/>
              <a:gd name="connsiteY0" fmla="*/ 194441 h 5927835"/>
              <a:gd name="connsiteX1" fmla="*/ 583325 w 3111062"/>
              <a:gd name="connsiteY1" fmla="*/ 388882 h 5927835"/>
              <a:gd name="connsiteX2" fmla="*/ 486104 w 3111062"/>
              <a:gd name="connsiteY2" fmla="*/ 291661 h 5927835"/>
              <a:gd name="connsiteX3" fmla="*/ 583325 w 3111062"/>
              <a:gd name="connsiteY3" fmla="*/ 194440 h 5927835"/>
              <a:gd name="connsiteX4" fmla="*/ 777766 w 3111062"/>
              <a:gd name="connsiteY4" fmla="*/ 194441 h 5927835"/>
              <a:gd name="connsiteX5" fmla="*/ 388883 w 3111062"/>
              <a:gd name="connsiteY5" fmla="*/ 5733394 h 5927835"/>
              <a:gd name="connsiteX6" fmla="*/ 194442 w 3111062"/>
              <a:gd name="connsiteY6" fmla="*/ 5927835 h 5927835"/>
              <a:gd name="connsiteX7" fmla="*/ 1 w 3111062"/>
              <a:gd name="connsiteY7" fmla="*/ 5733394 h 5927835"/>
              <a:gd name="connsiteX8" fmla="*/ 194442 w 3111062"/>
              <a:gd name="connsiteY8" fmla="*/ 5538953 h 5927835"/>
              <a:gd name="connsiteX9" fmla="*/ 291663 w 3111062"/>
              <a:gd name="connsiteY9" fmla="*/ 5636174 h 5927835"/>
              <a:gd name="connsiteX10" fmla="*/ 194442 w 3111062"/>
              <a:gd name="connsiteY10" fmla="*/ 5733395 h 5927835"/>
              <a:gd name="connsiteX11" fmla="*/ 388883 w 3111062"/>
              <a:gd name="connsiteY11" fmla="*/ 5733394 h 5927835"/>
              <a:gd name="connsiteX0" fmla="*/ 388883 w 3111062"/>
              <a:gd name="connsiteY0" fmla="*/ 5538952 h 5927835"/>
              <a:gd name="connsiteX1" fmla="*/ 388883 w 3111062"/>
              <a:gd name="connsiteY1" fmla="*/ 194441 h 5927835"/>
              <a:gd name="connsiteX2" fmla="*/ 583324 w 3111062"/>
              <a:gd name="connsiteY2" fmla="*/ 0 h 5927835"/>
              <a:gd name="connsiteX3" fmla="*/ 2916621 w 3111062"/>
              <a:gd name="connsiteY3" fmla="*/ 0 h 5927835"/>
              <a:gd name="connsiteX4" fmla="*/ 3111062 w 3111062"/>
              <a:gd name="connsiteY4" fmla="*/ 194441 h 5927835"/>
              <a:gd name="connsiteX5" fmla="*/ 2916621 w 3111062"/>
              <a:gd name="connsiteY5" fmla="*/ 388882 h 5927835"/>
              <a:gd name="connsiteX6" fmla="*/ 2722179 w 3111062"/>
              <a:gd name="connsiteY6" fmla="*/ 388883 h 5927835"/>
              <a:gd name="connsiteX7" fmla="*/ 2722179 w 3111062"/>
              <a:gd name="connsiteY7" fmla="*/ 5733394 h 5927835"/>
              <a:gd name="connsiteX8" fmla="*/ 2527738 w 3111062"/>
              <a:gd name="connsiteY8" fmla="*/ 5927835 h 5927835"/>
              <a:gd name="connsiteX9" fmla="*/ 194441 w 3111062"/>
              <a:gd name="connsiteY9" fmla="*/ 5927835 h 5927835"/>
              <a:gd name="connsiteX10" fmla="*/ 0 w 3111062"/>
              <a:gd name="connsiteY10" fmla="*/ 5733394 h 5927835"/>
              <a:gd name="connsiteX11" fmla="*/ 194441 w 3111062"/>
              <a:gd name="connsiteY11" fmla="*/ 5538953 h 5927835"/>
              <a:gd name="connsiteX12" fmla="*/ 388883 w 3111062"/>
              <a:gd name="connsiteY12" fmla="*/ 5538952 h 5927835"/>
              <a:gd name="connsiteX13" fmla="*/ 583324 w 3111062"/>
              <a:gd name="connsiteY13" fmla="*/ 0 h 5927835"/>
              <a:gd name="connsiteX14" fmla="*/ 777765 w 3111062"/>
              <a:gd name="connsiteY14" fmla="*/ 194441 h 5927835"/>
              <a:gd name="connsiteX15" fmla="*/ 583324 w 3111062"/>
              <a:gd name="connsiteY15" fmla="*/ 388882 h 5927835"/>
              <a:gd name="connsiteX16" fmla="*/ 486103 w 3111062"/>
              <a:gd name="connsiteY16" fmla="*/ 291661 h 5927835"/>
              <a:gd name="connsiteX17" fmla="*/ 583324 w 3111062"/>
              <a:gd name="connsiteY17" fmla="*/ 194440 h 5927835"/>
              <a:gd name="connsiteX18" fmla="*/ 1463566 w 3111062"/>
              <a:gd name="connsiteY18" fmla="*/ 170793 h 5927835"/>
              <a:gd name="connsiteX19" fmla="*/ 2722179 w 3111062"/>
              <a:gd name="connsiteY19" fmla="*/ 388883 h 5927835"/>
              <a:gd name="connsiteX20" fmla="*/ 583324 w 3111062"/>
              <a:gd name="connsiteY20" fmla="*/ 388883 h 5927835"/>
              <a:gd name="connsiteX21" fmla="*/ 194441 w 3111062"/>
              <a:gd name="connsiteY21" fmla="*/ 5538952 h 5927835"/>
              <a:gd name="connsiteX22" fmla="*/ 291662 w 3111062"/>
              <a:gd name="connsiteY22" fmla="*/ 5636173 h 5927835"/>
              <a:gd name="connsiteX23" fmla="*/ 194441 w 3111062"/>
              <a:gd name="connsiteY23" fmla="*/ 5733394 h 5927835"/>
              <a:gd name="connsiteX24" fmla="*/ 388883 w 3111062"/>
              <a:gd name="connsiteY24" fmla="*/ 5733394 h 5927835"/>
              <a:gd name="connsiteX25" fmla="*/ 194441 w 3111062"/>
              <a:gd name="connsiteY25" fmla="*/ 5927835 h 5927835"/>
              <a:gd name="connsiteX26" fmla="*/ 388882 w 3111062"/>
              <a:gd name="connsiteY26" fmla="*/ 5733394 h 5927835"/>
              <a:gd name="connsiteX27" fmla="*/ 388883 w 3111062"/>
              <a:gd name="connsiteY27" fmla="*/ 5538952 h 5927835"/>
              <a:gd name="connsiteX0" fmla="*/ 194441 w 3111062"/>
              <a:gd name="connsiteY0" fmla="*/ 5927835 h 5927835"/>
              <a:gd name="connsiteX1" fmla="*/ 388882 w 3111062"/>
              <a:gd name="connsiteY1" fmla="*/ 5733394 h 5927835"/>
              <a:gd name="connsiteX2" fmla="*/ 194441 w 3111062"/>
              <a:gd name="connsiteY2" fmla="*/ 5733394 h 5927835"/>
              <a:gd name="connsiteX3" fmla="*/ 291662 w 3111062"/>
              <a:gd name="connsiteY3" fmla="*/ 5636173 h 5927835"/>
              <a:gd name="connsiteX4" fmla="*/ 194441 w 3111062"/>
              <a:gd name="connsiteY4" fmla="*/ 5538952 h 5927835"/>
              <a:gd name="connsiteX5" fmla="*/ 388883 w 3111062"/>
              <a:gd name="connsiteY5" fmla="*/ 5538952 h 5927835"/>
              <a:gd name="connsiteX6" fmla="*/ 388883 w 3111062"/>
              <a:gd name="connsiteY6" fmla="*/ 194441 h 5927835"/>
              <a:gd name="connsiteX7" fmla="*/ 583324 w 3111062"/>
              <a:gd name="connsiteY7" fmla="*/ 0 h 5927835"/>
              <a:gd name="connsiteX8" fmla="*/ 2916621 w 3111062"/>
              <a:gd name="connsiteY8" fmla="*/ 0 h 5927835"/>
              <a:gd name="connsiteX9" fmla="*/ 3111062 w 3111062"/>
              <a:gd name="connsiteY9" fmla="*/ 194441 h 5927835"/>
              <a:gd name="connsiteX10" fmla="*/ 2916621 w 3111062"/>
              <a:gd name="connsiteY10" fmla="*/ 388882 h 5927835"/>
              <a:gd name="connsiteX11" fmla="*/ 2722179 w 3111062"/>
              <a:gd name="connsiteY11" fmla="*/ 388883 h 5927835"/>
              <a:gd name="connsiteX12" fmla="*/ 2722179 w 3111062"/>
              <a:gd name="connsiteY12" fmla="*/ 5733394 h 5927835"/>
              <a:gd name="connsiteX13" fmla="*/ 2527738 w 3111062"/>
              <a:gd name="connsiteY13" fmla="*/ 5927835 h 5927835"/>
              <a:gd name="connsiteX14" fmla="*/ 194441 w 3111062"/>
              <a:gd name="connsiteY14" fmla="*/ 5927835 h 5927835"/>
              <a:gd name="connsiteX15" fmla="*/ 777766 w 3111062"/>
              <a:gd name="connsiteY15" fmla="*/ 194441 h 5927835"/>
              <a:gd name="connsiteX16" fmla="*/ 583325 w 3111062"/>
              <a:gd name="connsiteY16" fmla="*/ 388882 h 5927835"/>
              <a:gd name="connsiteX17" fmla="*/ 486104 w 3111062"/>
              <a:gd name="connsiteY17" fmla="*/ 291661 h 5927835"/>
              <a:gd name="connsiteX18" fmla="*/ 583325 w 3111062"/>
              <a:gd name="connsiteY18" fmla="*/ 194440 h 5927835"/>
              <a:gd name="connsiteX19" fmla="*/ 777766 w 3111062"/>
              <a:gd name="connsiteY19" fmla="*/ 194441 h 5927835"/>
              <a:gd name="connsiteX0" fmla="*/ 777766 w 3111062"/>
              <a:gd name="connsiteY0" fmla="*/ 194441 h 5927835"/>
              <a:gd name="connsiteX1" fmla="*/ 583325 w 3111062"/>
              <a:gd name="connsiteY1" fmla="*/ 388882 h 5927835"/>
              <a:gd name="connsiteX2" fmla="*/ 486104 w 3111062"/>
              <a:gd name="connsiteY2" fmla="*/ 291661 h 5927835"/>
              <a:gd name="connsiteX3" fmla="*/ 583325 w 3111062"/>
              <a:gd name="connsiteY3" fmla="*/ 194440 h 5927835"/>
              <a:gd name="connsiteX4" fmla="*/ 777766 w 3111062"/>
              <a:gd name="connsiteY4" fmla="*/ 194441 h 5927835"/>
              <a:gd name="connsiteX5" fmla="*/ 388883 w 3111062"/>
              <a:gd name="connsiteY5" fmla="*/ 5733394 h 5927835"/>
              <a:gd name="connsiteX6" fmla="*/ 194442 w 3111062"/>
              <a:gd name="connsiteY6" fmla="*/ 5927835 h 5927835"/>
              <a:gd name="connsiteX7" fmla="*/ 1 w 3111062"/>
              <a:gd name="connsiteY7" fmla="*/ 5733394 h 5927835"/>
              <a:gd name="connsiteX8" fmla="*/ 194442 w 3111062"/>
              <a:gd name="connsiteY8" fmla="*/ 5538953 h 5927835"/>
              <a:gd name="connsiteX9" fmla="*/ 291663 w 3111062"/>
              <a:gd name="connsiteY9" fmla="*/ 5636174 h 5927835"/>
              <a:gd name="connsiteX10" fmla="*/ 194442 w 3111062"/>
              <a:gd name="connsiteY10" fmla="*/ 5733395 h 5927835"/>
              <a:gd name="connsiteX11" fmla="*/ 388883 w 3111062"/>
              <a:gd name="connsiteY11" fmla="*/ 5733394 h 5927835"/>
              <a:gd name="connsiteX0" fmla="*/ 388883 w 3111062"/>
              <a:gd name="connsiteY0" fmla="*/ 5538952 h 5927835"/>
              <a:gd name="connsiteX1" fmla="*/ 388883 w 3111062"/>
              <a:gd name="connsiteY1" fmla="*/ 194441 h 5927835"/>
              <a:gd name="connsiteX2" fmla="*/ 583324 w 3111062"/>
              <a:gd name="connsiteY2" fmla="*/ 0 h 5927835"/>
              <a:gd name="connsiteX3" fmla="*/ 2916621 w 3111062"/>
              <a:gd name="connsiteY3" fmla="*/ 0 h 5927835"/>
              <a:gd name="connsiteX4" fmla="*/ 3111062 w 3111062"/>
              <a:gd name="connsiteY4" fmla="*/ 194441 h 5927835"/>
              <a:gd name="connsiteX5" fmla="*/ 2916621 w 3111062"/>
              <a:gd name="connsiteY5" fmla="*/ 388882 h 5927835"/>
              <a:gd name="connsiteX6" fmla="*/ 2722179 w 3111062"/>
              <a:gd name="connsiteY6" fmla="*/ 388883 h 5927835"/>
              <a:gd name="connsiteX7" fmla="*/ 2722179 w 3111062"/>
              <a:gd name="connsiteY7" fmla="*/ 5733394 h 5927835"/>
              <a:gd name="connsiteX8" fmla="*/ 2527738 w 3111062"/>
              <a:gd name="connsiteY8" fmla="*/ 5927835 h 5927835"/>
              <a:gd name="connsiteX9" fmla="*/ 194441 w 3111062"/>
              <a:gd name="connsiteY9" fmla="*/ 5927835 h 5927835"/>
              <a:gd name="connsiteX10" fmla="*/ 0 w 3111062"/>
              <a:gd name="connsiteY10" fmla="*/ 5733394 h 5927835"/>
              <a:gd name="connsiteX11" fmla="*/ 194441 w 3111062"/>
              <a:gd name="connsiteY11" fmla="*/ 5538953 h 5927835"/>
              <a:gd name="connsiteX12" fmla="*/ 388883 w 3111062"/>
              <a:gd name="connsiteY12" fmla="*/ 5538952 h 5927835"/>
              <a:gd name="connsiteX13" fmla="*/ 583324 w 3111062"/>
              <a:gd name="connsiteY13" fmla="*/ 0 h 5927835"/>
              <a:gd name="connsiteX14" fmla="*/ 777765 w 3111062"/>
              <a:gd name="connsiteY14" fmla="*/ 194441 h 5927835"/>
              <a:gd name="connsiteX15" fmla="*/ 583324 w 3111062"/>
              <a:gd name="connsiteY15" fmla="*/ 388882 h 5927835"/>
              <a:gd name="connsiteX16" fmla="*/ 486103 w 3111062"/>
              <a:gd name="connsiteY16" fmla="*/ 291661 h 5927835"/>
              <a:gd name="connsiteX17" fmla="*/ 583324 w 3111062"/>
              <a:gd name="connsiteY17" fmla="*/ 194440 h 5927835"/>
              <a:gd name="connsiteX18" fmla="*/ 793531 w 3111062"/>
              <a:gd name="connsiteY18" fmla="*/ 233855 h 5927835"/>
              <a:gd name="connsiteX19" fmla="*/ 2722179 w 3111062"/>
              <a:gd name="connsiteY19" fmla="*/ 388883 h 5927835"/>
              <a:gd name="connsiteX20" fmla="*/ 583324 w 3111062"/>
              <a:gd name="connsiteY20" fmla="*/ 388883 h 5927835"/>
              <a:gd name="connsiteX21" fmla="*/ 194441 w 3111062"/>
              <a:gd name="connsiteY21" fmla="*/ 5538952 h 5927835"/>
              <a:gd name="connsiteX22" fmla="*/ 291662 w 3111062"/>
              <a:gd name="connsiteY22" fmla="*/ 5636173 h 5927835"/>
              <a:gd name="connsiteX23" fmla="*/ 194441 w 3111062"/>
              <a:gd name="connsiteY23" fmla="*/ 5733394 h 5927835"/>
              <a:gd name="connsiteX24" fmla="*/ 388883 w 3111062"/>
              <a:gd name="connsiteY24" fmla="*/ 5733394 h 5927835"/>
              <a:gd name="connsiteX25" fmla="*/ 194441 w 3111062"/>
              <a:gd name="connsiteY25" fmla="*/ 5927835 h 5927835"/>
              <a:gd name="connsiteX26" fmla="*/ 388882 w 3111062"/>
              <a:gd name="connsiteY26" fmla="*/ 5733394 h 5927835"/>
              <a:gd name="connsiteX27" fmla="*/ 388883 w 3111062"/>
              <a:gd name="connsiteY27" fmla="*/ 5538952 h 5927835"/>
              <a:gd name="connsiteX0" fmla="*/ 194441 w 3581400"/>
              <a:gd name="connsiteY0" fmla="*/ 5927835 h 5934765"/>
              <a:gd name="connsiteX1" fmla="*/ 388882 w 3581400"/>
              <a:gd name="connsiteY1" fmla="*/ 5733394 h 5934765"/>
              <a:gd name="connsiteX2" fmla="*/ 194441 w 3581400"/>
              <a:gd name="connsiteY2" fmla="*/ 5733394 h 5934765"/>
              <a:gd name="connsiteX3" fmla="*/ 291662 w 3581400"/>
              <a:gd name="connsiteY3" fmla="*/ 5636173 h 5934765"/>
              <a:gd name="connsiteX4" fmla="*/ 194441 w 3581400"/>
              <a:gd name="connsiteY4" fmla="*/ 5538952 h 5934765"/>
              <a:gd name="connsiteX5" fmla="*/ 388883 w 3581400"/>
              <a:gd name="connsiteY5" fmla="*/ 5538952 h 5934765"/>
              <a:gd name="connsiteX6" fmla="*/ 388883 w 3581400"/>
              <a:gd name="connsiteY6" fmla="*/ 194441 h 5934765"/>
              <a:gd name="connsiteX7" fmla="*/ 583324 w 3581400"/>
              <a:gd name="connsiteY7" fmla="*/ 0 h 5934765"/>
              <a:gd name="connsiteX8" fmla="*/ 2916621 w 3581400"/>
              <a:gd name="connsiteY8" fmla="*/ 0 h 5934765"/>
              <a:gd name="connsiteX9" fmla="*/ 3111062 w 3581400"/>
              <a:gd name="connsiteY9" fmla="*/ 194441 h 5934765"/>
              <a:gd name="connsiteX10" fmla="*/ 2916621 w 3581400"/>
              <a:gd name="connsiteY10" fmla="*/ 388882 h 5934765"/>
              <a:gd name="connsiteX11" fmla="*/ 2722179 w 3581400"/>
              <a:gd name="connsiteY11" fmla="*/ 388883 h 5934765"/>
              <a:gd name="connsiteX12" fmla="*/ 2722179 w 3581400"/>
              <a:gd name="connsiteY12" fmla="*/ 5733394 h 5934765"/>
              <a:gd name="connsiteX13" fmla="*/ 2527738 w 3581400"/>
              <a:gd name="connsiteY13" fmla="*/ 5927835 h 5934765"/>
              <a:gd name="connsiteX14" fmla="*/ 194441 w 3581400"/>
              <a:gd name="connsiteY14" fmla="*/ 5927835 h 5934765"/>
              <a:gd name="connsiteX15" fmla="*/ 777766 w 3581400"/>
              <a:gd name="connsiteY15" fmla="*/ 194441 h 5934765"/>
              <a:gd name="connsiteX16" fmla="*/ 583325 w 3581400"/>
              <a:gd name="connsiteY16" fmla="*/ 388882 h 5934765"/>
              <a:gd name="connsiteX17" fmla="*/ 486104 w 3581400"/>
              <a:gd name="connsiteY17" fmla="*/ 291661 h 5934765"/>
              <a:gd name="connsiteX18" fmla="*/ 583325 w 3581400"/>
              <a:gd name="connsiteY18" fmla="*/ 194440 h 5934765"/>
              <a:gd name="connsiteX19" fmla="*/ 777766 w 3581400"/>
              <a:gd name="connsiteY19" fmla="*/ 194441 h 5934765"/>
              <a:gd name="connsiteX0" fmla="*/ 777766 w 3581400"/>
              <a:gd name="connsiteY0" fmla="*/ 194441 h 5934765"/>
              <a:gd name="connsiteX1" fmla="*/ 583325 w 3581400"/>
              <a:gd name="connsiteY1" fmla="*/ 388882 h 5934765"/>
              <a:gd name="connsiteX2" fmla="*/ 486104 w 3581400"/>
              <a:gd name="connsiteY2" fmla="*/ 291661 h 5934765"/>
              <a:gd name="connsiteX3" fmla="*/ 583325 w 3581400"/>
              <a:gd name="connsiteY3" fmla="*/ 194440 h 5934765"/>
              <a:gd name="connsiteX4" fmla="*/ 777766 w 3581400"/>
              <a:gd name="connsiteY4" fmla="*/ 194441 h 5934765"/>
              <a:gd name="connsiteX5" fmla="*/ 388883 w 3581400"/>
              <a:gd name="connsiteY5" fmla="*/ 5733394 h 5934765"/>
              <a:gd name="connsiteX6" fmla="*/ 194442 w 3581400"/>
              <a:gd name="connsiteY6" fmla="*/ 5927835 h 5934765"/>
              <a:gd name="connsiteX7" fmla="*/ 1 w 3581400"/>
              <a:gd name="connsiteY7" fmla="*/ 5733394 h 5934765"/>
              <a:gd name="connsiteX8" fmla="*/ 194442 w 3581400"/>
              <a:gd name="connsiteY8" fmla="*/ 5538953 h 5934765"/>
              <a:gd name="connsiteX9" fmla="*/ 291663 w 3581400"/>
              <a:gd name="connsiteY9" fmla="*/ 5636174 h 5934765"/>
              <a:gd name="connsiteX10" fmla="*/ 194442 w 3581400"/>
              <a:gd name="connsiteY10" fmla="*/ 5733395 h 5934765"/>
              <a:gd name="connsiteX11" fmla="*/ 388883 w 3581400"/>
              <a:gd name="connsiteY11" fmla="*/ 5733394 h 5934765"/>
              <a:gd name="connsiteX0" fmla="*/ 388883 w 3581400"/>
              <a:gd name="connsiteY0" fmla="*/ 5538952 h 5934765"/>
              <a:gd name="connsiteX1" fmla="*/ 388883 w 3581400"/>
              <a:gd name="connsiteY1" fmla="*/ 194441 h 5934765"/>
              <a:gd name="connsiteX2" fmla="*/ 583324 w 3581400"/>
              <a:gd name="connsiteY2" fmla="*/ 0 h 5934765"/>
              <a:gd name="connsiteX3" fmla="*/ 2916621 w 3581400"/>
              <a:gd name="connsiteY3" fmla="*/ 0 h 5934765"/>
              <a:gd name="connsiteX4" fmla="*/ 3111062 w 3581400"/>
              <a:gd name="connsiteY4" fmla="*/ 194441 h 5934765"/>
              <a:gd name="connsiteX5" fmla="*/ 2916621 w 3581400"/>
              <a:gd name="connsiteY5" fmla="*/ 388882 h 5934765"/>
              <a:gd name="connsiteX6" fmla="*/ 2722179 w 3581400"/>
              <a:gd name="connsiteY6" fmla="*/ 388883 h 5934765"/>
              <a:gd name="connsiteX7" fmla="*/ 3581400 w 3581400"/>
              <a:gd name="connsiteY7" fmla="*/ 5859518 h 5934765"/>
              <a:gd name="connsiteX8" fmla="*/ 2527738 w 3581400"/>
              <a:gd name="connsiteY8" fmla="*/ 5927835 h 5934765"/>
              <a:gd name="connsiteX9" fmla="*/ 194441 w 3581400"/>
              <a:gd name="connsiteY9" fmla="*/ 5927835 h 5934765"/>
              <a:gd name="connsiteX10" fmla="*/ 0 w 3581400"/>
              <a:gd name="connsiteY10" fmla="*/ 5733394 h 5934765"/>
              <a:gd name="connsiteX11" fmla="*/ 194441 w 3581400"/>
              <a:gd name="connsiteY11" fmla="*/ 5538953 h 5934765"/>
              <a:gd name="connsiteX12" fmla="*/ 388883 w 3581400"/>
              <a:gd name="connsiteY12" fmla="*/ 5538952 h 5934765"/>
              <a:gd name="connsiteX13" fmla="*/ 583324 w 3581400"/>
              <a:gd name="connsiteY13" fmla="*/ 0 h 5934765"/>
              <a:gd name="connsiteX14" fmla="*/ 777765 w 3581400"/>
              <a:gd name="connsiteY14" fmla="*/ 194441 h 5934765"/>
              <a:gd name="connsiteX15" fmla="*/ 583324 w 3581400"/>
              <a:gd name="connsiteY15" fmla="*/ 388882 h 5934765"/>
              <a:gd name="connsiteX16" fmla="*/ 486103 w 3581400"/>
              <a:gd name="connsiteY16" fmla="*/ 291661 h 5934765"/>
              <a:gd name="connsiteX17" fmla="*/ 583324 w 3581400"/>
              <a:gd name="connsiteY17" fmla="*/ 194440 h 5934765"/>
              <a:gd name="connsiteX18" fmla="*/ 793531 w 3581400"/>
              <a:gd name="connsiteY18" fmla="*/ 233855 h 5934765"/>
              <a:gd name="connsiteX19" fmla="*/ 2722179 w 3581400"/>
              <a:gd name="connsiteY19" fmla="*/ 388883 h 5934765"/>
              <a:gd name="connsiteX20" fmla="*/ 583324 w 3581400"/>
              <a:gd name="connsiteY20" fmla="*/ 388883 h 5934765"/>
              <a:gd name="connsiteX21" fmla="*/ 194441 w 3581400"/>
              <a:gd name="connsiteY21" fmla="*/ 5538952 h 5934765"/>
              <a:gd name="connsiteX22" fmla="*/ 291662 w 3581400"/>
              <a:gd name="connsiteY22" fmla="*/ 5636173 h 5934765"/>
              <a:gd name="connsiteX23" fmla="*/ 194441 w 3581400"/>
              <a:gd name="connsiteY23" fmla="*/ 5733394 h 5934765"/>
              <a:gd name="connsiteX24" fmla="*/ 388883 w 3581400"/>
              <a:gd name="connsiteY24" fmla="*/ 5733394 h 5934765"/>
              <a:gd name="connsiteX25" fmla="*/ 194441 w 3581400"/>
              <a:gd name="connsiteY25" fmla="*/ 5927835 h 5934765"/>
              <a:gd name="connsiteX26" fmla="*/ 388882 w 3581400"/>
              <a:gd name="connsiteY26" fmla="*/ 5733394 h 5934765"/>
              <a:gd name="connsiteX27" fmla="*/ 388883 w 3581400"/>
              <a:gd name="connsiteY27" fmla="*/ 5538952 h 5934765"/>
              <a:gd name="connsiteX0" fmla="*/ 194441 w 3581400"/>
              <a:gd name="connsiteY0" fmla="*/ 5927835 h 5934765"/>
              <a:gd name="connsiteX1" fmla="*/ 388882 w 3581400"/>
              <a:gd name="connsiteY1" fmla="*/ 5733394 h 5934765"/>
              <a:gd name="connsiteX2" fmla="*/ 194441 w 3581400"/>
              <a:gd name="connsiteY2" fmla="*/ 5733394 h 5934765"/>
              <a:gd name="connsiteX3" fmla="*/ 291662 w 3581400"/>
              <a:gd name="connsiteY3" fmla="*/ 5636173 h 5934765"/>
              <a:gd name="connsiteX4" fmla="*/ 194441 w 3581400"/>
              <a:gd name="connsiteY4" fmla="*/ 5538952 h 5934765"/>
              <a:gd name="connsiteX5" fmla="*/ 388883 w 3581400"/>
              <a:gd name="connsiteY5" fmla="*/ 5538952 h 5934765"/>
              <a:gd name="connsiteX6" fmla="*/ 388883 w 3581400"/>
              <a:gd name="connsiteY6" fmla="*/ 194441 h 5934765"/>
              <a:gd name="connsiteX7" fmla="*/ 583324 w 3581400"/>
              <a:gd name="connsiteY7" fmla="*/ 0 h 5934765"/>
              <a:gd name="connsiteX8" fmla="*/ 2916621 w 3581400"/>
              <a:gd name="connsiteY8" fmla="*/ 0 h 5934765"/>
              <a:gd name="connsiteX9" fmla="*/ 3111062 w 3581400"/>
              <a:gd name="connsiteY9" fmla="*/ 194441 h 5934765"/>
              <a:gd name="connsiteX10" fmla="*/ 2916621 w 3581400"/>
              <a:gd name="connsiteY10" fmla="*/ 388882 h 5934765"/>
              <a:gd name="connsiteX11" fmla="*/ 2722179 w 3581400"/>
              <a:gd name="connsiteY11" fmla="*/ 388883 h 5934765"/>
              <a:gd name="connsiteX12" fmla="*/ 2722179 w 3581400"/>
              <a:gd name="connsiteY12" fmla="*/ 5733394 h 5934765"/>
              <a:gd name="connsiteX13" fmla="*/ 2527738 w 3581400"/>
              <a:gd name="connsiteY13" fmla="*/ 5927835 h 5934765"/>
              <a:gd name="connsiteX14" fmla="*/ 194441 w 3581400"/>
              <a:gd name="connsiteY14" fmla="*/ 5927835 h 5934765"/>
              <a:gd name="connsiteX15" fmla="*/ 777766 w 3581400"/>
              <a:gd name="connsiteY15" fmla="*/ 194441 h 5934765"/>
              <a:gd name="connsiteX16" fmla="*/ 583325 w 3581400"/>
              <a:gd name="connsiteY16" fmla="*/ 388882 h 5934765"/>
              <a:gd name="connsiteX17" fmla="*/ 486104 w 3581400"/>
              <a:gd name="connsiteY17" fmla="*/ 291661 h 5934765"/>
              <a:gd name="connsiteX18" fmla="*/ 583325 w 3581400"/>
              <a:gd name="connsiteY18" fmla="*/ 194440 h 5934765"/>
              <a:gd name="connsiteX19" fmla="*/ 777766 w 3581400"/>
              <a:gd name="connsiteY19" fmla="*/ 194441 h 5934765"/>
              <a:gd name="connsiteX0" fmla="*/ 777766 w 3581400"/>
              <a:gd name="connsiteY0" fmla="*/ 194441 h 5934765"/>
              <a:gd name="connsiteX1" fmla="*/ 583325 w 3581400"/>
              <a:gd name="connsiteY1" fmla="*/ 388882 h 5934765"/>
              <a:gd name="connsiteX2" fmla="*/ 486104 w 3581400"/>
              <a:gd name="connsiteY2" fmla="*/ 291661 h 5934765"/>
              <a:gd name="connsiteX3" fmla="*/ 583325 w 3581400"/>
              <a:gd name="connsiteY3" fmla="*/ 194440 h 5934765"/>
              <a:gd name="connsiteX4" fmla="*/ 777766 w 3581400"/>
              <a:gd name="connsiteY4" fmla="*/ 194441 h 5934765"/>
              <a:gd name="connsiteX5" fmla="*/ 388883 w 3581400"/>
              <a:gd name="connsiteY5" fmla="*/ 5733394 h 5934765"/>
              <a:gd name="connsiteX6" fmla="*/ 194442 w 3581400"/>
              <a:gd name="connsiteY6" fmla="*/ 5927835 h 5934765"/>
              <a:gd name="connsiteX7" fmla="*/ 1 w 3581400"/>
              <a:gd name="connsiteY7" fmla="*/ 5733394 h 5934765"/>
              <a:gd name="connsiteX8" fmla="*/ 194442 w 3581400"/>
              <a:gd name="connsiteY8" fmla="*/ 5538953 h 5934765"/>
              <a:gd name="connsiteX9" fmla="*/ 291663 w 3581400"/>
              <a:gd name="connsiteY9" fmla="*/ 5636174 h 5934765"/>
              <a:gd name="connsiteX10" fmla="*/ 194442 w 3581400"/>
              <a:gd name="connsiteY10" fmla="*/ 5733395 h 5934765"/>
              <a:gd name="connsiteX11" fmla="*/ 388883 w 3581400"/>
              <a:gd name="connsiteY11" fmla="*/ 5733394 h 5934765"/>
              <a:gd name="connsiteX0" fmla="*/ 388883 w 3581400"/>
              <a:gd name="connsiteY0" fmla="*/ 5538952 h 5934765"/>
              <a:gd name="connsiteX1" fmla="*/ 388883 w 3581400"/>
              <a:gd name="connsiteY1" fmla="*/ 194441 h 5934765"/>
              <a:gd name="connsiteX2" fmla="*/ 583324 w 3581400"/>
              <a:gd name="connsiteY2" fmla="*/ 0 h 5934765"/>
              <a:gd name="connsiteX3" fmla="*/ 2916621 w 3581400"/>
              <a:gd name="connsiteY3" fmla="*/ 0 h 5934765"/>
              <a:gd name="connsiteX4" fmla="*/ 3111062 w 3581400"/>
              <a:gd name="connsiteY4" fmla="*/ 194441 h 5934765"/>
              <a:gd name="connsiteX5" fmla="*/ 2916621 w 3581400"/>
              <a:gd name="connsiteY5" fmla="*/ 388882 h 5934765"/>
              <a:gd name="connsiteX6" fmla="*/ 2722179 w 3581400"/>
              <a:gd name="connsiteY6" fmla="*/ 388883 h 5934765"/>
              <a:gd name="connsiteX7" fmla="*/ 3581400 w 3581400"/>
              <a:gd name="connsiteY7" fmla="*/ 5859518 h 5934765"/>
              <a:gd name="connsiteX8" fmla="*/ 2527738 w 3581400"/>
              <a:gd name="connsiteY8" fmla="*/ 5927835 h 5934765"/>
              <a:gd name="connsiteX9" fmla="*/ 194441 w 3581400"/>
              <a:gd name="connsiteY9" fmla="*/ 5927835 h 5934765"/>
              <a:gd name="connsiteX10" fmla="*/ 0 w 3581400"/>
              <a:gd name="connsiteY10" fmla="*/ 5733394 h 5934765"/>
              <a:gd name="connsiteX11" fmla="*/ 194441 w 3581400"/>
              <a:gd name="connsiteY11" fmla="*/ 5538953 h 5934765"/>
              <a:gd name="connsiteX12" fmla="*/ 388883 w 3581400"/>
              <a:gd name="connsiteY12" fmla="*/ 5538952 h 5934765"/>
              <a:gd name="connsiteX13" fmla="*/ 583324 w 3581400"/>
              <a:gd name="connsiteY13" fmla="*/ 0 h 5934765"/>
              <a:gd name="connsiteX14" fmla="*/ 777765 w 3581400"/>
              <a:gd name="connsiteY14" fmla="*/ 194441 h 5934765"/>
              <a:gd name="connsiteX15" fmla="*/ 583324 w 3581400"/>
              <a:gd name="connsiteY15" fmla="*/ 388882 h 5934765"/>
              <a:gd name="connsiteX16" fmla="*/ 486103 w 3581400"/>
              <a:gd name="connsiteY16" fmla="*/ 291661 h 5934765"/>
              <a:gd name="connsiteX17" fmla="*/ 583324 w 3581400"/>
              <a:gd name="connsiteY17" fmla="*/ 194440 h 5934765"/>
              <a:gd name="connsiteX18" fmla="*/ 793531 w 3581400"/>
              <a:gd name="connsiteY18" fmla="*/ 233855 h 5934765"/>
              <a:gd name="connsiteX19" fmla="*/ 3384331 w 3581400"/>
              <a:gd name="connsiteY19" fmla="*/ 396765 h 5934765"/>
              <a:gd name="connsiteX20" fmla="*/ 583324 w 3581400"/>
              <a:gd name="connsiteY20" fmla="*/ 388883 h 5934765"/>
              <a:gd name="connsiteX21" fmla="*/ 194441 w 3581400"/>
              <a:gd name="connsiteY21" fmla="*/ 5538952 h 5934765"/>
              <a:gd name="connsiteX22" fmla="*/ 291662 w 3581400"/>
              <a:gd name="connsiteY22" fmla="*/ 5636173 h 5934765"/>
              <a:gd name="connsiteX23" fmla="*/ 194441 w 3581400"/>
              <a:gd name="connsiteY23" fmla="*/ 5733394 h 5934765"/>
              <a:gd name="connsiteX24" fmla="*/ 388883 w 3581400"/>
              <a:gd name="connsiteY24" fmla="*/ 5733394 h 5934765"/>
              <a:gd name="connsiteX25" fmla="*/ 194441 w 3581400"/>
              <a:gd name="connsiteY25" fmla="*/ 5927835 h 5934765"/>
              <a:gd name="connsiteX26" fmla="*/ 388882 w 3581400"/>
              <a:gd name="connsiteY26" fmla="*/ 5733394 h 5934765"/>
              <a:gd name="connsiteX27" fmla="*/ 388883 w 3581400"/>
              <a:gd name="connsiteY27" fmla="*/ 5538952 h 5934765"/>
              <a:gd name="connsiteX0" fmla="*/ 194441 w 3384331"/>
              <a:gd name="connsiteY0" fmla="*/ 5927835 h 5927835"/>
              <a:gd name="connsiteX1" fmla="*/ 388882 w 3384331"/>
              <a:gd name="connsiteY1" fmla="*/ 5733394 h 5927835"/>
              <a:gd name="connsiteX2" fmla="*/ 194441 w 3384331"/>
              <a:gd name="connsiteY2" fmla="*/ 5733394 h 5927835"/>
              <a:gd name="connsiteX3" fmla="*/ 291662 w 3384331"/>
              <a:gd name="connsiteY3" fmla="*/ 5636173 h 5927835"/>
              <a:gd name="connsiteX4" fmla="*/ 194441 w 3384331"/>
              <a:gd name="connsiteY4" fmla="*/ 5538952 h 5927835"/>
              <a:gd name="connsiteX5" fmla="*/ 388883 w 3384331"/>
              <a:gd name="connsiteY5" fmla="*/ 5538952 h 5927835"/>
              <a:gd name="connsiteX6" fmla="*/ 388883 w 3384331"/>
              <a:gd name="connsiteY6" fmla="*/ 194441 h 5927835"/>
              <a:gd name="connsiteX7" fmla="*/ 583324 w 3384331"/>
              <a:gd name="connsiteY7" fmla="*/ 0 h 5927835"/>
              <a:gd name="connsiteX8" fmla="*/ 2916621 w 3384331"/>
              <a:gd name="connsiteY8" fmla="*/ 0 h 5927835"/>
              <a:gd name="connsiteX9" fmla="*/ 3111062 w 3384331"/>
              <a:gd name="connsiteY9" fmla="*/ 194441 h 5927835"/>
              <a:gd name="connsiteX10" fmla="*/ 2916621 w 3384331"/>
              <a:gd name="connsiteY10" fmla="*/ 388882 h 5927835"/>
              <a:gd name="connsiteX11" fmla="*/ 2722179 w 3384331"/>
              <a:gd name="connsiteY11" fmla="*/ 388883 h 5927835"/>
              <a:gd name="connsiteX12" fmla="*/ 2722179 w 3384331"/>
              <a:gd name="connsiteY12" fmla="*/ 5733394 h 5927835"/>
              <a:gd name="connsiteX13" fmla="*/ 2527738 w 3384331"/>
              <a:gd name="connsiteY13" fmla="*/ 5927835 h 5927835"/>
              <a:gd name="connsiteX14" fmla="*/ 194441 w 3384331"/>
              <a:gd name="connsiteY14" fmla="*/ 5927835 h 5927835"/>
              <a:gd name="connsiteX15" fmla="*/ 777766 w 3384331"/>
              <a:gd name="connsiteY15" fmla="*/ 194441 h 5927835"/>
              <a:gd name="connsiteX16" fmla="*/ 583325 w 3384331"/>
              <a:gd name="connsiteY16" fmla="*/ 388882 h 5927835"/>
              <a:gd name="connsiteX17" fmla="*/ 486104 w 3384331"/>
              <a:gd name="connsiteY17" fmla="*/ 291661 h 5927835"/>
              <a:gd name="connsiteX18" fmla="*/ 583325 w 3384331"/>
              <a:gd name="connsiteY18" fmla="*/ 194440 h 5927835"/>
              <a:gd name="connsiteX19" fmla="*/ 777766 w 3384331"/>
              <a:gd name="connsiteY19" fmla="*/ 194441 h 5927835"/>
              <a:gd name="connsiteX0" fmla="*/ 777766 w 3384331"/>
              <a:gd name="connsiteY0" fmla="*/ 194441 h 5927835"/>
              <a:gd name="connsiteX1" fmla="*/ 583325 w 3384331"/>
              <a:gd name="connsiteY1" fmla="*/ 388882 h 5927835"/>
              <a:gd name="connsiteX2" fmla="*/ 486104 w 3384331"/>
              <a:gd name="connsiteY2" fmla="*/ 291661 h 5927835"/>
              <a:gd name="connsiteX3" fmla="*/ 583325 w 3384331"/>
              <a:gd name="connsiteY3" fmla="*/ 194440 h 5927835"/>
              <a:gd name="connsiteX4" fmla="*/ 777766 w 3384331"/>
              <a:gd name="connsiteY4" fmla="*/ 194441 h 5927835"/>
              <a:gd name="connsiteX5" fmla="*/ 388883 w 3384331"/>
              <a:gd name="connsiteY5" fmla="*/ 5733394 h 5927835"/>
              <a:gd name="connsiteX6" fmla="*/ 194442 w 3384331"/>
              <a:gd name="connsiteY6" fmla="*/ 5927835 h 5927835"/>
              <a:gd name="connsiteX7" fmla="*/ 1 w 3384331"/>
              <a:gd name="connsiteY7" fmla="*/ 5733394 h 5927835"/>
              <a:gd name="connsiteX8" fmla="*/ 194442 w 3384331"/>
              <a:gd name="connsiteY8" fmla="*/ 5538953 h 5927835"/>
              <a:gd name="connsiteX9" fmla="*/ 291663 w 3384331"/>
              <a:gd name="connsiteY9" fmla="*/ 5636174 h 5927835"/>
              <a:gd name="connsiteX10" fmla="*/ 194442 w 3384331"/>
              <a:gd name="connsiteY10" fmla="*/ 5733395 h 5927835"/>
              <a:gd name="connsiteX11" fmla="*/ 388883 w 3384331"/>
              <a:gd name="connsiteY11" fmla="*/ 5733394 h 5927835"/>
              <a:gd name="connsiteX0" fmla="*/ 388883 w 3384331"/>
              <a:gd name="connsiteY0" fmla="*/ 5538952 h 5927835"/>
              <a:gd name="connsiteX1" fmla="*/ 388883 w 3384331"/>
              <a:gd name="connsiteY1" fmla="*/ 194441 h 5927835"/>
              <a:gd name="connsiteX2" fmla="*/ 583324 w 3384331"/>
              <a:gd name="connsiteY2" fmla="*/ 0 h 5927835"/>
              <a:gd name="connsiteX3" fmla="*/ 2916621 w 3384331"/>
              <a:gd name="connsiteY3" fmla="*/ 0 h 5927835"/>
              <a:gd name="connsiteX4" fmla="*/ 3111062 w 3384331"/>
              <a:gd name="connsiteY4" fmla="*/ 194441 h 5927835"/>
              <a:gd name="connsiteX5" fmla="*/ 2916621 w 3384331"/>
              <a:gd name="connsiteY5" fmla="*/ 388882 h 5927835"/>
              <a:gd name="connsiteX6" fmla="*/ 2722179 w 3384331"/>
              <a:gd name="connsiteY6" fmla="*/ 388883 h 5927835"/>
              <a:gd name="connsiteX7" fmla="*/ 2690649 w 3384331"/>
              <a:gd name="connsiteY7" fmla="*/ 5757042 h 5927835"/>
              <a:gd name="connsiteX8" fmla="*/ 2527738 w 3384331"/>
              <a:gd name="connsiteY8" fmla="*/ 5927835 h 5927835"/>
              <a:gd name="connsiteX9" fmla="*/ 194441 w 3384331"/>
              <a:gd name="connsiteY9" fmla="*/ 5927835 h 5927835"/>
              <a:gd name="connsiteX10" fmla="*/ 0 w 3384331"/>
              <a:gd name="connsiteY10" fmla="*/ 5733394 h 5927835"/>
              <a:gd name="connsiteX11" fmla="*/ 194441 w 3384331"/>
              <a:gd name="connsiteY11" fmla="*/ 5538953 h 5927835"/>
              <a:gd name="connsiteX12" fmla="*/ 388883 w 3384331"/>
              <a:gd name="connsiteY12" fmla="*/ 5538952 h 5927835"/>
              <a:gd name="connsiteX13" fmla="*/ 583324 w 3384331"/>
              <a:gd name="connsiteY13" fmla="*/ 0 h 5927835"/>
              <a:gd name="connsiteX14" fmla="*/ 777765 w 3384331"/>
              <a:gd name="connsiteY14" fmla="*/ 194441 h 5927835"/>
              <a:gd name="connsiteX15" fmla="*/ 583324 w 3384331"/>
              <a:gd name="connsiteY15" fmla="*/ 388882 h 5927835"/>
              <a:gd name="connsiteX16" fmla="*/ 486103 w 3384331"/>
              <a:gd name="connsiteY16" fmla="*/ 291661 h 5927835"/>
              <a:gd name="connsiteX17" fmla="*/ 583324 w 3384331"/>
              <a:gd name="connsiteY17" fmla="*/ 194440 h 5927835"/>
              <a:gd name="connsiteX18" fmla="*/ 793531 w 3384331"/>
              <a:gd name="connsiteY18" fmla="*/ 233855 h 5927835"/>
              <a:gd name="connsiteX19" fmla="*/ 3384331 w 3384331"/>
              <a:gd name="connsiteY19" fmla="*/ 396765 h 5927835"/>
              <a:gd name="connsiteX20" fmla="*/ 583324 w 3384331"/>
              <a:gd name="connsiteY20" fmla="*/ 388883 h 5927835"/>
              <a:gd name="connsiteX21" fmla="*/ 194441 w 3384331"/>
              <a:gd name="connsiteY21" fmla="*/ 5538952 h 5927835"/>
              <a:gd name="connsiteX22" fmla="*/ 291662 w 3384331"/>
              <a:gd name="connsiteY22" fmla="*/ 5636173 h 5927835"/>
              <a:gd name="connsiteX23" fmla="*/ 194441 w 3384331"/>
              <a:gd name="connsiteY23" fmla="*/ 5733394 h 5927835"/>
              <a:gd name="connsiteX24" fmla="*/ 388883 w 3384331"/>
              <a:gd name="connsiteY24" fmla="*/ 5733394 h 5927835"/>
              <a:gd name="connsiteX25" fmla="*/ 194441 w 3384331"/>
              <a:gd name="connsiteY25" fmla="*/ 5927835 h 5927835"/>
              <a:gd name="connsiteX26" fmla="*/ 388882 w 3384331"/>
              <a:gd name="connsiteY26" fmla="*/ 5733394 h 5927835"/>
              <a:gd name="connsiteX27" fmla="*/ 388883 w 3384331"/>
              <a:gd name="connsiteY27" fmla="*/ 5538952 h 5927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84331" h="5927835" stroke="0" extrusionOk="0">
                <a:moveTo>
                  <a:pt x="194441" y="5927835"/>
                </a:moveTo>
                <a:cubicBezTo>
                  <a:pt x="301828" y="5927835"/>
                  <a:pt x="388882" y="5840781"/>
                  <a:pt x="388882" y="5733394"/>
                </a:cubicBezTo>
                <a:lnTo>
                  <a:pt x="194441" y="5733394"/>
                </a:lnTo>
                <a:cubicBezTo>
                  <a:pt x="248135" y="5733394"/>
                  <a:pt x="291662" y="5689867"/>
                  <a:pt x="291662" y="5636173"/>
                </a:cubicBezTo>
                <a:cubicBezTo>
                  <a:pt x="291662" y="5582479"/>
                  <a:pt x="248135" y="5538952"/>
                  <a:pt x="194441" y="5538952"/>
                </a:cubicBezTo>
                <a:lnTo>
                  <a:pt x="388883" y="5538952"/>
                </a:lnTo>
                <a:lnTo>
                  <a:pt x="388883" y="194441"/>
                </a:lnTo>
                <a:cubicBezTo>
                  <a:pt x="388883" y="87054"/>
                  <a:pt x="475937" y="0"/>
                  <a:pt x="583324" y="0"/>
                </a:cubicBezTo>
                <a:lnTo>
                  <a:pt x="2916621" y="0"/>
                </a:lnTo>
                <a:cubicBezTo>
                  <a:pt x="3024008" y="0"/>
                  <a:pt x="3111062" y="87054"/>
                  <a:pt x="3111062" y="194441"/>
                </a:cubicBezTo>
                <a:cubicBezTo>
                  <a:pt x="3111062" y="301828"/>
                  <a:pt x="3024008" y="388882"/>
                  <a:pt x="2916621" y="388882"/>
                </a:cubicBezTo>
                <a:lnTo>
                  <a:pt x="2722179" y="388883"/>
                </a:lnTo>
                <a:lnTo>
                  <a:pt x="2722179" y="5733394"/>
                </a:lnTo>
                <a:cubicBezTo>
                  <a:pt x="2722179" y="5840781"/>
                  <a:pt x="2635125" y="5927835"/>
                  <a:pt x="2527738" y="5927835"/>
                </a:cubicBezTo>
                <a:lnTo>
                  <a:pt x="194441" y="5927835"/>
                </a:lnTo>
                <a:close/>
                <a:moveTo>
                  <a:pt x="777766" y="194441"/>
                </a:moveTo>
                <a:cubicBezTo>
                  <a:pt x="777766" y="301828"/>
                  <a:pt x="690712" y="388882"/>
                  <a:pt x="583325" y="388882"/>
                </a:cubicBezTo>
                <a:cubicBezTo>
                  <a:pt x="529631" y="388882"/>
                  <a:pt x="486104" y="345355"/>
                  <a:pt x="486104" y="291661"/>
                </a:cubicBezTo>
                <a:cubicBezTo>
                  <a:pt x="486104" y="237967"/>
                  <a:pt x="529631" y="194440"/>
                  <a:pt x="583325" y="194440"/>
                </a:cubicBezTo>
                <a:lnTo>
                  <a:pt x="777766" y="194441"/>
                </a:lnTo>
                <a:close/>
              </a:path>
              <a:path w="3384331" h="5927835" fill="darkenLess" stroke="0" extrusionOk="0">
                <a:moveTo>
                  <a:pt x="777766" y="194441"/>
                </a:moveTo>
                <a:cubicBezTo>
                  <a:pt x="777766" y="301828"/>
                  <a:pt x="690712" y="388882"/>
                  <a:pt x="583325" y="388882"/>
                </a:cubicBezTo>
                <a:cubicBezTo>
                  <a:pt x="529631" y="388882"/>
                  <a:pt x="486104" y="345355"/>
                  <a:pt x="486104" y="291661"/>
                </a:cubicBezTo>
                <a:cubicBezTo>
                  <a:pt x="486104" y="237967"/>
                  <a:pt x="529631" y="194440"/>
                  <a:pt x="583325" y="194440"/>
                </a:cubicBezTo>
                <a:lnTo>
                  <a:pt x="777766" y="194441"/>
                </a:lnTo>
                <a:close/>
                <a:moveTo>
                  <a:pt x="388883" y="5733394"/>
                </a:moveTo>
                <a:cubicBezTo>
                  <a:pt x="388883" y="5840781"/>
                  <a:pt x="301829" y="5927835"/>
                  <a:pt x="194442" y="5927835"/>
                </a:cubicBezTo>
                <a:cubicBezTo>
                  <a:pt x="87055" y="5927835"/>
                  <a:pt x="1" y="5840781"/>
                  <a:pt x="1" y="5733394"/>
                </a:cubicBezTo>
                <a:cubicBezTo>
                  <a:pt x="1" y="5626007"/>
                  <a:pt x="87055" y="5538953"/>
                  <a:pt x="194442" y="5538953"/>
                </a:cubicBezTo>
                <a:cubicBezTo>
                  <a:pt x="248136" y="5538953"/>
                  <a:pt x="291663" y="5582480"/>
                  <a:pt x="291663" y="5636174"/>
                </a:cubicBezTo>
                <a:cubicBezTo>
                  <a:pt x="291663" y="5689868"/>
                  <a:pt x="248136" y="5733395"/>
                  <a:pt x="194442" y="5733395"/>
                </a:cubicBezTo>
                <a:lnTo>
                  <a:pt x="388883" y="5733394"/>
                </a:lnTo>
                <a:close/>
              </a:path>
              <a:path w="3384331" h="5927835" fill="none" extrusionOk="0">
                <a:moveTo>
                  <a:pt x="388883" y="5538952"/>
                </a:moveTo>
                <a:lnTo>
                  <a:pt x="388883" y="194441"/>
                </a:lnTo>
                <a:cubicBezTo>
                  <a:pt x="388883" y="87054"/>
                  <a:pt x="475937" y="0"/>
                  <a:pt x="583324" y="0"/>
                </a:cubicBezTo>
                <a:lnTo>
                  <a:pt x="2916621" y="0"/>
                </a:lnTo>
                <a:cubicBezTo>
                  <a:pt x="3024008" y="0"/>
                  <a:pt x="3111062" y="87054"/>
                  <a:pt x="3111062" y="194441"/>
                </a:cubicBezTo>
                <a:cubicBezTo>
                  <a:pt x="3111062" y="301828"/>
                  <a:pt x="3024008" y="388882"/>
                  <a:pt x="2916621" y="388882"/>
                </a:cubicBezTo>
                <a:lnTo>
                  <a:pt x="2722179" y="388883"/>
                </a:lnTo>
                <a:lnTo>
                  <a:pt x="2690649" y="5757042"/>
                </a:lnTo>
                <a:cubicBezTo>
                  <a:pt x="2690649" y="5864429"/>
                  <a:pt x="2635125" y="5927835"/>
                  <a:pt x="2527738" y="5927835"/>
                </a:cubicBezTo>
                <a:lnTo>
                  <a:pt x="194441" y="5927835"/>
                </a:lnTo>
                <a:cubicBezTo>
                  <a:pt x="87054" y="5927835"/>
                  <a:pt x="0" y="5840781"/>
                  <a:pt x="0" y="5733394"/>
                </a:cubicBezTo>
                <a:cubicBezTo>
                  <a:pt x="0" y="5626007"/>
                  <a:pt x="87054" y="5538953"/>
                  <a:pt x="194441" y="5538953"/>
                </a:cubicBezTo>
                <a:lnTo>
                  <a:pt x="388883" y="5538952"/>
                </a:lnTo>
                <a:close/>
                <a:moveTo>
                  <a:pt x="583324" y="0"/>
                </a:moveTo>
                <a:cubicBezTo>
                  <a:pt x="690711" y="0"/>
                  <a:pt x="777765" y="87054"/>
                  <a:pt x="777765" y="194441"/>
                </a:cubicBezTo>
                <a:cubicBezTo>
                  <a:pt x="777765" y="301828"/>
                  <a:pt x="690711" y="388882"/>
                  <a:pt x="583324" y="388882"/>
                </a:cubicBezTo>
                <a:cubicBezTo>
                  <a:pt x="529630" y="388882"/>
                  <a:pt x="486103" y="345355"/>
                  <a:pt x="486103" y="291661"/>
                </a:cubicBezTo>
                <a:cubicBezTo>
                  <a:pt x="486103" y="237967"/>
                  <a:pt x="529630" y="194440"/>
                  <a:pt x="583324" y="194440"/>
                </a:cubicBezTo>
                <a:cubicBezTo>
                  <a:pt x="648138" y="194440"/>
                  <a:pt x="728717" y="233855"/>
                  <a:pt x="793531" y="233855"/>
                </a:cubicBezTo>
                <a:moveTo>
                  <a:pt x="3384331" y="396765"/>
                </a:moveTo>
                <a:lnTo>
                  <a:pt x="583324" y="388883"/>
                </a:lnTo>
                <a:moveTo>
                  <a:pt x="194441" y="5538952"/>
                </a:moveTo>
                <a:cubicBezTo>
                  <a:pt x="248135" y="5538952"/>
                  <a:pt x="291662" y="5582479"/>
                  <a:pt x="291662" y="5636173"/>
                </a:cubicBezTo>
                <a:cubicBezTo>
                  <a:pt x="291662" y="5689867"/>
                  <a:pt x="248135" y="5733394"/>
                  <a:pt x="194441" y="5733394"/>
                </a:cubicBezTo>
                <a:lnTo>
                  <a:pt x="388883" y="5733394"/>
                </a:lnTo>
                <a:moveTo>
                  <a:pt x="194441" y="5927835"/>
                </a:moveTo>
                <a:cubicBezTo>
                  <a:pt x="301828" y="5927835"/>
                  <a:pt x="388882" y="5840781"/>
                  <a:pt x="388882" y="5733394"/>
                </a:cubicBezTo>
                <a:cubicBezTo>
                  <a:pt x="388882" y="5668580"/>
                  <a:pt x="388883" y="5603766"/>
                  <a:pt x="388883" y="5538952"/>
                </a:cubicBezTo>
              </a:path>
            </a:pathLst>
          </a:cu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Cümle içinde aynı görevde olan ya da anlamca birbiri ile ilgisi bulunan sözcükleri, sözcük gruplarını, anlam bakımından birbiri ile ilgili cümleleri bağlayan sözcüklere “bağlaç” denir. Cümlede birden fazla özne, birden fazla sıfat, belirtili nesne, zarf, tamlayan, </a:t>
            </a:r>
            <a:r>
              <a:rPr lang="tr-TR" b="1" i="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tamlanan</a:t>
            </a:r>
            <a:r>
              <a:rPr lang="tr-TR"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 yüklem </a:t>
            </a:r>
            <a:r>
              <a:rPr lang="tr-TR" b="1" i="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vb</a:t>
            </a:r>
            <a:r>
              <a:rPr lang="tr-TR" b="1" i="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  görev yapan her türlü kelime ve cümleleri birbirine bağlar. </a:t>
            </a:r>
          </a:p>
        </p:txBody>
      </p:sp>
    </p:spTree>
    <p:extLst>
      <p:ext uri="{BB962C8B-B14F-4D97-AF65-F5344CB8AC3E}">
        <p14:creationId xmlns="" xmlns:p14="http://schemas.microsoft.com/office/powerpoint/2010/main" val="96026852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Resim 9">
            <a:extLst>
              <a:ext uri="{FF2B5EF4-FFF2-40B4-BE49-F238E27FC236}">
                <a16:creationId xmlns="" xmlns:a16="http://schemas.microsoft.com/office/drawing/2014/main" id="{45E06C27-4860-4917-9D5F-E369098EA4F8}"/>
              </a:ext>
            </a:extLst>
          </p:cNvPr>
          <p:cNvPicPr>
            <a:picLocks noChangeAspect="1"/>
          </p:cNvPicPr>
          <p:nvPr/>
        </p:nvPicPr>
        <p:blipFill>
          <a:blip r:embed="rId2"/>
          <a:stretch>
            <a:fillRect/>
          </a:stretch>
        </p:blipFill>
        <p:spPr>
          <a:xfrm>
            <a:off x="0" y="-1"/>
            <a:ext cx="12192000" cy="6787055"/>
          </a:xfrm>
          <a:prstGeom prst="rect">
            <a:avLst/>
          </a:prstGeom>
        </p:spPr>
      </p:pic>
    </p:spTree>
    <p:extLst>
      <p:ext uri="{BB962C8B-B14F-4D97-AF65-F5344CB8AC3E}">
        <p14:creationId xmlns="" xmlns:p14="http://schemas.microsoft.com/office/powerpoint/2010/main" val="269462789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 xmlns:a16="http://schemas.microsoft.com/office/drawing/2014/main" id="{73C18C4F-F7A9-4104-A7DD-0FB6EB854FD4}"/>
              </a:ext>
            </a:extLst>
          </p:cNvPr>
          <p:cNvSpPr/>
          <p:nvPr/>
        </p:nvSpPr>
        <p:spPr>
          <a:xfrm>
            <a:off x="3048000" y="1305342"/>
            <a:ext cx="6096000" cy="369332"/>
          </a:xfrm>
          <a:prstGeom prst="rect">
            <a:avLst/>
          </a:prstGeom>
        </p:spPr>
        <p:txBody>
          <a:bodyPr>
            <a:spAutoFit/>
          </a:bodyPr>
          <a:lstStyle/>
          <a:p>
            <a:r>
              <a:rPr lang="tr-TR" dirty="0"/>
              <a:t> </a:t>
            </a:r>
          </a:p>
        </p:txBody>
      </p:sp>
      <p:sp>
        <p:nvSpPr>
          <p:cNvPr id="3" name="Başlık 2">
            <a:extLst>
              <a:ext uri="{FF2B5EF4-FFF2-40B4-BE49-F238E27FC236}">
                <a16:creationId xmlns="" xmlns:a16="http://schemas.microsoft.com/office/drawing/2014/main" id="{BF35A89C-DB8C-41FB-AA69-2AAEC8D7F4BC}"/>
              </a:ext>
            </a:extLst>
          </p:cNvPr>
          <p:cNvSpPr>
            <a:spLocks noGrp="1"/>
          </p:cNvSpPr>
          <p:nvPr>
            <p:ph type="title"/>
          </p:nvPr>
        </p:nvSpPr>
        <p:spPr>
          <a:xfrm>
            <a:off x="913795" y="609600"/>
            <a:ext cx="10353761" cy="817179"/>
          </a:xfrm>
        </p:spPr>
        <p:txBody>
          <a:bodyPr/>
          <a:lstStyle/>
          <a:p>
            <a:r>
              <a:rPr lang="tr-TR" dirty="0"/>
              <a:t>Genel olarak</a:t>
            </a:r>
          </a:p>
        </p:txBody>
      </p:sp>
      <p:sp>
        <p:nvSpPr>
          <p:cNvPr id="4" name="İçerik Yer Tutucusu 3">
            <a:extLst>
              <a:ext uri="{FF2B5EF4-FFF2-40B4-BE49-F238E27FC236}">
                <a16:creationId xmlns="" xmlns:a16="http://schemas.microsoft.com/office/drawing/2014/main" id="{70A2A740-E2B6-47DC-A51B-1CE3ADC1F5FF}"/>
              </a:ext>
            </a:extLst>
          </p:cNvPr>
          <p:cNvSpPr>
            <a:spLocks noGrp="1"/>
          </p:cNvSpPr>
          <p:nvPr>
            <p:ph idx="1"/>
          </p:nvPr>
        </p:nvSpPr>
        <p:spPr/>
        <p:txBody>
          <a:bodyPr>
            <a:normAutofit/>
          </a:bodyPr>
          <a:lstStyle/>
          <a:p>
            <a:pPr marL="0" indent="0">
              <a:buNone/>
            </a:pPr>
            <a:r>
              <a:rPr lang="tr-TR" dirty="0"/>
              <a:t> Bağlaçlar tek başına anlamı olmayan ve cümlede bir görevi olan sözcüklerdir. Bağlama görevi yanında cümlede çeşitli anlam ilgileri de kurabilirler.</a:t>
            </a:r>
          </a:p>
          <a:p>
            <a:r>
              <a:rPr lang="tr-TR" dirty="0"/>
              <a:t>Cümleden çıkarıldıklarında cümlenin anlamında bozulma olmaz; fakat daralma olabilir.</a:t>
            </a:r>
          </a:p>
          <a:p>
            <a:r>
              <a:rPr lang="tr-TR" dirty="0"/>
              <a:t>Bağlaçlar kendinden önceki ve kendinden sonraki sözcüklerden ayrı yazılırlar. Bağlaçlara benzediğini ve bağlaç olduğunu düşündüğünüz birleşik yazılmış olanlar bağlaç değil ektir.</a:t>
            </a:r>
          </a:p>
          <a:p>
            <a:r>
              <a:rPr lang="tr-TR" dirty="0"/>
              <a:t> Hiçbir cümle ögesi olmazlar.</a:t>
            </a:r>
          </a:p>
          <a:p>
            <a:r>
              <a:rPr lang="tr-TR" dirty="0"/>
              <a:t>Bağlaçların yerine uygun olan bir noktalama işareti konulabilir.</a:t>
            </a:r>
          </a:p>
          <a:p>
            <a:r>
              <a:rPr lang="tr-TR" dirty="0"/>
              <a:t> </a:t>
            </a:r>
          </a:p>
        </p:txBody>
      </p:sp>
    </p:spTree>
    <p:extLst>
      <p:ext uri="{BB962C8B-B14F-4D97-AF65-F5344CB8AC3E}">
        <p14:creationId xmlns="" xmlns:p14="http://schemas.microsoft.com/office/powerpoint/2010/main" val="322062288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F5A67E5-69E2-483F-B2F0-12BBF4D1EDB4}"/>
              </a:ext>
            </a:extLst>
          </p:cNvPr>
          <p:cNvSpPr>
            <a:spLocks noGrp="1"/>
          </p:cNvSpPr>
          <p:nvPr>
            <p:ph type="title"/>
          </p:nvPr>
        </p:nvSpPr>
        <p:spPr/>
        <p:txBody>
          <a:bodyPr>
            <a:normAutofit/>
          </a:bodyPr>
          <a:lstStyle/>
          <a:p>
            <a:r>
              <a:rPr lang="tr-TR" dirty="0"/>
              <a:t>En sık kullanılan bağlaçlar şunlardır:</a:t>
            </a:r>
            <a:br>
              <a:rPr lang="tr-TR" dirty="0"/>
            </a:br>
            <a:endParaRPr lang="tr-TR" dirty="0"/>
          </a:p>
        </p:txBody>
      </p:sp>
      <p:sp>
        <p:nvSpPr>
          <p:cNvPr id="3" name="İçerik Yer Tutucusu 2">
            <a:extLst>
              <a:ext uri="{FF2B5EF4-FFF2-40B4-BE49-F238E27FC236}">
                <a16:creationId xmlns="" xmlns:a16="http://schemas.microsoft.com/office/drawing/2014/main" id="{165ABDDD-831F-4004-BCF3-BEAD986C2223}"/>
              </a:ext>
            </a:extLst>
          </p:cNvPr>
          <p:cNvSpPr>
            <a:spLocks noGrp="1"/>
          </p:cNvSpPr>
          <p:nvPr>
            <p:ph idx="1"/>
          </p:nvPr>
        </p:nvSpPr>
        <p:spPr/>
        <p:txBody>
          <a:bodyPr>
            <a:normAutofit/>
          </a:bodyPr>
          <a:lstStyle/>
          <a:p>
            <a:r>
              <a:rPr lang="tr-TR" dirty="0"/>
              <a:t>ama, fakat, lâkin, ancak,  yalnız, oysa, oysaki, hâlbuki</a:t>
            </a:r>
          </a:p>
          <a:p>
            <a:r>
              <a:rPr lang="tr-TR" dirty="0"/>
              <a:t>ve, ile</a:t>
            </a:r>
          </a:p>
          <a:p>
            <a:r>
              <a:rPr lang="tr-TR" dirty="0"/>
              <a:t>ki</a:t>
            </a:r>
          </a:p>
          <a:p>
            <a:r>
              <a:rPr lang="tr-TR" dirty="0"/>
              <a:t>de</a:t>
            </a:r>
          </a:p>
          <a:p>
            <a:r>
              <a:rPr lang="tr-TR" dirty="0"/>
              <a:t>çünkü, zira</a:t>
            </a:r>
          </a:p>
          <a:p>
            <a:r>
              <a:rPr lang="tr-TR" dirty="0"/>
              <a:t>madem, mademki</a:t>
            </a:r>
          </a:p>
          <a:p>
            <a:r>
              <a:rPr lang="tr-TR" dirty="0"/>
              <a:t>veyahut, yahut, veya, ya da</a:t>
            </a:r>
          </a:p>
          <a:p>
            <a:r>
              <a:rPr lang="tr-TR" dirty="0"/>
              <a:t>şayet, eğer, ise</a:t>
            </a:r>
          </a:p>
        </p:txBody>
      </p:sp>
    </p:spTree>
    <p:extLst>
      <p:ext uri="{BB962C8B-B14F-4D97-AF65-F5344CB8AC3E}">
        <p14:creationId xmlns="" xmlns:p14="http://schemas.microsoft.com/office/powerpoint/2010/main" val="77482877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7535621-5595-4428-AEAD-5DC51AF36E7E}"/>
              </a:ext>
            </a:extLst>
          </p:cNvPr>
          <p:cNvSpPr>
            <a:spLocks noGrp="1"/>
          </p:cNvSpPr>
          <p:nvPr>
            <p:ph type="title"/>
          </p:nvPr>
        </p:nvSpPr>
        <p:spPr/>
        <p:txBody>
          <a:bodyPr>
            <a:normAutofit/>
          </a:bodyPr>
          <a:lstStyle/>
          <a:p>
            <a:r>
              <a:rPr lang="tr-TR" dirty="0">
                <a:solidFill>
                  <a:srgbClr val="333333"/>
                </a:solidFill>
                <a:latin typeface="Helvetica" panose="020B0604020202020204" pitchFamily="34" charset="0"/>
              </a:rPr>
              <a:t>Edatların Cümleye Kattığı Anlamlar</a:t>
            </a:r>
            <a:br>
              <a:rPr lang="tr-TR" dirty="0">
                <a:solidFill>
                  <a:srgbClr val="333333"/>
                </a:solidFill>
                <a:latin typeface="Helvetica" panose="020B0604020202020204" pitchFamily="34" charset="0"/>
              </a:rPr>
            </a:br>
            <a:endParaRPr lang="tr-TR" dirty="0"/>
          </a:p>
        </p:txBody>
      </p:sp>
      <p:sp>
        <p:nvSpPr>
          <p:cNvPr id="3" name="İçerik Yer Tutucusu 2">
            <a:extLst>
              <a:ext uri="{FF2B5EF4-FFF2-40B4-BE49-F238E27FC236}">
                <a16:creationId xmlns="" xmlns:a16="http://schemas.microsoft.com/office/drawing/2014/main" id="{F7B85888-E54D-499B-B759-369EC9D79DB5}"/>
              </a:ext>
            </a:extLst>
          </p:cNvPr>
          <p:cNvSpPr>
            <a:spLocks noGrp="1"/>
          </p:cNvSpPr>
          <p:nvPr>
            <p:ph idx="1"/>
          </p:nvPr>
        </p:nvSpPr>
        <p:spPr/>
        <p:txBody>
          <a:bodyPr>
            <a:normAutofit fontScale="85000" lnSpcReduction="20000"/>
          </a:bodyPr>
          <a:lstStyle/>
          <a:p>
            <a:r>
              <a:rPr lang="tr-TR" dirty="0"/>
              <a:t>“yalnız, ancak, sadece, tek, bir”</a:t>
            </a:r>
          </a:p>
          <a:p>
            <a:endParaRPr lang="tr-TR" dirty="0"/>
          </a:p>
          <a:p>
            <a:r>
              <a:rPr lang="tr-TR" dirty="0"/>
              <a:t>Hayatı boyunca yalnız ailesi için çabaladı. (sadece)</a:t>
            </a:r>
          </a:p>
          <a:p>
            <a:endParaRPr lang="tr-TR" dirty="0"/>
          </a:p>
          <a:p>
            <a:r>
              <a:rPr lang="tr-TR" dirty="0"/>
              <a:t>Yüreğim sadece senin için atıyor. (bir tek, sadece)</a:t>
            </a:r>
          </a:p>
          <a:p>
            <a:pPr marL="0" indent="0">
              <a:buNone/>
            </a:pPr>
            <a:endParaRPr lang="tr-TR" dirty="0"/>
          </a:p>
          <a:p>
            <a:r>
              <a:rPr lang="tr-TR" dirty="0"/>
              <a:t>Barajlardaki su ancak bir sene yeter. (en fazla)</a:t>
            </a:r>
          </a:p>
          <a:p>
            <a:pPr marL="0" indent="0">
              <a:buNone/>
            </a:pPr>
            <a:endParaRPr lang="tr-TR" dirty="0"/>
          </a:p>
          <a:p>
            <a:r>
              <a:rPr lang="tr-TR" dirty="0"/>
              <a:t>Daha çok işimiz var, yola gece ancak çıkarız. (ihtimal)</a:t>
            </a:r>
          </a:p>
          <a:p>
            <a:endParaRPr lang="tr-TR" dirty="0"/>
          </a:p>
          <a:p>
            <a:r>
              <a:rPr lang="tr-TR" dirty="0"/>
              <a:t>Müzik konusunda bir onu örnek alırım. (sadece)</a:t>
            </a:r>
          </a:p>
          <a:p>
            <a:endParaRPr lang="tr-TR" dirty="0"/>
          </a:p>
        </p:txBody>
      </p:sp>
    </p:spTree>
    <p:extLst>
      <p:ext uri="{BB962C8B-B14F-4D97-AF65-F5344CB8AC3E}">
        <p14:creationId xmlns="" xmlns:p14="http://schemas.microsoft.com/office/powerpoint/2010/main" val="218621219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0DBE290-0966-4FF2-9C3C-E939DCD21799}"/>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8F2F8FC6-7166-47AA-A64E-8EC950C81D69}"/>
              </a:ext>
            </a:extLst>
          </p:cNvPr>
          <p:cNvSpPr>
            <a:spLocks noGrp="1"/>
          </p:cNvSpPr>
          <p:nvPr>
            <p:ph idx="1"/>
          </p:nvPr>
        </p:nvSpPr>
        <p:spPr/>
        <p:txBody>
          <a:bodyPr/>
          <a:lstStyle/>
          <a:p>
            <a:r>
              <a:rPr lang="tr-TR" dirty="0"/>
              <a:t>öyleyse, o halde, kısacası, demek ki,  nitekim</a:t>
            </a:r>
          </a:p>
          <a:p>
            <a:r>
              <a:rPr lang="tr-TR" dirty="0"/>
              <a:t>yoksa, anlaşılan</a:t>
            </a:r>
          </a:p>
          <a:p>
            <a:r>
              <a:rPr lang="tr-TR" dirty="0"/>
              <a:t>ne……ne (de), ya….ya (da), gerek…gerek(se), ha……..ha, ister…..ister(se), kâh……….kâh, de…..de</a:t>
            </a:r>
          </a:p>
          <a:p>
            <a:r>
              <a:rPr lang="tr-TR" dirty="0"/>
              <a:t>hatta, üstelik, ayrıca, hem,  hem de,</a:t>
            </a:r>
          </a:p>
          <a:p>
            <a:r>
              <a:rPr lang="tr-TR" dirty="0"/>
              <a:t>yine, gene</a:t>
            </a:r>
          </a:p>
          <a:p>
            <a:r>
              <a:rPr lang="tr-TR" dirty="0"/>
              <a:t>meğer</a:t>
            </a:r>
          </a:p>
          <a:p>
            <a:endParaRPr lang="tr-TR" dirty="0"/>
          </a:p>
        </p:txBody>
      </p:sp>
    </p:spTree>
    <p:extLst>
      <p:ext uri="{BB962C8B-B14F-4D97-AF65-F5344CB8AC3E}">
        <p14:creationId xmlns="" xmlns:p14="http://schemas.microsoft.com/office/powerpoint/2010/main" val="152707739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 xmlns:a16="http://schemas.microsoft.com/office/drawing/2014/main" id="{9350E0AA-195B-46C0-8918-5861F9D1BE08}"/>
              </a:ext>
            </a:extLst>
          </p:cNvPr>
          <p:cNvSpPr/>
          <p:nvPr/>
        </p:nvSpPr>
        <p:spPr>
          <a:xfrm>
            <a:off x="2617076" y="1355834"/>
            <a:ext cx="6526924" cy="3139321"/>
          </a:xfrm>
          <a:prstGeom prst="rect">
            <a:avLst/>
          </a:prstGeom>
        </p:spPr>
        <p:txBody>
          <a:bodyPr wrap="square">
            <a:spAutoFit/>
            <a:scene3d>
              <a:camera prst="orthographicFront"/>
              <a:lightRig rig="threePt" dir="t"/>
            </a:scene3d>
            <a:sp3d extrusionH="57150" contourW="12700">
              <a:extrusionClr>
                <a:schemeClr val="tx2">
                  <a:lumMod val="75000"/>
                </a:schemeClr>
              </a:extrusionClr>
              <a:contourClr>
                <a:schemeClr val="tx1"/>
              </a:contourClr>
            </a:sp3d>
          </a:bodyPr>
          <a:lstStyle/>
          <a:p>
            <a:r>
              <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rPr>
              <a:t>İLE BAĞLACI</a:t>
            </a:r>
          </a:p>
          <a:p>
            <a:r>
              <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rPr>
              <a:t>Çoğu zaman “ve” bağlacı ile eş görevli kullanılır. Ancak bu bağlaç cümleleri bağlama göreviyle kullanılmaz.</a:t>
            </a:r>
          </a:p>
          <a:p>
            <a:r>
              <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rPr>
              <a:t> </a:t>
            </a:r>
          </a:p>
          <a:p>
            <a:endPar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endParaRPr>
          </a:p>
          <a:p>
            <a:r>
              <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rPr>
              <a:t>ÖRNEKLER:</a:t>
            </a:r>
          </a:p>
          <a:p>
            <a:endPar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endParaRPr>
          </a:p>
          <a:p>
            <a:r>
              <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rPr>
              <a:t>Güneş ile dünya arasındaki uzaklığı soruyor. (İsimleri bağlar)</a:t>
            </a:r>
          </a:p>
          <a:p>
            <a:r>
              <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rPr>
              <a:t>(isim)         (isim)</a:t>
            </a:r>
          </a:p>
          <a:p>
            <a:endPar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endParaRPr>
          </a:p>
          <a:p>
            <a:r>
              <a:rPr lang="tr-TR" b="1" dirty="0">
                <a:ln w="9525">
                  <a:solidFill>
                    <a:schemeClr val="bg1"/>
                  </a:solidFill>
                  <a:prstDash val="solid"/>
                </a:ln>
                <a:effectLst>
                  <a:outerShdw blurRad="12700" dist="38100" dir="2700000" algn="tl" rotWithShape="0">
                    <a:schemeClr val="bg1">
                      <a:lumMod val="50000"/>
                    </a:schemeClr>
                  </a:outerShdw>
                  <a:reflection dist="190500" dir="5400000" sy="-100000" algn="bl" rotWithShape="0"/>
                </a:effectLst>
              </a:rPr>
              <a:t>Gelmesi ile gitmesi bir oldu. (Fiilimsileri bağlar)</a:t>
            </a:r>
          </a:p>
        </p:txBody>
      </p:sp>
    </p:spTree>
    <p:extLst>
      <p:ext uri="{BB962C8B-B14F-4D97-AF65-F5344CB8AC3E}">
        <p14:creationId xmlns="" xmlns:p14="http://schemas.microsoft.com/office/powerpoint/2010/main" val="38216935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726D81E-A422-4AC2-9333-1F2C1CF5523D}"/>
              </a:ext>
            </a:extLst>
          </p:cNvPr>
          <p:cNvSpPr>
            <a:spLocks noGrp="1"/>
          </p:cNvSpPr>
          <p:nvPr>
            <p:ph type="title"/>
          </p:nvPr>
        </p:nvSpPr>
        <p:spPr/>
        <p:txBody>
          <a:bodyPr/>
          <a:lstStyle/>
          <a:p>
            <a:r>
              <a:rPr lang="tr-TR" dirty="0"/>
              <a:t>ÖRNEKLER:</a:t>
            </a:r>
            <a:br>
              <a:rPr lang="tr-TR" dirty="0"/>
            </a:br>
            <a:endParaRPr lang="tr-TR" dirty="0"/>
          </a:p>
        </p:txBody>
      </p:sp>
      <p:sp>
        <p:nvSpPr>
          <p:cNvPr id="3" name="İçerik Yer Tutucusu 2">
            <a:extLst>
              <a:ext uri="{FF2B5EF4-FFF2-40B4-BE49-F238E27FC236}">
                <a16:creationId xmlns="" xmlns:a16="http://schemas.microsoft.com/office/drawing/2014/main" id="{D1701179-3611-4FA6-A461-B5193C859E09}"/>
              </a:ext>
            </a:extLst>
          </p:cNvPr>
          <p:cNvSpPr>
            <a:spLocks noGrp="1"/>
          </p:cNvSpPr>
          <p:nvPr>
            <p:ph idx="1"/>
          </p:nvPr>
        </p:nvSpPr>
        <p:spPr/>
        <p:txBody>
          <a:bodyPr>
            <a:normAutofit fontScale="92500" lnSpcReduction="10000"/>
          </a:bodyPr>
          <a:lstStyle/>
          <a:p>
            <a:endParaRPr lang="tr-TR" dirty="0"/>
          </a:p>
          <a:p>
            <a:r>
              <a:rPr lang="tr-TR" dirty="0"/>
              <a:t>Güneş ile dünya arasındaki uzaklığı soruyor. (İsimleri bağlar)</a:t>
            </a:r>
          </a:p>
          <a:p>
            <a:r>
              <a:rPr lang="tr-TR" dirty="0"/>
              <a:t>(isim)         (isim)</a:t>
            </a:r>
          </a:p>
          <a:p>
            <a:endParaRPr lang="tr-TR" dirty="0"/>
          </a:p>
          <a:p>
            <a:r>
              <a:rPr lang="tr-TR" dirty="0"/>
              <a:t>Gelmesi ile gitmesi bir oldu. (Fiilimsileri bağlar)</a:t>
            </a:r>
          </a:p>
          <a:p>
            <a:endParaRPr lang="tr-TR" dirty="0"/>
          </a:p>
          <a:p>
            <a:endParaRPr lang="tr-TR" dirty="0"/>
          </a:p>
          <a:p>
            <a:r>
              <a:rPr lang="tr-TR" dirty="0"/>
              <a:t> </a:t>
            </a:r>
          </a:p>
          <a:p>
            <a:r>
              <a:rPr lang="tr-TR" dirty="0"/>
              <a:t>Annesi ile teyzesi termal otelde konakladılar. (Özneleri bağlar)</a:t>
            </a:r>
          </a:p>
          <a:p>
            <a:r>
              <a:rPr lang="tr-TR" dirty="0"/>
              <a:t>(özne)        (özne)</a:t>
            </a:r>
          </a:p>
        </p:txBody>
      </p:sp>
    </p:spTree>
    <p:extLst>
      <p:ext uri="{BB962C8B-B14F-4D97-AF65-F5344CB8AC3E}">
        <p14:creationId xmlns="" xmlns:p14="http://schemas.microsoft.com/office/powerpoint/2010/main" val="139396387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BD5946E-B80B-4157-BFA6-B6F7D6DF689A}"/>
              </a:ext>
            </a:extLst>
          </p:cNvPr>
          <p:cNvSpPr>
            <a:spLocks noGrp="1"/>
          </p:cNvSpPr>
          <p:nvPr>
            <p:ph type="title"/>
          </p:nvPr>
        </p:nvSpPr>
        <p:spPr/>
        <p:txBody>
          <a:bodyPr/>
          <a:lstStyle/>
          <a:p>
            <a:r>
              <a:rPr lang="tr-TR" b="1" u="sng" dirty="0">
                <a:solidFill>
                  <a:srgbClr val="0080FF"/>
                </a:solidFill>
                <a:latin typeface="Tahoma" panose="020B0604030504040204" pitchFamily="34" charset="0"/>
              </a:rPr>
              <a:t>KARIŞTIRILABİLEN DURUMLAR</a:t>
            </a:r>
            <a:r>
              <a:rPr lang="tr-TR" u="sng"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a:t>
            </a:r>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  </a:t>
            </a:r>
            <a:endParaRPr lang="tr-TR" dirty="0"/>
          </a:p>
        </p:txBody>
      </p:sp>
      <p:sp>
        <p:nvSpPr>
          <p:cNvPr id="3" name="İçerik Yer Tutucusu 2">
            <a:extLst>
              <a:ext uri="{FF2B5EF4-FFF2-40B4-BE49-F238E27FC236}">
                <a16:creationId xmlns="" xmlns:a16="http://schemas.microsoft.com/office/drawing/2014/main" id="{EE1FCB3C-3713-4631-AFB6-3D717D47DA08}"/>
              </a:ext>
            </a:extLst>
          </p:cNvPr>
          <p:cNvSpPr>
            <a:spLocks noGrp="1"/>
          </p:cNvSpPr>
          <p:nvPr>
            <p:ph idx="1"/>
          </p:nvPr>
        </p:nvSpPr>
        <p:spPr/>
        <p:txBody>
          <a:bodyPr/>
          <a:lstStyle/>
          <a:p>
            <a:pPr algn="just"/>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İle sözcüğü cümlede sözcükler arasında anlam ilgisi kurarak </a:t>
            </a:r>
            <a:r>
              <a:rPr lang="tr-TR" u="sng"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edat olarak</a:t>
            </a:r>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 da  görev yapabilmektedir, bu durumda  bağlaç olan “</a:t>
            </a:r>
            <a:r>
              <a:rPr lang="tr-TR" dirty="0" err="1">
                <a:ln w="0"/>
                <a:solidFill>
                  <a:schemeClr val="accent1"/>
                </a:solidFill>
                <a:effectLst>
                  <a:outerShdw blurRad="38100" dist="25400" dir="5400000" algn="ctr" rotWithShape="0">
                    <a:srgbClr val="6E747A">
                      <a:alpha val="43000"/>
                    </a:srgbClr>
                  </a:outerShdw>
                </a:effectLst>
                <a:latin typeface="Tahoma" panose="020B0604030504040204" pitchFamily="34" charset="0"/>
              </a:rPr>
              <a:t>ile”yle</a:t>
            </a:r>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 karıştırmamak gerekir. Bunun için cümledeki ile sözcüğü yerine “ve” bağlacı getirilir. Anlamda bozulma olmuyorsa ile sözcüğü bağlaçtır.</a:t>
            </a:r>
          </a:p>
          <a:p>
            <a:r>
              <a:rPr lang="tr-TR" u="sng"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ÖRNEK:</a:t>
            </a:r>
            <a:endPar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endParaRPr>
          </a:p>
          <a:p>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Bu para ile nasıl geçinebileceğimi bilmiyorum. (Edat) (ile ≠ ve)</a:t>
            </a:r>
          </a:p>
          <a:p>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Amcası ile halası bahçede semaverin başındaydı. (Bağlaç) (ile = ve)</a:t>
            </a:r>
          </a:p>
          <a:p>
            <a:endParaRPr lang="tr-TR" dirty="0"/>
          </a:p>
        </p:txBody>
      </p:sp>
    </p:spTree>
    <p:extLst>
      <p:ext uri="{BB962C8B-B14F-4D97-AF65-F5344CB8AC3E}">
        <p14:creationId xmlns="" xmlns:p14="http://schemas.microsoft.com/office/powerpoint/2010/main" val="348595760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CDC47FF-8380-4D07-AF66-8AB5A0988AE8}"/>
              </a:ext>
            </a:extLst>
          </p:cNvPr>
          <p:cNvSpPr>
            <a:spLocks noGrp="1"/>
          </p:cNvSpPr>
          <p:nvPr>
            <p:ph type="title"/>
          </p:nvPr>
        </p:nvSpPr>
        <p:spPr>
          <a:xfrm>
            <a:off x="606973" y="0"/>
            <a:ext cx="10131425" cy="1456267"/>
          </a:xfrm>
        </p:spPr>
        <p:txBody>
          <a:bodyPr>
            <a:normAutofit fontScale="90000"/>
          </a:bodyPr>
          <a:lstStyle/>
          <a:p>
            <a:r>
              <a:rPr lang="tr-TR" dirty="0"/>
              <a:t>VE BAĞLACI</a:t>
            </a:r>
            <a:br>
              <a:rPr lang="tr-TR" dirty="0"/>
            </a:br>
            <a:r>
              <a:rPr lang="tr-TR" dirty="0"/>
              <a:t>ÖRNEKLER:</a:t>
            </a:r>
            <a:br>
              <a:rPr lang="tr-TR" dirty="0"/>
            </a:br>
            <a:endParaRPr lang="tr-TR" dirty="0"/>
          </a:p>
        </p:txBody>
      </p:sp>
      <p:sp>
        <p:nvSpPr>
          <p:cNvPr id="3" name="İçerik Yer Tutucusu 2">
            <a:extLst>
              <a:ext uri="{FF2B5EF4-FFF2-40B4-BE49-F238E27FC236}">
                <a16:creationId xmlns="" xmlns:a16="http://schemas.microsoft.com/office/drawing/2014/main" id="{A46C0B93-4EB7-4994-8999-4916986200E3}"/>
              </a:ext>
            </a:extLst>
          </p:cNvPr>
          <p:cNvSpPr>
            <a:spLocks noGrp="1"/>
          </p:cNvSpPr>
          <p:nvPr>
            <p:ph idx="1"/>
          </p:nvPr>
        </p:nvSpPr>
        <p:spPr>
          <a:xfrm>
            <a:off x="685801" y="1079938"/>
            <a:ext cx="10131425" cy="5446985"/>
          </a:xfrm>
        </p:spPr>
        <p:txBody>
          <a:bodyPr>
            <a:normAutofit fontScale="40000" lnSpcReduction="20000"/>
          </a:bodyPr>
          <a:lstStyle/>
          <a:p>
            <a:pPr marL="0" indent="0">
              <a:buNone/>
            </a:pPr>
            <a:endParaRPr lang="tr-TR" dirty="0"/>
          </a:p>
          <a:p>
            <a:pPr marL="0" indent="0">
              <a:buNone/>
            </a:pPr>
            <a:r>
              <a:rPr lang="tr-TR" sz="4000" dirty="0"/>
              <a:t>Türkiye ve Hırvatistan bu sene şarkı yarışmasına katılmadılar. (Özneleri bağlar)</a:t>
            </a:r>
          </a:p>
          <a:p>
            <a:pPr marL="0" indent="0">
              <a:buNone/>
            </a:pPr>
            <a:r>
              <a:rPr lang="tr-TR" sz="4000" dirty="0"/>
              <a:t>(Özne)          (Özne)</a:t>
            </a:r>
          </a:p>
          <a:p>
            <a:pPr marL="0" indent="0">
              <a:buNone/>
            </a:pPr>
            <a:endParaRPr lang="tr-TR" sz="4000" dirty="0"/>
          </a:p>
          <a:p>
            <a:pPr marL="0" indent="0">
              <a:buNone/>
            </a:pPr>
            <a:r>
              <a:rPr lang="tr-TR" sz="4000" dirty="0"/>
              <a:t>Çarşıdan  gazete ve ekmek aldım.  (Eş görevli sözcükleri  (</a:t>
            </a:r>
            <a:r>
              <a:rPr lang="tr-TR" sz="4000" dirty="0" err="1"/>
              <a:t>bsiz</a:t>
            </a:r>
            <a:r>
              <a:rPr lang="tr-TR" sz="4000" dirty="0"/>
              <a:t>. nesne) bağlar)</a:t>
            </a:r>
          </a:p>
          <a:p>
            <a:pPr marL="0" indent="0">
              <a:buNone/>
            </a:pPr>
            <a:endParaRPr lang="tr-TR" sz="4000" dirty="0"/>
          </a:p>
          <a:p>
            <a:pPr marL="0" indent="0">
              <a:buNone/>
            </a:pPr>
            <a:r>
              <a:rPr lang="tr-TR" sz="4000" dirty="0"/>
              <a:t> </a:t>
            </a:r>
          </a:p>
          <a:p>
            <a:pPr marL="0" indent="0">
              <a:buNone/>
            </a:pPr>
            <a:endParaRPr lang="tr-TR" sz="4000" dirty="0"/>
          </a:p>
          <a:p>
            <a:pPr marL="0" indent="0">
              <a:buNone/>
            </a:pPr>
            <a:r>
              <a:rPr lang="tr-TR" sz="4000" dirty="0"/>
              <a:t>Okuldan geldim ve dershaneye gittim. (Cümleleri (yüklem) bağlar)</a:t>
            </a:r>
          </a:p>
          <a:p>
            <a:pPr marL="0" indent="0">
              <a:buNone/>
            </a:pPr>
            <a:endParaRPr lang="tr-TR" sz="4000" dirty="0"/>
          </a:p>
          <a:p>
            <a:pPr marL="0" indent="0">
              <a:buNone/>
            </a:pPr>
            <a:r>
              <a:rPr lang="tr-TR" sz="4000" dirty="0"/>
              <a:t> </a:t>
            </a:r>
          </a:p>
          <a:p>
            <a:pPr marL="0" indent="0">
              <a:buNone/>
            </a:pPr>
            <a:endParaRPr lang="tr-TR" sz="4000" dirty="0"/>
          </a:p>
          <a:p>
            <a:pPr marL="0" indent="0">
              <a:buNone/>
            </a:pPr>
            <a:r>
              <a:rPr lang="tr-TR" sz="4000" dirty="0"/>
              <a:t>Bahçedeki otları yoldum ve bir köşeye yığdım.  (Cümleleri bağlar)</a:t>
            </a:r>
          </a:p>
          <a:p>
            <a:pPr marL="0" indent="0">
              <a:buNone/>
            </a:pPr>
            <a:endParaRPr lang="tr-TR" sz="4000" dirty="0"/>
          </a:p>
          <a:p>
            <a:pPr marL="0" indent="0">
              <a:buNone/>
            </a:pPr>
            <a:r>
              <a:rPr lang="tr-TR" sz="4000" dirty="0"/>
              <a:t> </a:t>
            </a:r>
          </a:p>
          <a:p>
            <a:pPr marL="0" indent="0">
              <a:buNone/>
            </a:pPr>
            <a:endParaRPr lang="tr-TR" sz="4000" dirty="0"/>
          </a:p>
          <a:p>
            <a:pPr marL="0" indent="0">
              <a:buNone/>
            </a:pPr>
            <a:r>
              <a:rPr lang="tr-TR" sz="4000" dirty="0"/>
              <a:t>Yaramaz ve çalışkan çocuk.  (Sıfatları bağlar)</a:t>
            </a:r>
          </a:p>
        </p:txBody>
      </p:sp>
    </p:spTree>
    <p:extLst>
      <p:ext uri="{BB962C8B-B14F-4D97-AF65-F5344CB8AC3E}">
        <p14:creationId xmlns="" xmlns:p14="http://schemas.microsoft.com/office/powerpoint/2010/main" val="144158407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DA68C8F-A9E6-4293-B5C0-7EE9B13D7154}"/>
              </a:ext>
            </a:extLst>
          </p:cNvPr>
          <p:cNvSpPr>
            <a:spLocks noGrp="1"/>
          </p:cNvSpPr>
          <p:nvPr>
            <p:ph type="title"/>
          </p:nvPr>
        </p:nvSpPr>
        <p:spPr/>
        <p:txBody>
          <a:bodyPr>
            <a:normAutofit fontScale="90000"/>
          </a:bodyPr>
          <a:lstStyle/>
          <a:p>
            <a:pPr algn="ctr"/>
            <a:r>
              <a:rPr lang="tr-TR" i="1" dirty="0"/>
              <a:t>AMA, FAKAT, LÂKİN, ANCAK, YALNIZ, OYSA, OYSAKİ, HÂLBUKİ BAĞLACI</a:t>
            </a:r>
            <a:br>
              <a:rPr lang="tr-TR" i="1" dirty="0"/>
            </a:br>
            <a:endParaRPr lang="tr-TR" i="1" dirty="0"/>
          </a:p>
        </p:txBody>
      </p:sp>
      <p:sp>
        <p:nvSpPr>
          <p:cNvPr id="3" name="İçerik Yer Tutucusu 2">
            <a:extLst>
              <a:ext uri="{FF2B5EF4-FFF2-40B4-BE49-F238E27FC236}">
                <a16:creationId xmlns="" xmlns:a16="http://schemas.microsoft.com/office/drawing/2014/main" id="{EE9E5264-124B-4F03-B83A-C44250540CC3}"/>
              </a:ext>
            </a:extLst>
          </p:cNvPr>
          <p:cNvSpPr>
            <a:spLocks noGrp="1"/>
          </p:cNvSpPr>
          <p:nvPr>
            <p:ph idx="1"/>
          </p:nvPr>
        </p:nvSpPr>
        <p:spPr/>
        <p:txBody>
          <a:bodyPr>
            <a:noAutofit/>
          </a:bodyPr>
          <a:lstStyle/>
          <a:p>
            <a:r>
              <a:rPr lang="tr-TR" sz="6000" i="1" dirty="0"/>
              <a:t>Karşıtlık anlamı kazandıran bağlaçlardır. Genellikle cümleleri bağlama görevi üstlenirler.</a:t>
            </a:r>
            <a:endParaRPr lang="tr-TR" sz="6000" dirty="0"/>
          </a:p>
        </p:txBody>
      </p:sp>
    </p:spTree>
    <p:extLst>
      <p:ext uri="{BB962C8B-B14F-4D97-AF65-F5344CB8AC3E}">
        <p14:creationId xmlns="" xmlns:p14="http://schemas.microsoft.com/office/powerpoint/2010/main" val="216031920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CFC3619-D426-4A01-AA26-57848F14A7FE}"/>
              </a:ext>
            </a:extLst>
          </p:cNvPr>
          <p:cNvSpPr>
            <a:spLocks noGrp="1"/>
          </p:cNvSpPr>
          <p:nvPr>
            <p:ph type="title"/>
          </p:nvPr>
        </p:nvSpPr>
        <p:spPr>
          <a:xfrm>
            <a:off x="307430" y="-76199"/>
            <a:ext cx="8994226" cy="76200"/>
          </a:xfrm>
        </p:spPr>
        <p:txBody>
          <a:bodyPr>
            <a:normAutofit fontScale="90000"/>
          </a:bodyPr>
          <a:lstStyle/>
          <a:p>
            <a:endParaRPr lang="tr-TR" dirty="0"/>
          </a:p>
        </p:txBody>
      </p:sp>
      <p:sp>
        <p:nvSpPr>
          <p:cNvPr id="3" name="İçerik Yer Tutucusu 2">
            <a:extLst>
              <a:ext uri="{FF2B5EF4-FFF2-40B4-BE49-F238E27FC236}">
                <a16:creationId xmlns="" xmlns:a16="http://schemas.microsoft.com/office/drawing/2014/main" id="{C9C7DF09-F837-4AB7-B3AF-2A8157CF3927}"/>
              </a:ext>
            </a:extLst>
          </p:cNvPr>
          <p:cNvSpPr>
            <a:spLocks noGrp="1"/>
          </p:cNvSpPr>
          <p:nvPr>
            <p:ph idx="1"/>
          </p:nvPr>
        </p:nvSpPr>
        <p:spPr>
          <a:xfrm>
            <a:off x="102477" y="102476"/>
            <a:ext cx="12029090" cy="6755523"/>
          </a:xfrm>
        </p:spPr>
        <p:txBody>
          <a:bodyPr>
            <a:normAutofit/>
          </a:bodyPr>
          <a:lstStyle/>
          <a:p>
            <a:r>
              <a:rPr lang="tr-TR" dirty="0"/>
              <a:t>ÖRNEKLER:</a:t>
            </a:r>
          </a:p>
          <a:p>
            <a:endParaRPr lang="tr-TR" dirty="0"/>
          </a:p>
          <a:p>
            <a:r>
              <a:rPr lang="tr-TR" dirty="0"/>
              <a:t>Gitar çalıyorum ama kemanı daha çok seviyorum. (Cümleleri bağlamıştır.)</a:t>
            </a:r>
          </a:p>
          <a:p>
            <a:r>
              <a:rPr lang="tr-TR" dirty="0"/>
              <a:t>Sevmek ama sevilmemek işte bütün mesele bu. (Fiilimsiler bağlanmıştır.).</a:t>
            </a:r>
          </a:p>
          <a:p>
            <a:r>
              <a:rPr lang="tr-TR" dirty="0"/>
              <a:t>Oysa ne çok sevmiştim seni. (Öncesinde başka bir cümlenin varlığı anlaşılıyor)</a:t>
            </a:r>
          </a:p>
          <a:p>
            <a:endParaRPr lang="tr-TR" dirty="0"/>
          </a:p>
          <a:p>
            <a:r>
              <a:rPr lang="tr-TR" dirty="0"/>
              <a:t>Paketi zamanında yerine ulaştıramadım oysaki yola çok erken çıkmıştım.</a:t>
            </a:r>
          </a:p>
          <a:p>
            <a:endParaRPr lang="tr-TR" dirty="0"/>
          </a:p>
          <a:p>
            <a:r>
              <a:rPr lang="tr-TR" dirty="0"/>
              <a:t>Arabayla gideceğini biliyordu halbuki. (Öncesinde başka bir cümlenin varlığı anlaşılıyor)</a:t>
            </a:r>
          </a:p>
        </p:txBody>
      </p:sp>
    </p:spTree>
    <p:extLst>
      <p:ext uri="{BB962C8B-B14F-4D97-AF65-F5344CB8AC3E}">
        <p14:creationId xmlns="" xmlns:p14="http://schemas.microsoft.com/office/powerpoint/2010/main" val="16810177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A7D098B-ACDE-496F-BE9B-FD5911699357}"/>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1E1A9382-EE8E-42E5-BAD5-02B77502E08B}"/>
              </a:ext>
            </a:extLst>
          </p:cNvPr>
          <p:cNvSpPr>
            <a:spLocks noGrp="1"/>
          </p:cNvSpPr>
          <p:nvPr>
            <p:ph idx="1"/>
          </p:nvPr>
        </p:nvSpPr>
        <p:spPr/>
        <p:txBody>
          <a:bodyPr>
            <a:normAutofit/>
          </a:bodyPr>
          <a:lstStyle/>
          <a:p>
            <a:r>
              <a:rPr lang="tr-TR" dirty="0"/>
              <a:t>KARIŞTIRILABİLEN DURUMLAR:</a:t>
            </a:r>
          </a:p>
          <a:p>
            <a:endParaRPr lang="tr-TR" dirty="0"/>
          </a:p>
          <a:p>
            <a:r>
              <a:rPr lang="tr-TR" dirty="0"/>
              <a:t>Ancak kelimesi  “sadece” anlamında kullanılırsa edat, “olsa olsa, en çok, daha çok, güçlükle” anlamlarında kullanılırsa zarf, “ama, fakat” anlamlarında kullanılırsa bağlaç olur. Ancak kelimesinin yerine bu anlamlardan hangisi getirilebiliyorsa sözcük türü de o olur.</a:t>
            </a:r>
          </a:p>
        </p:txBody>
      </p:sp>
    </p:spTree>
    <p:extLst>
      <p:ext uri="{BB962C8B-B14F-4D97-AF65-F5344CB8AC3E}">
        <p14:creationId xmlns="" xmlns:p14="http://schemas.microsoft.com/office/powerpoint/2010/main" val="124286705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61587F3-09A9-40AC-A15B-08002750D198}"/>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99B711D1-6B2B-4E41-92ED-E3CAF8101200}"/>
              </a:ext>
            </a:extLst>
          </p:cNvPr>
          <p:cNvSpPr>
            <a:spLocks noGrp="1"/>
          </p:cNvSpPr>
          <p:nvPr>
            <p:ph idx="1"/>
          </p:nvPr>
        </p:nvSpPr>
        <p:spPr/>
        <p:txBody>
          <a:bodyPr/>
          <a:lstStyle/>
          <a:p>
            <a:r>
              <a:rPr lang="tr-TR" b="1" u="sng" dirty="0">
                <a:solidFill>
                  <a:srgbClr val="FF6600"/>
                </a:solidFill>
                <a:latin typeface="Tahoma" panose="020B0604030504040204" pitchFamily="34" charset="0"/>
              </a:rPr>
              <a:t>ÖRNEKLER:</a:t>
            </a:r>
            <a:endParaRPr lang="tr-TR" dirty="0">
              <a:solidFill>
                <a:srgbClr val="333333"/>
              </a:solidFill>
              <a:latin typeface="Tahoma" panose="020B0604030504040204" pitchFamily="34" charset="0"/>
            </a:endParaRPr>
          </a:p>
          <a:p>
            <a:r>
              <a:rPr lang="tr-TR" b="1" dirty="0">
                <a:ln w="22225">
                  <a:solidFill>
                    <a:schemeClr val="accent2"/>
                  </a:solidFill>
                  <a:prstDash val="solid"/>
                </a:ln>
                <a:solidFill>
                  <a:schemeClr val="accent2">
                    <a:lumMod val="40000"/>
                    <a:lumOff val="60000"/>
                  </a:schemeClr>
                </a:solidFill>
                <a:latin typeface="Tahoma" panose="020B0604030504040204" pitchFamily="34" charset="0"/>
              </a:rPr>
              <a:t>Ancak kendisi bu işi başarabilirdi. (Sadece = Edat)</a:t>
            </a:r>
          </a:p>
          <a:p>
            <a:r>
              <a:rPr lang="tr-TR" b="1" dirty="0">
                <a:ln w="22225">
                  <a:solidFill>
                    <a:schemeClr val="accent2"/>
                  </a:solidFill>
                  <a:prstDash val="solid"/>
                </a:ln>
                <a:solidFill>
                  <a:schemeClr val="accent2">
                    <a:lumMod val="40000"/>
                    <a:lumOff val="60000"/>
                  </a:schemeClr>
                </a:solidFill>
                <a:latin typeface="Tahoma" panose="020B0604030504040204" pitchFamily="34" charset="0"/>
              </a:rPr>
              <a:t>Yollar buzlu olduğundan eve ancak gelebildi. (Güçlükle = Zarf)</a:t>
            </a:r>
          </a:p>
          <a:p>
            <a:r>
              <a:rPr lang="tr-TR" b="1" dirty="0">
                <a:ln w="22225">
                  <a:solidFill>
                    <a:schemeClr val="accent2"/>
                  </a:solidFill>
                  <a:prstDash val="solid"/>
                </a:ln>
                <a:solidFill>
                  <a:schemeClr val="accent2">
                    <a:lumMod val="40000"/>
                    <a:lumOff val="60000"/>
                  </a:schemeClr>
                </a:solidFill>
                <a:latin typeface="Tahoma" panose="020B0604030504040204" pitchFamily="34" charset="0"/>
              </a:rPr>
              <a:t>Cenazesine katılamadı ancak kargo ile çelenk gönderdi. (Fakat = Bağlaç)</a:t>
            </a:r>
          </a:p>
          <a:p>
            <a:endParaRPr lang="tr-TR" dirty="0"/>
          </a:p>
        </p:txBody>
      </p:sp>
    </p:spTree>
    <p:extLst>
      <p:ext uri="{BB962C8B-B14F-4D97-AF65-F5344CB8AC3E}">
        <p14:creationId xmlns="" xmlns:p14="http://schemas.microsoft.com/office/powerpoint/2010/main" val="10266058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66E9409-A9EA-418D-B1F5-37A0D8E708B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CD1D9589-31E6-432E-BC27-BFEB24AFC365}"/>
              </a:ext>
            </a:extLst>
          </p:cNvPr>
          <p:cNvSpPr>
            <a:spLocks noGrp="1"/>
          </p:cNvSpPr>
          <p:nvPr>
            <p:ph idx="1"/>
          </p:nvPr>
        </p:nvSpPr>
        <p:spPr/>
        <p:txBody>
          <a:bodyPr/>
          <a:lstStyle/>
          <a:p>
            <a:r>
              <a:rPr lang="tr-TR" b="1" dirty="0">
                <a:ln w="22225">
                  <a:solidFill>
                    <a:schemeClr val="accent2"/>
                  </a:solidFill>
                  <a:prstDash val="solid"/>
                </a:ln>
                <a:solidFill>
                  <a:schemeClr val="accent2">
                    <a:lumMod val="40000"/>
                    <a:lumOff val="60000"/>
                  </a:schemeClr>
                </a:solidFill>
                <a:latin typeface="Tahoma" panose="020B0604030504040204" pitchFamily="34" charset="0"/>
              </a:rPr>
              <a:t>Yalnız kelimesi  bir ismi nitelerse niteleme sıfatı, bir fiili veya fiilimsiyi nitelerse durum zarfı, “ama, fakat” anlamlarında kullanılırsa bağlaç, ya da bir isim olarak kullanılabilir. Yalnız kelimesinin cümle içindeki anlamlarına göre sözcük türü belirlenir.</a:t>
            </a:r>
            <a:endParaRPr lang="tr-TR" dirty="0"/>
          </a:p>
        </p:txBody>
      </p:sp>
    </p:spTree>
    <p:extLst>
      <p:ext uri="{BB962C8B-B14F-4D97-AF65-F5344CB8AC3E}">
        <p14:creationId xmlns="" xmlns:p14="http://schemas.microsoft.com/office/powerpoint/2010/main" val="408735741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046F295-31AD-4284-95A7-7655ABFACBE8}"/>
              </a:ext>
            </a:extLst>
          </p:cNvPr>
          <p:cNvSpPr>
            <a:spLocks noGrp="1"/>
          </p:cNvSpPr>
          <p:nvPr>
            <p:ph type="title"/>
          </p:nvPr>
        </p:nvSpPr>
        <p:spPr>
          <a:xfrm>
            <a:off x="1069848" y="243016"/>
            <a:ext cx="99925" cy="45719"/>
          </a:xfrm>
        </p:spPr>
        <p:txBody>
          <a:bodyPr>
            <a:normAutofit fontScale="90000"/>
          </a:bodyPr>
          <a:lstStyle/>
          <a:p>
            <a:endParaRPr lang="tr-TR" dirty="0"/>
          </a:p>
        </p:txBody>
      </p:sp>
      <p:sp>
        <p:nvSpPr>
          <p:cNvPr id="3" name="İçerik Yer Tutucusu 2">
            <a:extLst>
              <a:ext uri="{FF2B5EF4-FFF2-40B4-BE49-F238E27FC236}">
                <a16:creationId xmlns="" xmlns:a16="http://schemas.microsoft.com/office/drawing/2014/main" id="{26E7682A-B487-4CEA-BDC5-9C8F38409C5C}"/>
              </a:ext>
            </a:extLst>
          </p:cNvPr>
          <p:cNvSpPr>
            <a:spLocks noGrp="1"/>
          </p:cNvSpPr>
          <p:nvPr>
            <p:ph idx="1"/>
          </p:nvPr>
        </p:nvSpPr>
        <p:spPr>
          <a:xfrm>
            <a:off x="1063752" y="86662"/>
            <a:ext cx="10058400" cy="6132905"/>
          </a:xfrm>
        </p:spPr>
        <p:txBody>
          <a:bodyPr>
            <a:normAutofit/>
          </a:bodyPr>
          <a:lstStyle/>
          <a:p>
            <a:r>
              <a:rPr lang="tr-TR" sz="4100" dirty="0"/>
              <a:t>**NOT**</a:t>
            </a:r>
            <a:r>
              <a:rPr lang="tr-TR" dirty="0"/>
              <a:t>: Yalnız ve ancak edatını diğer sözcük türleri ile karıştırmamak gerekir. Bu sözcüklerin edat olup olmadığını anlayabilmek için yalnız veya ancak sözcükleri yerine “sadece” kelimesi getirilmelidir. Cümlenin anlamında bir bozulma olmazsa bu sözcükler edattır diyebiliriz.</a:t>
            </a:r>
          </a:p>
          <a:p>
            <a:r>
              <a:rPr lang="tr-TR" dirty="0"/>
              <a:t>Yalnız veya ancak kelimeleri yerine “ama, fakat” getirilebiliyorsa bu sözcükler edat değil bağlaç olur. Yalnız sözcüğü eğer bir ismi niteliyorsa sıfat, bir fiili veya fiilimsileri niteliyorsa zarf olarak görev yapar.</a:t>
            </a:r>
          </a:p>
          <a:p>
            <a:r>
              <a:rPr lang="tr-TR" dirty="0"/>
              <a:t>ÖRNEKLER:</a:t>
            </a:r>
          </a:p>
          <a:p>
            <a:endParaRPr lang="tr-TR" dirty="0"/>
          </a:p>
          <a:p>
            <a:r>
              <a:rPr lang="tr-TR" dirty="0"/>
              <a:t>İstanbul’a kadar yalnız onu görmeye geldim. (Sadece = Edat)</a:t>
            </a:r>
          </a:p>
          <a:p>
            <a:endParaRPr lang="tr-TR" dirty="0"/>
          </a:p>
          <a:p>
            <a:r>
              <a:rPr lang="tr-TR" dirty="0"/>
              <a:t>İstanbul’a kadar geldim; yalnız sen görüşmek istemedin. (Ama, fakat = Bağlaç)</a:t>
            </a:r>
          </a:p>
          <a:p>
            <a:endParaRPr lang="tr-TR" dirty="0"/>
          </a:p>
          <a:p>
            <a:r>
              <a:rPr lang="tr-TR" dirty="0"/>
              <a:t>İstanbul’a kadar yalnız geldim. (Nasıl geldim? Yalnız = Zarf)</a:t>
            </a:r>
          </a:p>
          <a:p>
            <a:endParaRPr lang="tr-TR" dirty="0"/>
          </a:p>
          <a:p>
            <a:r>
              <a:rPr lang="tr-TR" dirty="0"/>
              <a:t>İstanbul’a yalnız bir hayat sürmeye geldim. (Nasıl hayat? Yalnız = Sıfat)</a:t>
            </a:r>
          </a:p>
        </p:txBody>
      </p:sp>
    </p:spTree>
    <p:extLst>
      <p:ext uri="{BB962C8B-B14F-4D97-AF65-F5344CB8AC3E}">
        <p14:creationId xmlns="" xmlns:p14="http://schemas.microsoft.com/office/powerpoint/2010/main" val="15067868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F7DDFD3-2C1D-4A46-A2CC-868197EC966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FCB1D02-5677-4123-973B-1273F79D68C3}"/>
              </a:ext>
            </a:extLst>
          </p:cNvPr>
          <p:cNvSpPr>
            <a:spLocks noGrp="1"/>
          </p:cNvSpPr>
          <p:nvPr>
            <p:ph idx="1"/>
          </p:nvPr>
        </p:nvSpPr>
        <p:spPr/>
        <p:txBody>
          <a:bodyPr/>
          <a:lstStyle/>
          <a:p>
            <a:r>
              <a:rPr lang="tr-TR" dirty="0"/>
              <a:t>KARIŞTIRILABİLEN DURUMLAR:</a:t>
            </a:r>
          </a:p>
          <a:p>
            <a:endParaRPr lang="tr-TR" dirty="0"/>
          </a:p>
          <a:p>
            <a:r>
              <a:rPr lang="tr-TR" dirty="0"/>
              <a:t>Ancak kelimesi  “sadece” anlamında kullanılırsa edat, “olsa olsa, en çok, daha çok, güçlükle” anlamlarında kullanılırsa zarf, “ama, fakat” anlamlarında kullanılırsa bağlaç olur. Ancak kelimesinin yerine bu anlamlardan hangisi getirilebiliyorsa sözcük türü de o olur.</a:t>
            </a:r>
          </a:p>
        </p:txBody>
      </p:sp>
    </p:spTree>
    <p:extLst>
      <p:ext uri="{BB962C8B-B14F-4D97-AF65-F5344CB8AC3E}">
        <p14:creationId xmlns="" xmlns:p14="http://schemas.microsoft.com/office/powerpoint/2010/main" val="312121133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FD323B2-7B91-4300-A7EE-E8B6D224C79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C9AC985-943A-4F44-A441-7F7BBE7324BF}"/>
              </a:ext>
            </a:extLst>
          </p:cNvPr>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b="1" u="sng" dirty="0">
                <a:solidFill>
                  <a:srgbClr val="FF6600"/>
                </a:solidFill>
                <a:latin typeface="Tahoma" panose="020B0604030504040204" pitchFamily="34" charset="0"/>
              </a:rPr>
              <a:t>ÖRNEKLER:</a:t>
            </a:r>
            <a:endParaRPr lang="tr-TR" dirty="0">
              <a:solidFill>
                <a:srgbClr val="333333"/>
              </a:solidFill>
              <a:latin typeface="Tahoma" panose="020B0604030504040204" pitchFamily="34" charset="0"/>
            </a:endParaRPr>
          </a:p>
          <a:p>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Ancak kendisi bu işi başarabilirdi. (Sadece = Edat)</a:t>
            </a:r>
          </a:p>
          <a:p>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Yollar buzlu olduğundan eve ancak gelebildi. (Güçlükle = Zarf)</a:t>
            </a:r>
          </a:p>
          <a:p>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Cenazesine katılamadı ancak kargo ile çelenk gönderdi. (Fakat = Bağlaç)</a:t>
            </a:r>
          </a:p>
          <a:p>
            <a:r>
              <a:rPr lang="tr-TR" dirty="0">
                <a:ln w="0"/>
                <a:solidFill>
                  <a:schemeClr val="accent1"/>
                </a:solidFill>
                <a:effectLst>
                  <a:outerShdw blurRad="38100" dist="25400" dir="5400000" algn="ctr" rotWithShape="0">
                    <a:srgbClr val="6E747A">
                      <a:alpha val="43000"/>
                    </a:srgbClr>
                  </a:outerShdw>
                </a:effectLst>
                <a:latin typeface="Tahoma" panose="020B0604030504040204" pitchFamily="34" charset="0"/>
              </a:rPr>
              <a:t> </a:t>
            </a:r>
          </a:p>
          <a:p>
            <a:endParaRPr lang="tr-TR" dirty="0"/>
          </a:p>
        </p:txBody>
      </p:sp>
    </p:spTree>
    <p:extLst>
      <p:ext uri="{BB962C8B-B14F-4D97-AF65-F5344CB8AC3E}">
        <p14:creationId xmlns="" xmlns:p14="http://schemas.microsoft.com/office/powerpoint/2010/main" val="376963011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9DC398B-6E62-42B1-AAF6-12B7D3FD873B}"/>
              </a:ext>
            </a:extLst>
          </p:cNvPr>
          <p:cNvSpPr>
            <a:spLocks noGrp="1"/>
          </p:cNvSpPr>
          <p:nvPr>
            <p:ph type="title"/>
          </p:nvPr>
        </p:nvSpPr>
        <p:spPr/>
        <p:txBody>
          <a:bodyPr>
            <a:normAutofit/>
          </a:bodyPr>
          <a:lstStyle/>
          <a:p>
            <a:endParaRPr lang="tr-TR" dirty="0"/>
          </a:p>
        </p:txBody>
      </p:sp>
      <p:sp>
        <p:nvSpPr>
          <p:cNvPr id="3" name="İçerik Yer Tutucusu 2">
            <a:extLst>
              <a:ext uri="{FF2B5EF4-FFF2-40B4-BE49-F238E27FC236}">
                <a16:creationId xmlns="" xmlns:a16="http://schemas.microsoft.com/office/drawing/2014/main" id="{8CC3B0F6-6456-4560-A683-831B4E80E31A}"/>
              </a:ext>
            </a:extLst>
          </p:cNvPr>
          <p:cNvSpPr>
            <a:spLocks noGrp="1"/>
          </p:cNvSpPr>
          <p:nvPr>
            <p:ph idx="1"/>
          </p:nvPr>
        </p:nvSpPr>
        <p:spPr/>
        <p:style>
          <a:lnRef idx="2">
            <a:schemeClr val="accent2"/>
          </a:lnRef>
          <a:fillRef idx="1">
            <a:schemeClr val="lt1"/>
          </a:fillRef>
          <a:effectRef idx="0">
            <a:schemeClr val="accent2"/>
          </a:effectRef>
          <a:fontRef idx="minor">
            <a:schemeClr val="dk1"/>
          </a:fontRef>
        </p:style>
        <p:txBody>
          <a:bodyPr/>
          <a:lstStyle/>
          <a:p>
            <a:pPr algn="just">
              <a:buFont typeface="Arial" panose="020B0604020202020204" pitchFamily="34" charset="0"/>
              <a:buChar char="•"/>
            </a:pPr>
            <a:r>
              <a:rPr lang="tr-TR" b="1" dirty="0">
                <a:solidFill>
                  <a:srgbClr val="333333"/>
                </a:solidFill>
                <a:latin typeface="Tahoma" panose="020B0604030504040204" pitchFamily="34" charset="0"/>
              </a:rPr>
              <a:t>Yalnız</a:t>
            </a:r>
            <a:r>
              <a:rPr lang="tr-TR" dirty="0">
                <a:solidFill>
                  <a:srgbClr val="333333"/>
                </a:solidFill>
                <a:latin typeface="Tahoma" panose="020B0604030504040204" pitchFamily="34" charset="0"/>
              </a:rPr>
              <a:t> kelimesi  bir ismi nitelerse </a:t>
            </a:r>
            <a:r>
              <a:rPr lang="tr-TR" b="1" dirty="0">
                <a:solidFill>
                  <a:srgbClr val="333333"/>
                </a:solidFill>
                <a:latin typeface="Tahoma" panose="020B0604030504040204" pitchFamily="34" charset="0"/>
              </a:rPr>
              <a:t>niteleme sıfatı</a:t>
            </a:r>
            <a:r>
              <a:rPr lang="tr-TR" dirty="0">
                <a:solidFill>
                  <a:srgbClr val="333333"/>
                </a:solidFill>
                <a:latin typeface="Tahoma" panose="020B0604030504040204" pitchFamily="34" charset="0"/>
              </a:rPr>
              <a:t>, bir fiili veya fiilimsiyi nitelerse </a:t>
            </a:r>
            <a:r>
              <a:rPr lang="tr-TR" b="1" dirty="0">
                <a:solidFill>
                  <a:srgbClr val="333333"/>
                </a:solidFill>
                <a:latin typeface="Tahoma" panose="020B0604030504040204" pitchFamily="34" charset="0"/>
              </a:rPr>
              <a:t>durum zarfı</a:t>
            </a:r>
            <a:r>
              <a:rPr lang="tr-TR" dirty="0">
                <a:solidFill>
                  <a:srgbClr val="333333"/>
                </a:solidFill>
                <a:latin typeface="Tahoma" panose="020B0604030504040204" pitchFamily="34" charset="0"/>
              </a:rPr>
              <a:t>, “ama, fakat” anlamlarında kullanılırsa </a:t>
            </a:r>
            <a:r>
              <a:rPr lang="tr-TR" b="1" dirty="0">
                <a:solidFill>
                  <a:srgbClr val="333333"/>
                </a:solidFill>
                <a:latin typeface="Tahoma" panose="020B0604030504040204" pitchFamily="34" charset="0"/>
              </a:rPr>
              <a:t>bağlaç</a:t>
            </a:r>
            <a:r>
              <a:rPr lang="tr-TR" dirty="0">
                <a:solidFill>
                  <a:srgbClr val="333333"/>
                </a:solidFill>
                <a:latin typeface="Tahoma" panose="020B0604030504040204" pitchFamily="34" charset="0"/>
              </a:rPr>
              <a:t>, ya da bir </a:t>
            </a:r>
            <a:r>
              <a:rPr lang="tr-TR" b="1" dirty="0">
                <a:solidFill>
                  <a:srgbClr val="333333"/>
                </a:solidFill>
                <a:latin typeface="Tahoma" panose="020B0604030504040204" pitchFamily="34" charset="0"/>
              </a:rPr>
              <a:t>isim</a:t>
            </a:r>
            <a:r>
              <a:rPr lang="tr-TR" dirty="0">
                <a:solidFill>
                  <a:srgbClr val="333333"/>
                </a:solidFill>
                <a:latin typeface="Tahoma" panose="020B0604030504040204" pitchFamily="34" charset="0"/>
              </a:rPr>
              <a:t> olarak kullanılabilir. Yalnız kelimesinin cümle içindeki anlamlarına göre sözcük türü belirlenir.</a:t>
            </a:r>
          </a:p>
          <a:p>
            <a:r>
              <a:rPr lang="tr-TR" b="1" u="sng" dirty="0">
                <a:solidFill>
                  <a:srgbClr val="FF6600"/>
                </a:solidFill>
                <a:latin typeface="Tahoma" panose="020B0604030504040204" pitchFamily="34" charset="0"/>
              </a:rPr>
              <a:t>ÖRNEKLER:</a:t>
            </a:r>
            <a:endParaRPr lang="tr-TR" dirty="0">
              <a:solidFill>
                <a:srgbClr val="333333"/>
              </a:solidFill>
              <a:latin typeface="Tahoma" panose="020B0604030504040204" pitchFamily="34" charset="0"/>
            </a:endParaRPr>
          </a:p>
          <a:p>
            <a:r>
              <a:rPr lang="tr-TR" dirty="0">
                <a:solidFill>
                  <a:srgbClr val="000000"/>
                </a:solidFill>
                <a:latin typeface="Tahoma" panose="020B0604030504040204" pitchFamily="34" charset="0"/>
              </a:rPr>
              <a:t>Kırşehir’e kadar </a:t>
            </a:r>
            <a:r>
              <a:rPr lang="tr-TR" b="1" dirty="0">
                <a:solidFill>
                  <a:srgbClr val="000000"/>
                </a:solidFill>
                <a:latin typeface="Tahoma" panose="020B0604030504040204" pitchFamily="34" charset="0"/>
              </a:rPr>
              <a:t>yalnız</a:t>
            </a:r>
            <a:r>
              <a:rPr lang="tr-TR" dirty="0">
                <a:solidFill>
                  <a:srgbClr val="000000"/>
                </a:solidFill>
                <a:latin typeface="Tahoma" panose="020B0604030504040204" pitchFamily="34" charset="0"/>
              </a:rPr>
              <a:t> onun için gittim. (Sadece = Edat)</a:t>
            </a:r>
            <a:endParaRPr lang="tr-TR" dirty="0">
              <a:solidFill>
                <a:srgbClr val="333333"/>
              </a:solidFill>
              <a:latin typeface="Tahoma" panose="020B0604030504040204" pitchFamily="34" charset="0"/>
            </a:endParaRPr>
          </a:p>
          <a:p>
            <a:r>
              <a:rPr lang="tr-TR" dirty="0">
                <a:solidFill>
                  <a:srgbClr val="000000"/>
                </a:solidFill>
                <a:latin typeface="Tahoma" panose="020B0604030504040204" pitchFamily="34" charset="0"/>
              </a:rPr>
              <a:t>Kırşehir’e kadar gittim; </a:t>
            </a:r>
            <a:r>
              <a:rPr lang="tr-TR" b="1" dirty="0">
                <a:solidFill>
                  <a:srgbClr val="000000"/>
                </a:solidFill>
                <a:latin typeface="Tahoma" panose="020B0604030504040204" pitchFamily="34" charset="0"/>
              </a:rPr>
              <a:t>yalnız</a:t>
            </a:r>
            <a:r>
              <a:rPr lang="tr-TR" dirty="0">
                <a:solidFill>
                  <a:srgbClr val="000000"/>
                </a:solidFill>
                <a:latin typeface="Tahoma" panose="020B0604030504040204" pitchFamily="34" charset="0"/>
              </a:rPr>
              <a:t> Boztepe’ye uğramadım. (Ama, fakat = Bağlaç)</a:t>
            </a:r>
            <a:endParaRPr lang="tr-TR" dirty="0">
              <a:solidFill>
                <a:srgbClr val="333333"/>
              </a:solidFill>
              <a:latin typeface="Tahoma" panose="020B0604030504040204" pitchFamily="34" charset="0"/>
            </a:endParaRPr>
          </a:p>
          <a:p>
            <a:r>
              <a:rPr lang="tr-TR" dirty="0">
                <a:solidFill>
                  <a:srgbClr val="000000"/>
                </a:solidFill>
                <a:latin typeface="Tahoma" panose="020B0604030504040204" pitchFamily="34" charset="0"/>
              </a:rPr>
              <a:t>Kırşehir’e kadar </a:t>
            </a:r>
            <a:r>
              <a:rPr lang="tr-TR" b="1" dirty="0">
                <a:solidFill>
                  <a:srgbClr val="000000"/>
                </a:solidFill>
                <a:latin typeface="Tahoma" panose="020B0604030504040204" pitchFamily="34" charset="0"/>
              </a:rPr>
              <a:t>yalnız</a:t>
            </a:r>
            <a:r>
              <a:rPr lang="tr-TR" dirty="0">
                <a:solidFill>
                  <a:srgbClr val="000000"/>
                </a:solidFill>
                <a:latin typeface="Tahoma" panose="020B0604030504040204" pitchFamily="34" charset="0"/>
              </a:rPr>
              <a:t> gittim. (Yalnız = Zarf)</a:t>
            </a:r>
            <a:endParaRPr lang="tr-TR" dirty="0">
              <a:solidFill>
                <a:srgbClr val="333333"/>
              </a:solidFill>
              <a:latin typeface="Tahoma" panose="020B0604030504040204" pitchFamily="34" charset="0"/>
            </a:endParaRPr>
          </a:p>
          <a:p>
            <a:r>
              <a:rPr lang="tr-TR" dirty="0">
                <a:solidFill>
                  <a:srgbClr val="000000"/>
                </a:solidFill>
                <a:latin typeface="Tahoma" panose="020B0604030504040204" pitchFamily="34" charset="0"/>
              </a:rPr>
              <a:t>Ankara, </a:t>
            </a:r>
            <a:r>
              <a:rPr lang="tr-TR" b="1" dirty="0">
                <a:solidFill>
                  <a:srgbClr val="000000"/>
                </a:solidFill>
                <a:latin typeface="Tahoma" panose="020B0604030504040204" pitchFamily="34" charset="0"/>
              </a:rPr>
              <a:t>yalnız</a:t>
            </a:r>
            <a:r>
              <a:rPr lang="tr-TR" dirty="0">
                <a:solidFill>
                  <a:srgbClr val="000000"/>
                </a:solidFill>
                <a:latin typeface="Tahoma" panose="020B0604030504040204" pitchFamily="34" charset="0"/>
              </a:rPr>
              <a:t> bir hayat sürmek için ideal yerdir . (Sıfat)</a:t>
            </a:r>
            <a:endParaRPr lang="tr-TR" dirty="0">
              <a:solidFill>
                <a:srgbClr val="333333"/>
              </a:solidFill>
              <a:latin typeface="Tahoma" panose="020B0604030504040204" pitchFamily="34" charset="0"/>
            </a:endParaRPr>
          </a:p>
          <a:p>
            <a:endParaRPr lang="tr-TR" dirty="0"/>
          </a:p>
        </p:txBody>
      </p:sp>
    </p:spTree>
    <p:extLst>
      <p:ext uri="{BB962C8B-B14F-4D97-AF65-F5344CB8AC3E}">
        <p14:creationId xmlns="" xmlns:p14="http://schemas.microsoft.com/office/powerpoint/2010/main" val="12023973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7F9DFD5-F197-49FE-93DF-5E60CCD27B7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701AD5D1-B2CC-440A-8F70-6DDA36E70C42}"/>
              </a:ext>
            </a:extLst>
          </p:cNvPr>
          <p:cNvSpPr>
            <a:spLocks noGrp="1"/>
          </p:cNvSpPr>
          <p:nvPr>
            <p:ph idx="1"/>
          </p:nvPr>
        </p:nvSpPr>
        <p:spPr>
          <a:prstGeom prst="flowChartPredefinedProcess">
            <a:avLst/>
          </a:prstGeom>
          <a:effectLst>
            <a:outerShdw blurRad="50800" dist="38100" dir="5400000" rotWithShape="0">
              <a:srgbClr val="000000">
                <a:alpha val="35000"/>
              </a:srgbClr>
            </a:outerShdw>
          </a:effectLst>
          <a:scene3d>
            <a:camera prst="orthographicFront"/>
            <a:lightRig rig="threePt" dir="t"/>
          </a:scene3d>
          <a:sp3d>
            <a:bevelT w="114300" prst="artDeco"/>
          </a:sp3d>
        </p:spPr>
        <p:style>
          <a:lnRef idx="1">
            <a:schemeClr val="accent3"/>
          </a:lnRef>
          <a:fillRef idx="3">
            <a:schemeClr val="accent3"/>
          </a:fillRef>
          <a:effectRef idx="2">
            <a:schemeClr val="accent3"/>
          </a:effectRef>
          <a:fontRef idx="minor">
            <a:schemeClr val="lt1"/>
          </a:fontRef>
        </p:style>
        <p:txBody>
          <a:bodyPr/>
          <a:lstStyle/>
          <a:p>
            <a:r>
              <a:rPr lang="tr-TR" b="1" dirty="0">
                <a:solidFill>
                  <a:srgbClr val="FF0000"/>
                </a:solidFill>
                <a:latin typeface="Helvetica" panose="020B0604020202020204" pitchFamily="34" charset="0"/>
              </a:rPr>
              <a:t>Kİ BAĞLACI</a:t>
            </a:r>
            <a:endParaRPr lang="tr-TR" dirty="0">
              <a:solidFill>
                <a:srgbClr val="333333"/>
              </a:solidFill>
              <a:latin typeface="Helvetica" panose="020B0604020202020204" pitchFamily="34" charset="0"/>
            </a:endParaRPr>
          </a:p>
          <a:p>
            <a:pPr>
              <a:buFont typeface="Arial" panose="020B0604020202020204" pitchFamily="34" charset="0"/>
              <a:buChar char="•"/>
            </a:pPr>
            <a:r>
              <a:rPr lang="tr-TR" dirty="0">
                <a:solidFill>
                  <a:srgbClr val="333333"/>
                </a:solidFill>
                <a:latin typeface="Tahoma" panose="020B0604030504040204" pitchFamily="34" charset="0"/>
              </a:rPr>
              <a:t>Bağlaç olan “ki” daha çok  cümleleri bağlama görevi ile kullanılır. Ki bağlacından sonra gelen cümle önceki cümlenin açıklayıcısı olur.</a:t>
            </a:r>
          </a:p>
          <a:p>
            <a:pPr>
              <a:buFont typeface="Arial" panose="020B0604020202020204" pitchFamily="34" charset="0"/>
              <a:buChar char="•"/>
            </a:pPr>
            <a:r>
              <a:rPr lang="tr-TR" dirty="0">
                <a:solidFill>
                  <a:srgbClr val="333333"/>
                </a:solidFill>
                <a:latin typeface="Tahoma" panose="020B0604030504040204" pitchFamily="34" charset="0"/>
              </a:rPr>
              <a:t>Diğer sözcüklerden daima ayrı yazılır.</a:t>
            </a:r>
          </a:p>
          <a:p>
            <a:pPr>
              <a:buFont typeface="Arial" panose="020B0604020202020204" pitchFamily="34" charset="0"/>
              <a:buChar char="•"/>
            </a:pPr>
            <a:r>
              <a:rPr lang="tr-TR" dirty="0">
                <a:solidFill>
                  <a:srgbClr val="333333"/>
                </a:solidFill>
                <a:latin typeface="Tahoma" panose="020B0604030504040204" pitchFamily="34" charset="0"/>
              </a:rPr>
              <a:t>Bu bağlacın sesli ve sessiz harflerinde değişiklik olmaz (</a:t>
            </a:r>
            <a:r>
              <a:rPr lang="tr-TR" dirty="0" err="1">
                <a:solidFill>
                  <a:srgbClr val="333333"/>
                </a:solidFill>
                <a:latin typeface="Tahoma" panose="020B0604030504040204" pitchFamily="34" charset="0"/>
              </a:rPr>
              <a:t>kı</a:t>
            </a:r>
            <a:r>
              <a:rPr lang="tr-TR" dirty="0">
                <a:solidFill>
                  <a:srgbClr val="333333"/>
                </a:solidFill>
                <a:latin typeface="Tahoma" panose="020B0604030504040204" pitchFamily="34" charset="0"/>
              </a:rPr>
              <a:t>, </a:t>
            </a:r>
            <a:r>
              <a:rPr lang="tr-TR" dirty="0" err="1">
                <a:solidFill>
                  <a:srgbClr val="333333"/>
                </a:solidFill>
                <a:latin typeface="Tahoma" panose="020B0604030504040204" pitchFamily="34" charset="0"/>
              </a:rPr>
              <a:t>ku</a:t>
            </a:r>
            <a:r>
              <a:rPr lang="tr-TR" dirty="0">
                <a:solidFill>
                  <a:srgbClr val="333333"/>
                </a:solidFill>
                <a:latin typeface="Tahoma" panose="020B0604030504040204" pitchFamily="34" charset="0"/>
              </a:rPr>
              <a:t>, </a:t>
            </a:r>
            <a:r>
              <a:rPr lang="tr-TR" dirty="0" err="1">
                <a:solidFill>
                  <a:srgbClr val="333333"/>
                </a:solidFill>
                <a:latin typeface="Tahoma" panose="020B0604030504040204" pitchFamily="34" charset="0"/>
              </a:rPr>
              <a:t>kü</a:t>
            </a:r>
            <a:r>
              <a:rPr lang="tr-TR" dirty="0">
                <a:solidFill>
                  <a:srgbClr val="333333"/>
                </a:solidFill>
                <a:latin typeface="Tahoma" panose="020B0604030504040204" pitchFamily="34" charset="0"/>
              </a:rPr>
              <a:t> şekilleri yoktur.)</a:t>
            </a:r>
          </a:p>
          <a:p>
            <a:endParaRPr lang="tr-TR" dirty="0"/>
          </a:p>
        </p:txBody>
      </p:sp>
    </p:spTree>
    <p:extLst>
      <p:ext uri="{BB962C8B-B14F-4D97-AF65-F5344CB8AC3E}">
        <p14:creationId xmlns="" xmlns:p14="http://schemas.microsoft.com/office/powerpoint/2010/main" val="109020531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3CD5D0E-68DA-45AA-A54A-4783F17B4703}"/>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0194ED1B-9A62-4DB4-A29A-5B7AFA95A2CF}"/>
              </a:ext>
            </a:extLst>
          </p:cNvPr>
          <p:cNvSpPr>
            <a:spLocks noGrp="1"/>
          </p:cNvSpPr>
          <p:nvPr>
            <p:ph idx="1"/>
          </p:nvPr>
        </p:nvSpPr>
        <p:spPr/>
        <p:style>
          <a:lnRef idx="0">
            <a:scrgbClr r="0" g="0" b="0"/>
          </a:lnRef>
          <a:fillRef idx="1002">
            <a:schemeClr val="dk2"/>
          </a:fillRef>
          <a:effectRef idx="0">
            <a:scrgbClr r="0" g="0" b="0"/>
          </a:effectRef>
          <a:fontRef idx="major"/>
        </p:style>
        <p:txBody>
          <a:bodyPr>
            <a:normAutofit lnSpcReduction="10000"/>
          </a:bodyPr>
          <a:lstStyle/>
          <a:p>
            <a:r>
              <a:rPr lang="tr-TR" b="1" u="sng" dirty="0">
                <a:solidFill>
                  <a:srgbClr val="FF6600"/>
                </a:solidFill>
                <a:latin typeface="Tahoma" panose="020B0604030504040204" pitchFamily="34" charset="0"/>
              </a:rPr>
              <a:t>ÖRNEKLER:</a:t>
            </a:r>
            <a:endParaRPr lang="tr-TR" dirty="0">
              <a:solidFill>
                <a:srgbClr val="333333"/>
              </a:solidFill>
              <a:latin typeface="Tahoma" panose="020B0604030504040204" pitchFamily="34" charset="0"/>
            </a:endParaRPr>
          </a:p>
          <a:p>
            <a:r>
              <a:rPr lang="tr-TR" dirty="0">
                <a:solidFill>
                  <a:srgbClr val="333333"/>
                </a:solidFill>
                <a:latin typeface="Tahoma" panose="020B0604030504040204" pitchFamily="34" charset="0"/>
              </a:rPr>
              <a:t>Canı sıkılmış </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bizimle gelmedi. (Neden-sonuç)</a:t>
            </a:r>
          </a:p>
          <a:p>
            <a:r>
              <a:rPr lang="tr-TR" dirty="0">
                <a:solidFill>
                  <a:srgbClr val="333333"/>
                </a:solidFill>
                <a:latin typeface="Tahoma" panose="020B0604030504040204" pitchFamily="34" charset="0"/>
              </a:rPr>
              <a:t>Artık erken yatmalı </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okula geç kalmasın. (Koşul-Şart)</a:t>
            </a:r>
          </a:p>
          <a:p>
            <a:r>
              <a:rPr lang="tr-TR" dirty="0">
                <a:solidFill>
                  <a:srgbClr val="333333"/>
                </a:solidFill>
                <a:latin typeface="Tahoma" panose="020B0604030504040204" pitchFamily="34" charset="0"/>
              </a:rPr>
              <a:t>Nietzsche der </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“En büyük delilik, denize tuz atmaktır.”</a:t>
            </a:r>
          </a:p>
          <a:p>
            <a:r>
              <a:rPr lang="tr-TR" dirty="0">
                <a:solidFill>
                  <a:srgbClr val="333333"/>
                </a:solidFill>
                <a:latin typeface="Tahoma" panose="020B0604030504040204" pitchFamily="34" charset="0"/>
              </a:rPr>
              <a:t>Sen </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beni çok iyi tanırsın. (Özneyi pekiştirme)</a:t>
            </a:r>
          </a:p>
          <a:p>
            <a:r>
              <a:rPr lang="tr-TR" dirty="0">
                <a:solidFill>
                  <a:srgbClr val="333333"/>
                </a:solidFill>
                <a:latin typeface="Tahoma" panose="020B0604030504040204" pitchFamily="34" charset="0"/>
              </a:rPr>
              <a:t>Yarın buraya döner mi </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(Kuşku, kaygı)</a:t>
            </a:r>
          </a:p>
          <a:p>
            <a:r>
              <a:rPr lang="tr-TR" dirty="0">
                <a:solidFill>
                  <a:srgbClr val="333333"/>
                </a:solidFill>
                <a:latin typeface="Tahoma" panose="020B0604030504040204" pitchFamily="34" charset="0"/>
              </a:rPr>
              <a:t>Beni anlamıyor </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(Yakınma)</a:t>
            </a:r>
          </a:p>
          <a:p>
            <a:r>
              <a:rPr lang="tr-TR" dirty="0">
                <a:solidFill>
                  <a:srgbClr val="333333"/>
                </a:solidFill>
                <a:latin typeface="Tahoma" panose="020B0604030504040204" pitchFamily="34" charset="0"/>
              </a:rPr>
              <a:t>Dışarı çıktım </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ortalığı sel götürüyor. (Şaşma)</a:t>
            </a:r>
          </a:p>
          <a:p>
            <a:r>
              <a:rPr lang="tr-TR" dirty="0">
                <a:solidFill>
                  <a:srgbClr val="333333"/>
                </a:solidFill>
                <a:latin typeface="Tahoma" panose="020B0604030504040204" pitchFamily="34" charset="0"/>
              </a:rPr>
              <a:t> </a:t>
            </a:r>
          </a:p>
          <a:p>
            <a:endParaRPr lang="tr-TR" dirty="0"/>
          </a:p>
        </p:txBody>
      </p:sp>
    </p:spTree>
    <p:extLst>
      <p:ext uri="{BB962C8B-B14F-4D97-AF65-F5344CB8AC3E}">
        <p14:creationId xmlns="" xmlns:p14="http://schemas.microsoft.com/office/powerpoint/2010/main" val="10833478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8BBE390-CBDF-4594-BC9E-3C8653F234F4}"/>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259B9B17-B381-46F5-95A8-479464B5DC66}"/>
              </a:ext>
            </a:extLst>
          </p:cNvPr>
          <p:cNvSpPr>
            <a:spLocks noGrp="1"/>
          </p:cNvSpPr>
          <p:nvPr>
            <p:ph idx="1"/>
          </p:nvPr>
        </p:nvSpPr>
        <p:spPr>
          <a:gradFill>
            <a:gsLst>
              <a:gs pos="6000">
                <a:schemeClr val="accent5"/>
              </a:gs>
              <a:gs pos="21000">
                <a:schemeClr val="accent1">
                  <a:lumMod val="45000"/>
                  <a:lumOff val="55000"/>
                </a:schemeClr>
              </a:gs>
              <a:gs pos="87000">
                <a:schemeClr val="accent3"/>
              </a:gs>
              <a:gs pos="74000">
                <a:schemeClr val="accent2">
                  <a:lumMod val="75000"/>
                </a:schemeClr>
              </a:gs>
            </a:gsLst>
            <a:lin ang="5400000" scaled="1"/>
          </a:gradFill>
        </p:spPr>
        <p:txBody>
          <a:bodyPr/>
          <a:lstStyle/>
          <a:p>
            <a:r>
              <a:rPr lang="tr-TR" b="1" dirty="0">
                <a:solidFill>
                  <a:srgbClr val="FF0000"/>
                </a:solidFill>
                <a:latin typeface="Helvetica" panose="020B0604020202020204" pitchFamily="34" charset="0"/>
              </a:rPr>
              <a:t>DE BAĞLACI</a:t>
            </a:r>
            <a:endParaRPr lang="tr-TR" dirty="0">
              <a:solidFill>
                <a:srgbClr val="333333"/>
              </a:solidFill>
              <a:latin typeface="Helvetica" panose="020B0604020202020204" pitchFamily="34" charset="0"/>
            </a:endParaRPr>
          </a:p>
          <a:p>
            <a:pPr algn="just">
              <a:buFont typeface="Arial" panose="020B0604020202020204" pitchFamily="34" charset="0"/>
              <a:buChar char="•"/>
            </a:pPr>
            <a:r>
              <a:rPr lang="tr-TR" dirty="0">
                <a:solidFill>
                  <a:srgbClr val="333333"/>
                </a:solidFill>
                <a:latin typeface="Tahoma" panose="020B0604030504040204" pitchFamily="34" charset="0"/>
              </a:rPr>
              <a:t>Bağlaç olan “de” Her zaman kendinden önceki sözcükten ayrı yazılır.</a:t>
            </a:r>
          </a:p>
          <a:p>
            <a:pPr algn="just">
              <a:buFont typeface="Arial" panose="020B0604020202020204" pitchFamily="34" charset="0"/>
              <a:buChar char="•"/>
            </a:pPr>
            <a:r>
              <a:rPr lang="tr-TR" dirty="0">
                <a:solidFill>
                  <a:srgbClr val="333333"/>
                </a:solidFill>
                <a:latin typeface="Tahoma" panose="020B0604030504040204" pitchFamily="34" charset="0"/>
              </a:rPr>
              <a:t>Ünsüz benzeşmesine göre çeşitleri yoktur. Yani “d” sesi sertleşerek “t” olmaz. Sadece de, da şekilleri vardır.</a:t>
            </a:r>
          </a:p>
          <a:p>
            <a:pPr algn="just">
              <a:buFont typeface="Arial" panose="020B0604020202020204" pitchFamily="34" charset="0"/>
              <a:buChar char="•"/>
            </a:pPr>
            <a:r>
              <a:rPr lang="tr-TR" dirty="0">
                <a:solidFill>
                  <a:srgbClr val="333333"/>
                </a:solidFill>
                <a:latin typeface="Tahoma" panose="020B0604030504040204" pitchFamily="34" charset="0"/>
              </a:rPr>
              <a:t>Bulunduğu cümlede çeşitli anlam ilgileri kurabilir. Cümlede var olan anlam ilgilerini (eşitlik, </a:t>
            </a:r>
            <a:r>
              <a:rPr lang="tr-TR" dirty="0" err="1">
                <a:solidFill>
                  <a:srgbClr val="333333"/>
                </a:solidFill>
                <a:latin typeface="Tahoma" panose="020B0604030504040204" pitchFamily="34" charset="0"/>
              </a:rPr>
              <a:t>gibilik</a:t>
            </a:r>
            <a:r>
              <a:rPr lang="tr-TR" dirty="0">
                <a:solidFill>
                  <a:srgbClr val="333333"/>
                </a:solidFill>
                <a:latin typeface="Tahoma" panose="020B0604030504040204" pitchFamily="34" charset="0"/>
              </a:rPr>
              <a:t>, katılma </a:t>
            </a:r>
            <a:r>
              <a:rPr lang="tr-TR" dirty="0" err="1">
                <a:solidFill>
                  <a:srgbClr val="333333"/>
                </a:solidFill>
                <a:latin typeface="Tahoma" panose="020B0604030504040204" pitchFamily="34" charset="0"/>
              </a:rPr>
              <a:t>vb</a:t>
            </a:r>
            <a:r>
              <a:rPr lang="tr-TR" dirty="0">
                <a:solidFill>
                  <a:srgbClr val="333333"/>
                </a:solidFill>
                <a:latin typeface="Tahoma" panose="020B0604030504040204" pitchFamily="34" charset="0"/>
              </a:rPr>
              <a:t>) pekiştirir.</a:t>
            </a:r>
          </a:p>
          <a:p>
            <a:endParaRPr lang="tr-TR" dirty="0"/>
          </a:p>
        </p:txBody>
      </p:sp>
    </p:spTree>
    <p:extLst>
      <p:ext uri="{BB962C8B-B14F-4D97-AF65-F5344CB8AC3E}">
        <p14:creationId xmlns="" xmlns:p14="http://schemas.microsoft.com/office/powerpoint/2010/main" val="151808963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DD25566-3941-401D-B92F-20425A8240C7}"/>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F49E7534-3563-4887-AF07-F2B9237C5EA8}"/>
              </a:ext>
            </a:extLst>
          </p:cNvPr>
          <p:cNvSpPr>
            <a:spLocks noGrp="1"/>
          </p:cNvSpPr>
          <p:nvPr>
            <p:ph idx="1"/>
          </p:nvPr>
        </p:nvSpPr>
        <p:spPr>
          <a:xfrm>
            <a:off x="1354199" y="1174531"/>
            <a:ext cx="10152000" cy="4973095"/>
          </a:xfr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lstStyle/>
          <a:p>
            <a:pPr algn="just"/>
            <a:r>
              <a:rPr lang="tr-TR" b="1" u="sng" dirty="0">
                <a:solidFill>
                  <a:srgbClr val="0080FF"/>
                </a:solidFill>
                <a:latin typeface="Tahoma" panose="020B0604030504040204" pitchFamily="34" charset="0"/>
              </a:rPr>
              <a:t>KARIŞTIRILABİLEN DURUMLAR:</a:t>
            </a:r>
            <a:r>
              <a:rPr lang="tr-TR" b="1" dirty="0">
                <a:solidFill>
                  <a:srgbClr val="333333"/>
                </a:solidFill>
                <a:latin typeface="Tahoma" panose="020B0604030504040204" pitchFamily="34" charset="0"/>
              </a:rPr>
              <a:t>  </a:t>
            </a:r>
            <a:r>
              <a:rPr lang="tr-TR" u="sng" dirty="0">
                <a:solidFill>
                  <a:srgbClr val="333333"/>
                </a:solidFill>
                <a:latin typeface="Tahoma" panose="020B0604030504040204" pitchFamily="34" charset="0"/>
              </a:rPr>
              <a:t>İlgi eki</a:t>
            </a:r>
            <a:r>
              <a:rPr lang="tr-TR" dirty="0">
                <a:solidFill>
                  <a:srgbClr val="333333"/>
                </a:solidFill>
                <a:latin typeface="Tahoma" panose="020B0604030504040204" pitchFamily="34" charset="0"/>
              </a:rPr>
              <a:t> olan “ki”, sıfat yapan “ki” eki ve </a:t>
            </a:r>
            <a:r>
              <a:rPr lang="tr-TR" u="sng" dirty="0">
                <a:solidFill>
                  <a:srgbClr val="333333"/>
                </a:solidFill>
                <a:latin typeface="Tahoma" panose="020B0604030504040204" pitchFamily="34" charset="0"/>
              </a:rPr>
              <a:t>bağlaç</a:t>
            </a:r>
            <a:r>
              <a:rPr lang="tr-TR" dirty="0">
                <a:solidFill>
                  <a:srgbClr val="333333"/>
                </a:solidFill>
                <a:latin typeface="Tahoma" panose="020B0604030504040204" pitchFamily="34" charset="0"/>
              </a:rPr>
              <a:t> olan “ki” karıştırılmamalıdır. İlgi eki adı üstünde ek olduğu için birleşik yazılır. Bir ismin yerini tutar. Sıfat yapan ki de birleşik yazılır; ancak bağlaç olan “ki” başlı başına bir sözcüktür ve ayrı yazılır.</a:t>
            </a:r>
          </a:p>
          <a:p>
            <a:pPr algn="just"/>
            <a:r>
              <a:rPr lang="tr-TR" b="1" u="sng" dirty="0">
                <a:solidFill>
                  <a:srgbClr val="FF6600"/>
                </a:solidFill>
                <a:latin typeface="Tahoma" panose="020B0604030504040204" pitchFamily="34" charset="0"/>
              </a:rPr>
              <a:t>ÖRNEKLER:</a:t>
            </a:r>
            <a:endParaRPr lang="tr-TR" dirty="0">
              <a:solidFill>
                <a:srgbClr val="333333"/>
              </a:solidFill>
              <a:latin typeface="Tahoma" panose="020B0604030504040204" pitchFamily="34" charset="0"/>
            </a:endParaRPr>
          </a:p>
          <a:p>
            <a:r>
              <a:rPr lang="tr-TR" dirty="0">
                <a:solidFill>
                  <a:srgbClr val="333333"/>
                </a:solidFill>
                <a:latin typeface="Tahoma" panose="020B0604030504040204" pitchFamily="34" charset="0"/>
              </a:rPr>
              <a:t>Odanınki salonun perdesinden daha gösterişliydi. (İlgi zamiri)</a:t>
            </a:r>
          </a:p>
          <a:p>
            <a:r>
              <a:rPr lang="tr-TR" dirty="0">
                <a:solidFill>
                  <a:srgbClr val="333333"/>
                </a:solidFill>
                <a:latin typeface="Tahoma" panose="020B0604030504040204" pitchFamily="34" charset="0"/>
              </a:rPr>
              <a:t>Odanın perdesi yıkanmadı ki takayım. (Bağlaç)</a:t>
            </a:r>
          </a:p>
          <a:p>
            <a:r>
              <a:rPr lang="tr-TR" dirty="0">
                <a:solidFill>
                  <a:srgbClr val="333333"/>
                </a:solidFill>
                <a:latin typeface="Tahoma" panose="020B0604030504040204" pitchFamily="34" charset="0"/>
              </a:rPr>
              <a:t>Odada</a:t>
            </a:r>
            <a:r>
              <a:rPr lang="tr-TR" b="1" dirty="0">
                <a:solidFill>
                  <a:srgbClr val="333333"/>
                </a:solidFill>
                <a:latin typeface="Tahoma" panose="020B0604030504040204" pitchFamily="34" charset="0"/>
              </a:rPr>
              <a:t>ki</a:t>
            </a:r>
            <a:r>
              <a:rPr lang="tr-TR" dirty="0">
                <a:solidFill>
                  <a:srgbClr val="333333"/>
                </a:solidFill>
                <a:latin typeface="Tahoma" panose="020B0604030504040204" pitchFamily="34" charset="0"/>
              </a:rPr>
              <a:t> eşyaları topladım. (Sıfat yapan ki)</a:t>
            </a:r>
          </a:p>
          <a:p>
            <a:endParaRPr lang="tr-TR" dirty="0"/>
          </a:p>
        </p:txBody>
      </p:sp>
    </p:spTree>
    <p:extLst>
      <p:ext uri="{BB962C8B-B14F-4D97-AF65-F5344CB8AC3E}">
        <p14:creationId xmlns="" xmlns:p14="http://schemas.microsoft.com/office/powerpoint/2010/main" val="384146491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5FE0029-EF47-4794-83CD-FC08F3CD52F0}"/>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101250B-B78C-4CA4-8DBC-9AF59CAE0F77}"/>
              </a:ext>
            </a:extLst>
          </p:cNvPr>
          <p:cNvSpPr>
            <a:spLocks noGrp="1"/>
          </p:cNvSpPr>
          <p:nvPr>
            <p:ph idx="1"/>
          </p:nvPr>
        </p:nvSpPr>
        <p:spPr>
          <a:gradFill>
            <a:gsLst>
              <a:gs pos="6000">
                <a:schemeClr val="accent5"/>
              </a:gs>
              <a:gs pos="21000">
                <a:schemeClr val="accent1">
                  <a:lumMod val="45000"/>
                  <a:lumOff val="55000"/>
                </a:schemeClr>
              </a:gs>
              <a:gs pos="87000">
                <a:schemeClr val="accent3"/>
              </a:gs>
              <a:gs pos="74000">
                <a:schemeClr val="accent2">
                  <a:lumMod val="75000"/>
                </a:schemeClr>
              </a:gs>
            </a:gsLst>
            <a:lin ang="5400000" scaled="1"/>
          </a:gradFill>
        </p:spPr>
        <p:txBody>
          <a:bodyPr>
            <a:normAutofit fontScale="70000" lnSpcReduction="20000"/>
          </a:bodyPr>
          <a:lstStyle/>
          <a:p>
            <a:r>
              <a:rPr lang="tr-TR" b="1" u="sng" dirty="0">
                <a:solidFill>
                  <a:srgbClr val="FF6600"/>
                </a:solidFill>
                <a:latin typeface="Tahoma" panose="020B0604030504040204" pitchFamily="34" charset="0"/>
              </a:rPr>
              <a:t>ÖRNEKLER:</a:t>
            </a:r>
            <a:endParaRPr lang="tr-TR" dirty="0">
              <a:solidFill>
                <a:srgbClr val="333333"/>
              </a:solidFill>
              <a:latin typeface="Tahoma" panose="020B0604030504040204" pitchFamily="34" charset="0"/>
            </a:endParaRPr>
          </a:p>
          <a:p>
            <a:r>
              <a:rPr lang="tr-TR" dirty="0">
                <a:solidFill>
                  <a:srgbClr val="333333"/>
                </a:solidFill>
                <a:latin typeface="Tahoma" panose="020B0604030504040204" pitchFamily="34" charset="0"/>
              </a:rPr>
              <a:t>O dergiyi ben </a:t>
            </a:r>
            <a:r>
              <a:rPr lang="tr-TR" b="1" dirty="0">
                <a:solidFill>
                  <a:srgbClr val="333333"/>
                </a:solidFill>
                <a:latin typeface="Tahoma" panose="020B0604030504040204" pitchFamily="34" charset="0"/>
              </a:rPr>
              <a:t>de</a:t>
            </a:r>
            <a:r>
              <a:rPr lang="tr-TR" dirty="0">
                <a:solidFill>
                  <a:srgbClr val="333333"/>
                </a:solidFill>
                <a:latin typeface="Tahoma" panose="020B0604030504040204" pitchFamily="34" charset="0"/>
              </a:rPr>
              <a:t> okudum. (Eşitlik, </a:t>
            </a:r>
            <a:r>
              <a:rPr lang="tr-TR" dirty="0" err="1">
                <a:solidFill>
                  <a:srgbClr val="333333"/>
                </a:solidFill>
                <a:latin typeface="Tahoma" panose="020B0604030504040204" pitchFamily="34" charset="0"/>
              </a:rPr>
              <a:t>gibilik</a:t>
            </a:r>
            <a:r>
              <a:rPr lang="tr-TR" dirty="0">
                <a:solidFill>
                  <a:srgbClr val="333333"/>
                </a:solidFill>
                <a:latin typeface="Tahoma" panose="020B0604030504040204" pitchFamily="34" charset="0"/>
              </a:rPr>
              <a:t>)</a:t>
            </a:r>
          </a:p>
          <a:p>
            <a:r>
              <a:rPr lang="tr-TR" dirty="0">
                <a:solidFill>
                  <a:srgbClr val="333333"/>
                </a:solidFill>
                <a:latin typeface="Tahoma" panose="020B0604030504040204" pitchFamily="34" charset="0"/>
              </a:rPr>
              <a:t>Size </a:t>
            </a:r>
            <a:r>
              <a:rPr lang="tr-TR" b="1" dirty="0">
                <a:solidFill>
                  <a:srgbClr val="333333"/>
                </a:solidFill>
                <a:latin typeface="Tahoma" panose="020B0604030504040204" pitchFamily="34" charset="0"/>
              </a:rPr>
              <a:t>de</a:t>
            </a:r>
            <a:r>
              <a:rPr lang="tr-TR" dirty="0">
                <a:solidFill>
                  <a:srgbClr val="333333"/>
                </a:solidFill>
                <a:latin typeface="Tahoma" panose="020B0604030504040204" pitchFamily="34" charset="0"/>
              </a:rPr>
              <a:t> bir tablo yapabilirim. (Başkasına yaptığım gibi-</a:t>
            </a:r>
            <a:r>
              <a:rPr lang="tr-TR" dirty="0" err="1">
                <a:solidFill>
                  <a:srgbClr val="333333"/>
                </a:solidFill>
                <a:latin typeface="Tahoma" panose="020B0604030504040204" pitchFamily="34" charset="0"/>
              </a:rPr>
              <a:t>gibilik</a:t>
            </a:r>
            <a:r>
              <a:rPr lang="tr-TR" dirty="0">
                <a:solidFill>
                  <a:srgbClr val="333333"/>
                </a:solidFill>
                <a:latin typeface="Tahoma" panose="020B0604030504040204" pitchFamily="34" charset="0"/>
              </a:rPr>
              <a:t>)</a:t>
            </a:r>
          </a:p>
          <a:p>
            <a:r>
              <a:rPr lang="tr-TR" dirty="0">
                <a:solidFill>
                  <a:srgbClr val="333333"/>
                </a:solidFill>
                <a:latin typeface="Tahoma" panose="020B0604030504040204" pitchFamily="34" charset="0"/>
              </a:rPr>
              <a:t>Burayı </a:t>
            </a:r>
            <a:r>
              <a:rPr lang="tr-TR" b="1" dirty="0">
                <a:solidFill>
                  <a:srgbClr val="333333"/>
                </a:solidFill>
                <a:latin typeface="Tahoma" panose="020B0604030504040204" pitchFamily="34" charset="0"/>
              </a:rPr>
              <a:t>da</a:t>
            </a:r>
            <a:r>
              <a:rPr lang="tr-TR" dirty="0">
                <a:solidFill>
                  <a:srgbClr val="333333"/>
                </a:solidFill>
                <a:latin typeface="Tahoma" panose="020B0604030504040204" pitchFamily="34" charset="0"/>
              </a:rPr>
              <a:t> görmemiştim. (Başka bir yeri görmediğim gibi-</a:t>
            </a:r>
            <a:r>
              <a:rPr lang="tr-TR" dirty="0" err="1">
                <a:solidFill>
                  <a:srgbClr val="333333"/>
                </a:solidFill>
                <a:latin typeface="Tahoma" panose="020B0604030504040204" pitchFamily="34" charset="0"/>
              </a:rPr>
              <a:t>gibilik</a:t>
            </a:r>
            <a:r>
              <a:rPr lang="tr-TR" dirty="0">
                <a:solidFill>
                  <a:srgbClr val="333333"/>
                </a:solidFill>
                <a:latin typeface="Tahoma" panose="020B0604030504040204" pitchFamily="34" charset="0"/>
              </a:rPr>
              <a:t>)</a:t>
            </a:r>
          </a:p>
          <a:p>
            <a:r>
              <a:rPr lang="tr-TR" dirty="0">
                <a:solidFill>
                  <a:srgbClr val="333333"/>
                </a:solidFill>
                <a:latin typeface="Tahoma" panose="020B0604030504040204" pitchFamily="34" charset="0"/>
              </a:rPr>
              <a:t>Önce kendin çalış </a:t>
            </a:r>
            <a:r>
              <a:rPr lang="tr-TR" b="1" dirty="0">
                <a:solidFill>
                  <a:srgbClr val="333333"/>
                </a:solidFill>
                <a:latin typeface="Tahoma" panose="020B0604030504040204" pitchFamily="34" charset="0"/>
              </a:rPr>
              <a:t>da</a:t>
            </a:r>
            <a:r>
              <a:rPr lang="tr-TR" dirty="0">
                <a:solidFill>
                  <a:srgbClr val="333333"/>
                </a:solidFill>
                <a:latin typeface="Tahoma" panose="020B0604030504040204" pitchFamily="34" charset="0"/>
              </a:rPr>
              <a:t> sonra benden çalışmamı iste. (Kızgınlık)</a:t>
            </a:r>
          </a:p>
          <a:p>
            <a:r>
              <a:rPr lang="tr-TR" dirty="0">
                <a:solidFill>
                  <a:srgbClr val="333333"/>
                </a:solidFill>
                <a:latin typeface="Tahoma" panose="020B0604030504040204" pitchFamily="34" charset="0"/>
              </a:rPr>
              <a:t>Size ne oluyor </a:t>
            </a:r>
            <a:r>
              <a:rPr lang="tr-TR" b="1" dirty="0">
                <a:solidFill>
                  <a:srgbClr val="333333"/>
                </a:solidFill>
                <a:latin typeface="Tahoma" panose="020B0604030504040204" pitchFamily="34" charset="0"/>
              </a:rPr>
              <a:t>da</a:t>
            </a:r>
            <a:r>
              <a:rPr lang="tr-TR" dirty="0">
                <a:solidFill>
                  <a:srgbClr val="333333"/>
                </a:solidFill>
                <a:latin typeface="Tahoma" panose="020B0604030504040204" pitchFamily="34" charset="0"/>
              </a:rPr>
              <a:t> işimize karışıyorsunuz.(Azarlama)</a:t>
            </a:r>
          </a:p>
          <a:p>
            <a:r>
              <a:rPr lang="tr-TR" dirty="0">
                <a:solidFill>
                  <a:srgbClr val="333333"/>
                </a:solidFill>
                <a:latin typeface="Tahoma" panose="020B0604030504040204" pitchFamily="34" charset="0"/>
              </a:rPr>
              <a:t>Okula bir gel </a:t>
            </a:r>
            <a:r>
              <a:rPr lang="tr-TR" b="1" dirty="0">
                <a:solidFill>
                  <a:srgbClr val="333333"/>
                </a:solidFill>
                <a:latin typeface="Tahoma" panose="020B0604030504040204" pitchFamily="34" charset="0"/>
              </a:rPr>
              <a:t>de</a:t>
            </a:r>
            <a:r>
              <a:rPr lang="tr-TR" dirty="0">
                <a:solidFill>
                  <a:srgbClr val="333333"/>
                </a:solidFill>
                <a:latin typeface="Tahoma" panose="020B0604030504040204" pitchFamily="34" charset="0"/>
              </a:rPr>
              <a:t> oradan çarşıya gidersin. (İstek)</a:t>
            </a:r>
          </a:p>
          <a:p>
            <a:r>
              <a:rPr lang="tr-TR" dirty="0">
                <a:solidFill>
                  <a:srgbClr val="333333"/>
                </a:solidFill>
                <a:latin typeface="Tahoma" panose="020B0604030504040204" pitchFamily="34" charset="0"/>
              </a:rPr>
              <a:t>Ne iyi ettiniz de yemek getirdiniz. (Memnuniyet)</a:t>
            </a:r>
          </a:p>
          <a:p>
            <a:r>
              <a:rPr lang="tr-TR" dirty="0">
                <a:solidFill>
                  <a:srgbClr val="333333"/>
                </a:solidFill>
                <a:latin typeface="Tahoma" panose="020B0604030504040204" pitchFamily="34" charset="0"/>
              </a:rPr>
              <a:t>Okuyacak </a:t>
            </a:r>
            <a:r>
              <a:rPr lang="tr-TR" b="1" dirty="0">
                <a:solidFill>
                  <a:srgbClr val="333333"/>
                </a:solidFill>
                <a:latin typeface="Tahoma" panose="020B0604030504040204" pitchFamily="34" charset="0"/>
              </a:rPr>
              <a:t>da</a:t>
            </a:r>
            <a:r>
              <a:rPr lang="tr-TR" dirty="0">
                <a:solidFill>
                  <a:srgbClr val="333333"/>
                </a:solidFill>
                <a:latin typeface="Tahoma" panose="020B0604030504040204" pitchFamily="34" charset="0"/>
              </a:rPr>
              <a:t> bana yardım edecekmiş. (Alay)</a:t>
            </a:r>
          </a:p>
          <a:p>
            <a:r>
              <a:rPr lang="tr-TR" dirty="0">
                <a:solidFill>
                  <a:srgbClr val="333333"/>
                </a:solidFill>
                <a:latin typeface="Tahoma" panose="020B0604030504040204" pitchFamily="34" charset="0"/>
              </a:rPr>
              <a:t>Buraya gelmişsin </a:t>
            </a:r>
            <a:r>
              <a:rPr lang="tr-TR" b="1" dirty="0">
                <a:solidFill>
                  <a:srgbClr val="333333"/>
                </a:solidFill>
                <a:latin typeface="Tahoma" panose="020B0604030504040204" pitchFamily="34" charset="0"/>
              </a:rPr>
              <a:t>de</a:t>
            </a:r>
            <a:r>
              <a:rPr lang="tr-TR" dirty="0">
                <a:solidFill>
                  <a:srgbClr val="333333"/>
                </a:solidFill>
                <a:latin typeface="Tahoma" panose="020B0604030504040204" pitchFamily="34" charset="0"/>
              </a:rPr>
              <a:t> bize uğramamışsın. (Yakınma)</a:t>
            </a:r>
          </a:p>
          <a:p>
            <a:r>
              <a:rPr lang="tr-TR" dirty="0">
                <a:solidFill>
                  <a:srgbClr val="333333"/>
                </a:solidFill>
                <a:latin typeface="Tahoma" panose="020B0604030504040204" pitchFamily="34" charset="0"/>
              </a:rPr>
              <a:t>Oyuncak </a:t>
            </a:r>
            <a:r>
              <a:rPr lang="tr-TR" b="1" dirty="0">
                <a:solidFill>
                  <a:srgbClr val="333333"/>
                </a:solidFill>
                <a:latin typeface="Tahoma" panose="020B0604030504040204" pitchFamily="34" charset="0"/>
              </a:rPr>
              <a:t>da</a:t>
            </a:r>
            <a:r>
              <a:rPr lang="tr-TR" dirty="0">
                <a:solidFill>
                  <a:srgbClr val="333333"/>
                </a:solidFill>
                <a:latin typeface="Tahoma" panose="020B0604030504040204" pitchFamily="34" charset="0"/>
              </a:rPr>
              <a:t> oyuncak diye tutturdu. (İnat)</a:t>
            </a:r>
          </a:p>
          <a:p>
            <a:r>
              <a:rPr lang="tr-TR" dirty="0">
                <a:solidFill>
                  <a:srgbClr val="333333"/>
                </a:solidFill>
                <a:latin typeface="Tahoma" panose="020B0604030504040204" pitchFamily="34" charset="0"/>
              </a:rPr>
              <a:t>Bu sınavı kazanacak </a:t>
            </a:r>
            <a:r>
              <a:rPr lang="tr-TR" b="1" dirty="0">
                <a:solidFill>
                  <a:srgbClr val="333333"/>
                </a:solidFill>
                <a:latin typeface="Tahoma" panose="020B0604030504040204" pitchFamily="34" charset="0"/>
              </a:rPr>
              <a:t>da</a:t>
            </a:r>
            <a:r>
              <a:rPr lang="tr-TR" dirty="0">
                <a:solidFill>
                  <a:srgbClr val="333333"/>
                </a:solidFill>
                <a:latin typeface="Tahoma" panose="020B0604030504040204" pitchFamily="34" charset="0"/>
              </a:rPr>
              <a:t> ben göreceğim. (Küçümseme)</a:t>
            </a:r>
          </a:p>
          <a:p>
            <a:endParaRPr lang="tr-TR" dirty="0"/>
          </a:p>
        </p:txBody>
      </p:sp>
    </p:spTree>
    <p:extLst>
      <p:ext uri="{BB962C8B-B14F-4D97-AF65-F5344CB8AC3E}">
        <p14:creationId xmlns="" xmlns:p14="http://schemas.microsoft.com/office/powerpoint/2010/main" val="374724603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33CF2CA-2D7E-4030-9F80-C8AB72148B2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462A06A4-AC36-42D2-953C-6A292048EBE4}"/>
              </a:ext>
            </a:extLst>
          </p:cNvPr>
          <p:cNvSpPr>
            <a:spLocks noGrp="1"/>
          </p:cNvSpPr>
          <p:nvPr>
            <p:ph idx="1"/>
          </p:nvPr>
        </p:nvSpPr>
        <p:spPr>
          <a:gradFill>
            <a:gsLst>
              <a:gs pos="6000">
                <a:schemeClr val="accent5"/>
              </a:gs>
              <a:gs pos="21000">
                <a:schemeClr val="accent1">
                  <a:lumMod val="45000"/>
                  <a:lumOff val="55000"/>
                </a:schemeClr>
              </a:gs>
              <a:gs pos="87000">
                <a:schemeClr val="accent3"/>
              </a:gs>
              <a:gs pos="74000">
                <a:schemeClr val="accent2">
                  <a:lumMod val="75000"/>
                </a:schemeClr>
              </a:gs>
            </a:gsLst>
            <a:lin ang="5400000" scaled="1"/>
          </a:gradFill>
        </p:spPr>
        <p:txBody>
          <a:bodyPr/>
          <a:lstStyle/>
          <a:p>
            <a:r>
              <a:rPr lang="tr-TR" b="1" u="sng" dirty="0">
                <a:solidFill>
                  <a:srgbClr val="0080FF"/>
                </a:solidFill>
                <a:latin typeface="Tahoma" panose="020B0604030504040204" pitchFamily="34" charset="0"/>
              </a:rPr>
              <a:t>KARIŞTIRILABİLEN DURUMLAR:</a:t>
            </a:r>
            <a:endParaRPr lang="tr-TR" dirty="0">
              <a:solidFill>
                <a:srgbClr val="333333"/>
              </a:solidFill>
              <a:latin typeface="Tahoma" panose="020B0604030504040204" pitchFamily="34" charset="0"/>
            </a:endParaRPr>
          </a:p>
          <a:p>
            <a:pPr algn="just">
              <a:buFont typeface="Arial" panose="020B0604020202020204" pitchFamily="34" charset="0"/>
              <a:buChar char="•"/>
            </a:pPr>
            <a:r>
              <a:rPr lang="tr-TR" u="sng" dirty="0">
                <a:solidFill>
                  <a:srgbClr val="333333"/>
                </a:solidFill>
                <a:latin typeface="Tahoma" panose="020B0604030504040204" pitchFamily="34" charset="0"/>
              </a:rPr>
              <a:t>Bağlaç olan de</a:t>
            </a:r>
            <a:r>
              <a:rPr lang="tr-TR" dirty="0">
                <a:solidFill>
                  <a:srgbClr val="333333"/>
                </a:solidFill>
                <a:latin typeface="Tahoma" panose="020B0604030504040204" pitchFamily="34" charset="0"/>
              </a:rPr>
              <a:t> ile </a:t>
            </a:r>
            <a:r>
              <a:rPr lang="tr-TR" u="sng" dirty="0">
                <a:solidFill>
                  <a:srgbClr val="333333"/>
                </a:solidFill>
                <a:latin typeface="Tahoma" panose="020B0604030504040204" pitchFamily="34" charset="0"/>
              </a:rPr>
              <a:t>bulunma hal eki olan “de” ve yapım eki olan “</a:t>
            </a:r>
            <a:r>
              <a:rPr lang="tr-TR" u="sng" dirty="0" err="1">
                <a:solidFill>
                  <a:srgbClr val="333333"/>
                </a:solidFill>
                <a:latin typeface="Tahoma" panose="020B0604030504040204" pitchFamily="34" charset="0"/>
              </a:rPr>
              <a:t>de”</a:t>
            </a:r>
            <a:r>
              <a:rPr lang="tr-TR" dirty="0" err="1">
                <a:solidFill>
                  <a:srgbClr val="333333"/>
                </a:solidFill>
                <a:latin typeface="Tahoma" panose="020B0604030504040204" pitchFamily="34" charset="0"/>
              </a:rPr>
              <a:t>yi</a:t>
            </a:r>
            <a:r>
              <a:rPr lang="tr-TR" dirty="0">
                <a:solidFill>
                  <a:srgbClr val="333333"/>
                </a:solidFill>
                <a:latin typeface="Tahoma" panose="020B0604030504040204" pitchFamily="34" charset="0"/>
              </a:rPr>
              <a:t> karıştırmamak gerekir.</a:t>
            </a:r>
          </a:p>
          <a:p>
            <a:pPr algn="just">
              <a:buFont typeface="Arial" panose="020B0604020202020204" pitchFamily="34" charset="0"/>
              <a:buChar char="•"/>
            </a:pPr>
            <a:r>
              <a:rPr lang="tr-TR" dirty="0">
                <a:solidFill>
                  <a:srgbClr val="333333"/>
                </a:solidFill>
                <a:latin typeface="Tahoma" panose="020B0604030504040204" pitchFamily="34" charset="0"/>
              </a:rPr>
              <a:t>De bağlacı ayrı yazılır ve cümleden çıkarıldığında cümlenin anlamı bozulmaz.</a:t>
            </a:r>
          </a:p>
          <a:p>
            <a:pPr>
              <a:buFont typeface="Arial" panose="020B0604020202020204" pitchFamily="34" charset="0"/>
              <a:buChar char="•"/>
            </a:pPr>
            <a:r>
              <a:rPr lang="tr-TR" dirty="0">
                <a:solidFill>
                  <a:srgbClr val="333333"/>
                </a:solidFill>
                <a:latin typeface="Tahoma" panose="020B0604030504040204" pitchFamily="34" charset="0"/>
              </a:rPr>
              <a:t>Hal eki olan ve yapım eki olan “de” hem birleşik yazılır hem de çıkarıldığında cümlenin anlamında bozulma olur. Bağlaç olan “</a:t>
            </a:r>
            <a:r>
              <a:rPr lang="tr-TR" dirty="0" err="1">
                <a:solidFill>
                  <a:srgbClr val="333333"/>
                </a:solidFill>
                <a:latin typeface="Tahoma" panose="020B0604030504040204" pitchFamily="34" charset="0"/>
              </a:rPr>
              <a:t>de”nin</a:t>
            </a:r>
            <a:r>
              <a:rPr lang="tr-TR" dirty="0">
                <a:solidFill>
                  <a:srgbClr val="333333"/>
                </a:solidFill>
                <a:latin typeface="Tahoma" panose="020B0604030504040204" pitchFamily="34" charset="0"/>
              </a:rPr>
              <a:t> sadece “da, de” şekilleri varken diğerlerinin “da, de, ta, te” şekilleri  mevcuttur.</a:t>
            </a:r>
          </a:p>
          <a:p>
            <a:endParaRPr lang="tr-TR" dirty="0"/>
          </a:p>
        </p:txBody>
      </p:sp>
    </p:spTree>
    <p:extLst>
      <p:ext uri="{BB962C8B-B14F-4D97-AF65-F5344CB8AC3E}">
        <p14:creationId xmlns="" xmlns:p14="http://schemas.microsoft.com/office/powerpoint/2010/main" val="6583359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97895CD-1D7E-4EF0-AE09-FC0D9F3100F8}"/>
              </a:ext>
            </a:extLst>
          </p:cNvPr>
          <p:cNvSpPr>
            <a:spLocks noGrp="1"/>
          </p:cNvSpPr>
          <p:nvPr>
            <p:ph type="title"/>
          </p:nvPr>
        </p:nvSpPr>
        <p:spPr/>
        <p:txBody>
          <a:bodyPr/>
          <a:lstStyle/>
          <a:p>
            <a:r>
              <a:rPr lang="tr-TR" b="1" dirty="0">
                <a:solidFill>
                  <a:srgbClr val="FF0000"/>
                </a:solidFill>
                <a:latin typeface="Helvetica" panose="020B0604020202020204" pitchFamily="34" charset="0"/>
              </a:rPr>
              <a:t>ÇÜNKÜ, ZİRA BAĞLACI</a:t>
            </a:r>
            <a:r>
              <a:rPr lang="tr-TR" dirty="0">
                <a:solidFill>
                  <a:srgbClr val="333333"/>
                </a:solidFill>
                <a:latin typeface="Helvetica" panose="020B0604020202020204" pitchFamily="34" charset="0"/>
              </a:rPr>
              <a:t/>
            </a:r>
            <a:br>
              <a:rPr lang="tr-TR" dirty="0">
                <a:solidFill>
                  <a:srgbClr val="333333"/>
                </a:solidFill>
                <a:latin typeface="Helvetica" panose="020B0604020202020204" pitchFamily="34" charset="0"/>
              </a:rPr>
            </a:br>
            <a:endParaRPr lang="tr-TR" dirty="0"/>
          </a:p>
        </p:txBody>
      </p:sp>
      <p:sp>
        <p:nvSpPr>
          <p:cNvPr id="3" name="İçerik Yer Tutucusu 2">
            <a:extLst>
              <a:ext uri="{FF2B5EF4-FFF2-40B4-BE49-F238E27FC236}">
                <a16:creationId xmlns="" xmlns:a16="http://schemas.microsoft.com/office/drawing/2014/main" id="{12ACCF9C-F150-4B88-A784-851E9BFD5EE8}"/>
              </a:ext>
            </a:extLst>
          </p:cNvPr>
          <p:cNvSpPr>
            <a:spLocks noGrp="1"/>
          </p:cNvSpPr>
          <p:nvPr>
            <p:ph idx="1"/>
          </p:nvPr>
        </p:nvSpPr>
        <p:spPr/>
        <p:txBody>
          <a:bodyPr/>
          <a:lstStyle/>
          <a:p>
            <a:pPr>
              <a:buFont typeface="Arial" panose="020B0604020202020204" pitchFamily="34" charset="0"/>
              <a:buChar char="•"/>
            </a:pPr>
            <a:r>
              <a:rPr lang="tr-TR" b="1" i="1" u="sng" dirty="0">
                <a:solidFill>
                  <a:srgbClr val="FF0000"/>
                </a:solidFill>
                <a:latin typeface="Tahoma" panose="020B0604030504040204" pitchFamily="34" charset="0"/>
              </a:rPr>
              <a:t>Bu bağlaçlar başına geldikleri cümleyi kendisinden önceki cümlelere bağlarlar.</a:t>
            </a:r>
          </a:p>
          <a:p>
            <a:r>
              <a:rPr lang="tr-TR" b="1" i="1" u="sng" dirty="0">
                <a:solidFill>
                  <a:srgbClr val="FF0000"/>
                </a:solidFill>
                <a:latin typeface="Tahoma" panose="020B0604030504040204" pitchFamily="34" charset="0"/>
              </a:rPr>
              <a:t>ÖRNEKLER:</a:t>
            </a:r>
          </a:p>
          <a:p>
            <a:r>
              <a:rPr lang="tr-TR" b="1" i="1" u="sng" dirty="0">
                <a:solidFill>
                  <a:srgbClr val="FF0000"/>
                </a:solidFill>
                <a:latin typeface="Tahoma" panose="020B0604030504040204" pitchFamily="34" charset="0"/>
              </a:rPr>
              <a:t>Düğününüze gelemedim; çünkü hastalandım.</a:t>
            </a:r>
          </a:p>
          <a:p>
            <a:r>
              <a:rPr lang="tr-TR" b="1" i="1" u="sng" dirty="0">
                <a:solidFill>
                  <a:srgbClr val="FF0000"/>
                </a:solidFill>
                <a:latin typeface="Tahoma" panose="020B0604030504040204" pitchFamily="34" charset="0"/>
              </a:rPr>
              <a:t>Bu soruyu çözemedim; çünkü konuyu kavrayamamışım.</a:t>
            </a:r>
          </a:p>
          <a:p>
            <a:r>
              <a:rPr lang="tr-TR" b="1" i="1" u="sng" dirty="0">
                <a:solidFill>
                  <a:srgbClr val="FF0000"/>
                </a:solidFill>
                <a:latin typeface="Tahoma" panose="020B0604030504040204" pitchFamily="34" charset="0"/>
              </a:rPr>
              <a:t>İpleri sıkıca bağlamalısın zira yıkılacak gibi duruyor.</a:t>
            </a:r>
          </a:p>
          <a:p>
            <a:r>
              <a:rPr lang="tr-TR" b="1" i="1" u="sng" dirty="0">
                <a:solidFill>
                  <a:srgbClr val="FF0000"/>
                </a:solidFill>
                <a:latin typeface="Tahoma" panose="020B0604030504040204" pitchFamily="34" charset="0"/>
              </a:rPr>
              <a:t>Bu yıl ürünler iyi çıktı zira yağmurlar boldu.</a:t>
            </a:r>
          </a:p>
          <a:p>
            <a:endParaRPr lang="tr-TR" dirty="0"/>
          </a:p>
        </p:txBody>
      </p:sp>
    </p:spTree>
    <p:extLst>
      <p:ext uri="{BB962C8B-B14F-4D97-AF65-F5344CB8AC3E}">
        <p14:creationId xmlns="" xmlns:p14="http://schemas.microsoft.com/office/powerpoint/2010/main" val="395244833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3195AFA-186F-4A3E-B704-CA76D2DDCCC0}"/>
              </a:ext>
            </a:extLst>
          </p:cNvPr>
          <p:cNvSpPr>
            <a:spLocks noGrp="1"/>
          </p:cNvSpPr>
          <p:nvPr>
            <p:ph type="title"/>
          </p:nvPr>
        </p:nvSpPr>
        <p:spPr>
          <a:xfrm>
            <a:off x="-305871" y="970664"/>
            <a:ext cx="997849" cy="133206"/>
          </a:xfrm>
        </p:spPr>
        <p:txBody>
          <a:bodyPr>
            <a:normAutofit fontScale="90000"/>
          </a:bodyPr>
          <a:lstStyle/>
          <a:p>
            <a:endParaRPr lang="tr-TR" dirty="0"/>
          </a:p>
        </p:txBody>
      </p:sp>
      <p:sp>
        <p:nvSpPr>
          <p:cNvPr id="3" name="İçerik Yer Tutucusu 2">
            <a:extLst>
              <a:ext uri="{FF2B5EF4-FFF2-40B4-BE49-F238E27FC236}">
                <a16:creationId xmlns="" xmlns:a16="http://schemas.microsoft.com/office/drawing/2014/main" id="{FD5D564B-391F-4B25-B98B-F56A62E28E81}"/>
              </a:ext>
            </a:extLst>
          </p:cNvPr>
          <p:cNvSpPr>
            <a:spLocks noGrp="1"/>
          </p:cNvSpPr>
          <p:nvPr>
            <p:ph idx="1"/>
          </p:nvPr>
        </p:nvSpPr>
        <p:spPr>
          <a:xfrm>
            <a:off x="962756" y="292608"/>
            <a:ext cx="10058400" cy="6080760"/>
          </a:xfrm>
        </p:spPr>
        <p:txBody>
          <a:bodyPr>
            <a:normAutofit/>
          </a:bodyPr>
          <a:lstStyle/>
          <a:p>
            <a:r>
              <a:rPr lang="tr-TR" sz="4100" dirty="0"/>
              <a:t>**NOT**: </a:t>
            </a:r>
            <a:r>
              <a:rPr lang="tr-TR" dirty="0"/>
              <a:t>“Bir ve tek” kelimeleri de sıfat ve zarf görevlerinde kullanılabilir. Bunlar da “sadece” anlamını taşıdıkları takdirde edat olurlar.</a:t>
            </a:r>
          </a:p>
          <a:p>
            <a:r>
              <a:rPr lang="tr-TR" dirty="0"/>
              <a:t>ÖRNEKLER:</a:t>
            </a:r>
          </a:p>
          <a:p>
            <a:endParaRPr lang="tr-TR" dirty="0"/>
          </a:p>
          <a:p>
            <a:r>
              <a:rPr lang="tr-TR" dirty="0"/>
              <a:t>Tatile tek onunla giderim. (Sadece = Edat)</a:t>
            </a:r>
          </a:p>
          <a:p>
            <a:endParaRPr lang="tr-TR" dirty="0"/>
          </a:p>
          <a:p>
            <a:r>
              <a:rPr lang="tr-TR" dirty="0"/>
              <a:t>Tek kişilik odada kalmak istediğini söyledi. (Sıfat)</a:t>
            </a:r>
          </a:p>
          <a:p>
            <a:endParaRPr lang="tr-TR" dirty="0"/>
          </a:p>
          <a:p>
            <a:r>
              <a:rPr lang="tr-TR" dirty="0"/>
              <a:t>Gece vakti sokağa tek çıkmaktan korkmuyordu. (Fiilimsiyi niteleyen zarf)</a:t>
            </a:r>
          </a:p>
          <a:p>
            <a:endParaRPr lang="tr-TR" dirty="0"/>
          </a:p>
          <a:p>
            <a:r>
              <a:rPr lang="tr-TR" dirty="0"/>
              <a:t>Bir saatte iki kilometre yol alamadık. (Sıfat)</a:t>
            </a:r>
          </a:p>
          <a:p>
            <a:endParaRPr lang="tr-TR" dirty="0"/>
          </a:p>
          <a:p>
            <a:r>
              <a:rPr lang="tr-TR" dirty="0"/>
              <a:t>Yaptıklarını bir </a:t>
            </a:r>
            <a:r>
              <a:rPr lang="tr-TR" dirty="0" err="1"/>
              <a:t>bir</a:t>
            </a:r>
            <a:r>
              <a:rPr lang="tr-TR" dirty="0"/>
              <a:t> söyledi. (Nasıl söyledi? Bir </a:t>
            </a:r>
            <a:r>
              <a:rPr lang="tr-TR" dirty="0" err="1"/>
              <a:t>bir</a:t>
            </a:r>
            <a:r>
              <a:rPr lang="tr-TR" dirty="0"/>
              <a:t> = zarf)</a:t>
            </a:r>
          </a:p>
        </p:txBody>
      </p:sp>
    </p:spTree>
    <p:extLst>
      <p:ext uri="{BB962C8B-B14F-4D97-AF65-F5344CB8AC3E}">
        <p14:creationId xmlns="" xmlns:p14="http://schemas.microsoft.com/office/powerpoint/2010/main" val="159541025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35B41E5-54FC-4631-88DE-20A5E2E7F26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104A8863-3A38-40EA-86AA-61803A3F4BE4}"/>
              </a:ext>
            </a:extLst>
          </p:cNvPr>
          <p:cNvSpPr>
            <a:spLocks noGrp="1"/>
          </p:cNvSpPr>
          <p:nvPr>
            <p:ph idx="1"/>
          </p:nvPr>
        </p:nvSpPr>
        <p:spPr/>
        <p:txBody>
          <a:bodyPr/>
          <a:lstStyle/>
          <a:p>
            <a:r>
              <a:rPr lang="tr-TR" i="1" u="sng" dirty="0">
                <a:solidFill>
                  <a:srgbClr val="FF0000"/>
                </a:solidFill>
                <a:latin typeface="Helvetica" panose="020B0604020202020204" pitchFamily="34" charset="0"/>
              </a:rPr>
              <a:t>MADEM, MADEMKİ BAĞLACI</a:t>
            </a:r>
          </a:p>
          <a:p>
            <a:pPr>
              <a:buFont typeface="Arial" panose="020B0604020202020204" pitchFamily="34" charset="0"/>
              <a:buChar char="•"/>
            </a:pPr>
            <a:r>
              <a:rPr lang="tr-TR" i="1" u="sng" dirty="0">
                <a:solidFill>
                  <a:srgbClr val="FF0000"/>
                </a:solidFill>
                <a:latin typeface="Tahoma" panose="020B0604030504040204" pitchFamily="34" charset="0"/>
              </a:rPr>
              <a:t>Bu bağlaçlar başına geldikleri cümleyi daha sonrakilere bağlarlar.</a:t>
            </a:r>
          </a:p>
          <a:p>
            <a:r>
              <a:rPr lang="tr-TR" i="1" u="sng" dirty="0">
                <a:solidFill>
                  <a:srgbClr val="FF0000"/>
                </a:solidFill>
                <a:latin typeface="Tahoma" panose="020B0604030504040204" pitchFamily="34" charset="0"/>
              </a:rPr>
              <a:t>Mademki buraya geldiniz, bir çayımızı için.</a:t>
            </a:r>
          </a:p>
          <a:p>
            <a:r>
              <a:rPr lang="tr-TR" i="1" u="sng" dirty="0">
                <a:solidFill>
                  <a:srgbClr val="FF0000"/>
                </a:solidFill>
                <a:latin typeface="Tahoma" panose="020B0604030504040204" pitchFamily="34" charset="0"/>
              </a:rPr>
              <a:t>Kitabı okumayacaktın madem, neden satın aldın?</a:t>
            </a:r>
          </a:p>
          <a:p>
            <a:endParaRPr lang="tr-TR" dirty="0"/>
          </a:p>
        </p:txBody>
      </p:sp>
    </p:spTree>
    <p:extLst>
      <p:ext uri="{BB962C8B-B14F-4D97-AF65-F5344CB8AC3E}">
        <p14:creationId xmlns="" xmlns:p14="http://schemas.microsoft.com/office/powerpoint/2010/main" val="117600714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41AAB55-E6F0-4D9D-9A3B-9FF4AE938E40}"/>
              </a:ext>
            </a:extLst>
          </p:cNvPr>
          <p:cNvSpPr>
            <a:spLocks noGrp="1"/>
          </p:cNvSpPr>
          <p:nvPr>
            <p:ph type="title"/>
          </p:nvPr>
        </p:nvSpPr>
        <p:spPr/>
        <p:txBody>
          <a:bodyPr>
            <a:normAutofit/>
          </a:bodyPr>
          <a:lstStyle/>
          <a:p>
            <a:r>
              <a:rPr lang="tr-TR" b="1" dirty="0">
                <a:solidFill>
                  <a:srgbClr val="FF0000"/>
                </a:solidFill>
                <a:latin typeface="Helvetica" panose="020B0604020202020204" pitchFamily="34" charset="0"/>
              </a:rPr>
              <a:t>VEYAHUT, YAHUT, VEYA, YA DA BAĞLACI</a:t>
            </a:r>
            <a:r>
              <a:rPr lang="tr-TR" dirty="0">
                <a:solidFill>
                  <a:srgbClr val="333333"/>
                </a:solidFill>
                <a:latin typeface="Helvetica" panose="020B0604020202020204" pitchFamily="34" charset="0"/>
              </a:rPr>
              <a:t/>
            </a:r>
            <a:br>
              <a:rPr lang="tr-TR" dirty="0">
                <a:solidFill>
                  <a:srgbClr val="333333"/>
                </a:solidFill>
                <a:latin typeface="Helvetica" panose="020B0604020202020204" pitchFamily="34" charset="0"/>
              </a:rPr>
            </a:br>
            <a:endParaRPr lang="tr-TR" dirty="0"/>
          </a:p>
        </p:txBody>
      </p:sp>
      <p:sp>
        <p:nvSpPr>
          <p:cNvPr id="3" name="İçerik Yer Tutucusu 2">
            <a:extLst>
              <a:ext uri="{FF2B5EF4-FFF2-40B4-BE49-F238E27FC236}">
                <a16:creationId xmlns="" xmlns:a16="http://schemas.microsoft.com/office/drawing/2014/main" id="{9EC367E2-F980-4B37-9988-26AF76DCBA76}"/>
              </a:ext>
            </a:extLst>
          </p:cNvPr>
          <p:cNvSpPr>
            <a:spLocks noGrp="1"/>
          </p:cNvSpPr>
          <p:nvPr>
            <p:ph idx="1"/>
          </p:nvPr>
        </p:nvSpPr>
        <p:spPr/>
        <p:txBody>
          <a:bodyPr>
            <a:normAutofit/>
          </a:bodyPr>
          <a:lstStyle/>
          <a:p>
            <a:pPr>
              <a:buFont typeface="Arial" panose="020B0604020202020204" pitchFamily="34" charset="0"/>
              <a:buChar char="•"/>
            </a:pPr>
            <a:r>
              <a:rPr lang="tr-TR" dirty="0">
                <a:solidFill>
                  <a:srgbClr val="FF0000"/>
                </a:solidFill>
                <a:latin typeface="Tahoma" panose="020B0604030504040204" pitchFamily="34" charset="0"/>
              </a:rPr>
              <a:t>Bunlar birbirine denk olan, birbirinin yerini tutabilecek olan iki unsuru birbirine bağlayan, birbiriyle karşılaştıran bağlaçlardır. Bağladıkları iki unsurun, iki kelime, kelime gurubu veya cümlenin arasına girerler.</a:t>
            </a:r>
          </a:p>
          <a:p>
            <a:r>
              <a:rPr lang="tr-TR" b="1" u="sng" dirty="0">
                <a:solidFill>
                  <a:srgbClr val="FF6600"/>
                </a:solidFill>
                <a:latin typeface="Tahoma" panose="020B0604030504040204" pitchFamily="34" charset="0"/>
              </a:rPr>
              <a:t>ÖRNEKLER:</a:t>
            </a:r>
            <a:endParaRPr lang="tr-TR" dirty="0">
              <a:solidFill>
                <a:srgbClr val="333333"/>
              </a:solidFill>
              <a:latin typeface="Tahoma" panose="020B0604030504040204" pitchFamily="34" charset="0"/>
            </a:endParaRPr>
          </a:p>
          <a:p>
            <a:r>
              <a:rPr lang="tr-TR" dirty="0">
                <a:solidFill>
                  <a:srgbClr val="FF0000"/>
                </a:solidFill>
                <a:latin typeface="Tahoma" panose="020B0604030504040204" pitchFamily="34" charset="0"/>
              </a:rPr>
              <a:t>Roman </a:t>
            </a:r>
            <a:r>
              <a:rPr lang="tr-TR" b="1" dirty="0">
                <a:solidFill>
                  <a:srgbClr val="FF0000"/>
                </a:solidFill>
                <a:latin typeface="Tahoma" panose="020B0604030504040204" pitchFamily="34" charset="0"/>
              </a:rPr>
              <a:t>veya</a:t>
            </a:r>
            <a:r>
              <a:rPr lang="tr-TR" dirty="0">
                <a:solidFill>
                  <a:srgbClr val="FF0000"/>
                </a:solidFill>
                <a:latin typeface="Tahoma" panose="020B0604030504040204" pitchFamily="34" charset="0"/>
              </a:rPr>
              <a:t> öykü ikisini de okumayı çok severim.</a:t>
            </a:r>
          </a:p>
          <a:p>
            <a:r>
              <a:rPr lang="tr-TR" dirty="0">
                <a:solidFill>
                  <a:srgbClr val="FF0000"/>
                </a:solidFill>
                <a:latin typeface="Tahoma" panose="020B0604030504040204" pitchFamily="34" charset="0"/>
              </a:rPr>
              <a:t>Kardeşin </a:t>
            </a:r>
            <a:r>
              <a:rPr lang="tr-TR" b="1" dirty="0">
                <a:solidFill>
                  <a:srgbClr val="FF0000"/>
                </a:solidFill>
                <a:latin typeface="Tahoma" panose="020B0604030504040204" pitchFamily="34" charset="0"/>
              </a:rPr>
              <a:t>yahut</a:t>
            </a:r>
            <a:r>
              <a:rPr lang="tr-TR" dirty="0">
                <a:solidFill>
                  <a:srgbClr val="FF0000"/>
                </a:solidFill>
                <a:latin typeface="Tahoma" panose="020B0604030504040204" pitchFamily="34" charset="0"/>
              </a:rPr>
              <a:t> baban okula gelsin.</a:t>
            </a:r>
          </a:p>
          <a:p>
            <a:r>
              <a:rPr lang="tr-TR" dirty="0">
                <a:solidFill>
                  <a:srgbClr val="FF0000"/>
                </a:solidFill>
                <a:latin typeface="Tahoma" panose="020B0604030504040204" pitchFamily="34" charset="0"/>
              </a:rPr>
              <a:t>Müzik </a:t>
            </a:r>
            <a:r>
              <a:rPr lang="tr-TR" b="1" dirty="0">
                <a:solidFill>
                  <a:srgbClr val="FF0000"/>
                </a:solidFill>
                <a:latin typeface="Tahoma" panose="020B0604030504040204" pitchFamily="34" charset="0"/>
              </a:rPr>
              <a:t>ya da</a:t>
            </a:r>
            <a:r>
              <a:rPr lang="tr-TR" dirty="0">
                <a:solidFill>
                  <a:srgbClr val="FF0000"/>
                </a:solidFill>
                <a:latin typeface="Tahoma" panose="020B0604030504040204" pitchFamily="34" charset="0"/>
              </a:rPr>
              <a:t> resim dersini seçebilirsin.</a:t>
            </a:r>
          </a:p>
          <a:p>
            <a:r>
              <a:rPr lang="tr-TR" dirty="0">
                <a:solidFill>
                  <a:srgbClr val="FF0000"/>
                </a:solidFill>
                <a:latin typeface="Tahoma" panose="020B0604030504040204" pitchFamily="34" charset="0"/>
              </a:rPr>
              <a:t>Akşam </a:t>
            </a:r>
            <a:r>
              <a:rPr lang="tr-TR" b="1" dirty="0">
                <a:solidFill>
                  <a:srgbClr val="FF0000"/>
                </a:solidFill>
                <a:latin typeface="Tahoma" panose="020B0604030504040204" pitchFamily="34" charset="0"/>
              </a:rPr>
              <a:t>veyahut</a:t>
            </a:r>
            <a:r>
              <a:rPr lang="tr-TR" dirty="0">
                <a:solidFill>
                  <a:srgbClr val="FF0000"/>
                </a:solidFill>
                <a:latin typeface="Tahoma" panose="020B0604030504040204" pitchFamily="34" charset="0"/>
              </a:rPr>
              <a:t> gece yarısı yola çıkarız.</a:t>
            </a:r>
          </a:p>
          <a:p>
            <a:r>
              <a:rPr lang="tr-TR" dirty="0">
                <a:solidFill>
                  <a:srgbClr val="333333"/>
                </a:solidFill>
                <a:latin typeface="Tahoma" panose="020B0604030504040204" pitchFamily="34" charset="0"/>
              </a:rPr>
              <a:t> </a:t>
            </a:r>
          </a:p>
          <a:p>
            <a:endParaRPr lang="tr-TR" dirty="0"/>
          </a:p>
        </p:txBody>
      </p:sp>
    </p:spTree>
    <p:extLst>
      <p:ext uri="{BB962C8B-B14F-4D97-AF65-F5344CB8AC3E}">
        <p14:creationId xmlns="" xmlns:p14="http://schemas.microsoft.com/office/powerpoint/2010/main" val="6596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CCBBB30-552D-4344-A764-691751F6E938}"/>
              </a:ext>
            </a:extLst>
          </p:cNvPr>
          <p:cNvSpPr>
            <a:spLocks noGrp="1"/>
          </p:cNvSpPr>
          <p:nvPr>
            <p:ph type="title"/>
          </p:nvPr>
        </p:nvSpPr>
        <p:spPr/>
        <p:txBody>
          <a:bodyPr/>
          <a:lstStyle/>
          <a:p>
            <a:r>
              <a:rPr lang="tr-TR" b="1" dirty="0">
                <a:solidFill>
                  <a:srgbClr val="FF0000"/>
                </a:solidFill>
                <a:latin typeface="Helvetica" panose="020B0604020202020204" pitchFamily="34" charset="0"/>
              </a:rPr>
              <a:t>ŞAYET, EĞER, İSE BAĞLACI</a:t>
            </a:r>
            <a:r>
              <a:rPr lang="tr-TR" dirty="0">
                <a:solidFill>
                  <a:srgbClr val="FF0000"/>
                </a:solidFill>
                <a:latin typeface="Helvetica" panose="020B0604020202020204" pitchFamily="34" charset="0"/>
              </a:rPr>
              <a:t/>
            </a:r>
            <a:br>
              <a:rPr lang="tr-TR" dirty="0">
                <a:solidFill>
                  <a:srgbClr val="FF0000"/>
                </a:solidFill>
                <a:latin typeface="Helvetica" panose="020B0604020202020204" pitchFamily="34" charset="0"/>
              </a:rPr>
            </a:br>
            <a:endParaRPr lang="tr-TR" dirty="0"/>
          </a:p>
        </p:txBody>
      </p:sp>
      <p:sp>
        <p:nvSpPr>
          <p:cNvPr id="3" name="İçerik Yer Tutucusu 2">
            <a:extLst>
              <a:ext uri="{FF2B5EF4-FFF2-40B4-BE49-F238E27FC236}">
                <a16:creationId xmlns="" xmlns:a16="http://schemas.microsoft.com/office/drawing/2014/main" id="{37F7523C-E4BB-4312-982A-A26690A27263}"/>
              </a:ext>
            </a:extLst>
          </p:cNvPr>
          <p:cNvSpPr>
            <a:spLocks noGrp="1"/>
          </p:cNvSpPr>
          <p:nvPr>
            <p:ph idx="1"/>
          </p:nvPr>
        </p:nvSpPr>
        <p:spPr/>
        <p:txBody>
          <a:bodyPr/>
          <a:lstStyle/>
          <a:p>
            <a:pPr>
              <a:buFont typeface="Arial" panose="020B0604020202020204" pitchFamily="34" charset="0"/>
              <a:buChar char="•"/>
            </a:pPr>
            <a:r>
              <a:rPr lang="tr-TR" dirty="0">
                <a:solidFill>
                  <a:srgbClr val="FF0000"/>
                </a:solidFill>
                <a:latin typeface="Tahoma" panose="020B0604030504040204" pitchFamily="34" charset="0"/>
              </a:rPr>
              <a:t>Bu bağlaçlar koşul-şart ifade eden veya şart anlamını kuvvetlendirirler.</a:t>
            </a:r>
          </a:p>
          <a:p>
            <a:pPr>
              <a:buFont typeface="Arial" panose="020B0604020202020204" pitchFamily="34" charset="0"/>
              <a:buChar char="•"/>
            </a:pPr>
            <a:r>
              <a:rPr lang="tr-TR" dirty="0">
                <a:solidFill>
                  <a:srgbClr val="FF0000"/>
                </a:solidFill>
                <a:latin typeface="Tahoma" panose="020B0604030504040204" pitchFamily="34" charset="0"/>
              </a:rPr>
              <a:t>Başına geldikleri cümleyi daha sonraki cümle veya cümlelere bağlarlar.</a:t>
            </a:r>
          </a:p>
          <a:p>
            <a:pPr>
              <a:buFont typeface="Arial" panose="020B0604020202020204" pitchFamily="34" charset="0"/>
              <a:buChar char="•"/>
            </a:pPr>
            <a:r>
              <a:rPr lang="tr-TR" dirty="0">
                <a:solidFill>
                  <a:srgbClr val="FF0000"/>
                </a:solidFill>
                <a:latin typeface="Tahoma" panose="020B0604030504040204" pitchFamily="34" charset="0"/>
              </a:rPr>
              <a:t>İse bağlacı kendinden önceki sözcükle birleşik yazılabilir.</a:t>
            </a:r>
          </a:p>
          <a:p>
            <a:pPr>
              <a:buFont typeface="Arial" panose="020B0604020202020204" pitchFamily="34" charset="0"/>
              <a:buChar char="•"/>
            </a:pPr>
            <a:r>
              <a:rPr lang="tr-TR" dirty="0">
                <a:solidFill>
                  <a:srgbClr val="FF0000"/>
                </a:solidFill>
                <a:latin typeface="Tahoma" panose="020B0604030504040204" pitchFamily="34" charset="0"/>
              </a:rPr>
              <a:t>Eklendiği sözcüğe göre “se, </a:t>
            </a:r>
            <a:r>
              <a:rPr lang="tr-TR" dirty="0" err="1">
                <a:solidFill>
                  <a:srgbClr val="FF0000"/>
                </a:solidFill>
                <a:latin typeface="Tahoma" panose="020B0604030504040204" pitchFamily="34" charset="0"/>
              </a:rPr>
              <a:t>sa</a:t>
            </a:r>
            <a:r>
              <a:rPr lang="tr-TR" dirty="0">
                <a:solidFill>
                  <a:srgbClr val="FF0000"/>
                </a:solidFill>
                <a:latin typeface="Tahoma" panose="020B0604030504040204" pitchFamily="34" charset="0"/>
              </a:rPr>
              <a:t>” şeklinde değişiklik gösterebilir.</a:t>
            </a:r>
          </a:p>
          <a:p>
            <a:endParaRPr lang="tr-TR" dirty="0"/>
          </a:p>
        </p:txBody>
      </p:sp>
    </p:spTree>
    <p:extLst>
      <p:ext uri="{BB962C8B-B14F-4D97-AF65-F5344CB8AC3E}">
        <p14:creationId xmlns="" xmlns:p14="http://schemas.microsoft.com/office/powerpoint/2010/main" val="257718178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054186D-954C-459D-BF24-395B3E8B1C74}"/>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25F5D3E-02E7-4C2C-951E-13676A8CE123}"/>
              </a:ext>
            </a:extLst>
          </p:cNvPr>
          <p:cNvSpPr>
            <a:spLocks noGrp="1"/>
          </p:cNvSpPr>
          <p:nvPr>
            <p:ph idx="1"/>
          </p:nvPr>
        </p:nvSpPr>
        <p:spPr/>
        <p:txBody>
          <a:bodyPr/>
          <a:lstStyle/>
          <a:p>
            <a:r>
              <a:rPr lang="tr-TR" b="1" u="sng" dirty="0">
                <a:solidFill>
                  <a:schemeClr val="accent3">
                    <a:lumMod val="40000"/>
                    <a:lumOff val="60000"/>
                  </a:schemeClr>
                </a:solidFill>
                <a:latin typeface="Tahoma" panose="020B0604030504040204" pitchFamily="34" charset="0"/>
              </a:rPr>
              <a:t>ÖRNEKLER:</a:t>
            </a:r>
            <a:endParaRPr lang="tr-TR" dirty="0">
              <a:solidFill>
                <a:schemeClr val="accent3">
                  <a:lumMod val="40000"/>
                  <a:lumOff val="60000"/>
                </a:schemeClr>
              </a:solidFill>
              <a:latin typeface="Tahoma" panose="020B0604030504040204" pitchFamily="34" charset="0"/>
            </a:endParaRPr>
          </a:p>
          <a:p>
            <a:r>
              <a:rPr lang="tr-TR" b="1" dirty="0">
                <a:solidFill>
                  <a:schemeClr val="accent3">
                    <a:lumMod val="40000"/>
                    <a:lumOff val="60000"/>
                  </a:schemeClr>
                </a:solidFill>
                <a:latin typeface="Tahoma" panose="020B0604030504040204" pitchFamily="34" charset="0"/>
              </a:rPr>
              <a:t>Eğer</a:t>
            </a:r>
            <a:r>
              <a:rPr lang="tr-TR" dirty="0">
                <a:solidFill>
                  <a:schemeClr val="accent3">
                    <a:lumMod val="40000"/>
                    <a:lumOff val="60000"/>
                  </a:schemeClr>
                </a:solidFill>
                <a:latin typeface="Tahoma" panose="020B0604030504040204" pitchFamily="34" charset="0"/>
              </a:rPr>
              <a:t> son soruyu </a:t>
            </a:r>
            <a:r>
              <a:rPr lang="tr-TR" u="sng" dirty="0">
                <a:solidFill>
                  <a:schemeClr val="accent3">
                    <a:lumMod val="40000"/>
                    <a:lumOff val="60000"/>
                  </a:schemeClr>
                </a:solidFill>
                <a:latin typeface="Tahoma" panose="020B0604030504040204" pitchFamily="34" charset="0"/>
              </a:rPr>
              <a:t>bilseydik</a:t>
            </a:r>
            <a:r>
              <a:rPr lang="tr-TR" dirty="0">
                <a:solidFill>
                  <a:schemeClr val="accent3">
                    <a:lumMod val="40000"/>
                    <a:lumOff val="60000"/>
                  </a:schemeClr>
                </a:solidFill>
                <a:latin typeface="Tahoma" panose="020B0604030504040204" pitchFamily="34" charset="0"/>
              </a:rPr>
              <a:t>, yarışmayı </a:t>
            </a:r>
            <a:r>
              <a:rPr lang="tr-TR" u="sng" dirty="0">
                <a:solidFill>
                  <a:schemeClr val="accent3">
                    <a:lumMod val="40000"/>
                    <a:lumOff val="60000"/>
                  </a:schemeClr>
                </a:solidFill>
                <a:latin typeface="Tahoma" panose="020B0604030504040204" pitchFamily="34" charset="0"/>
              </a:rPr>
              <a:t>kazanacaktık</a:t>
            </a:r>
            <a:r>
              <a:rPr lang="tr-TR" dirty="0">
                <a:solidFill>
                  <a:schemeClr val="accent3">
                    <a:lumMod val="40000"/>
                    <a:lumOff val="60000"/>
                  </a:schemeClr>
                </a:solidFill>
                <a:latin typeface="Tahoma" panose="020B0604030504040204" pitchFamily="34" charset="0"/>
              </a:rPr>
              <a:t>.</a:t>
            </a:r>
          </a:p>
          <a:p>
            <a:r>
              <a:rPr lang="tr-TR" b="1" dirty="0">
                <a:solidFill>
                  <a:schemeClr val="accent3">
                    <a:lumMod val="40000"/>
                    <a:lumOff val="60000"/>
                  </a:schemeClr>
                </a:solidFill>
                <a:latin typeface="Tahoma" panose="020B0604030504040204" pitchFamily="34" charset="0"/>
              </a:rPr>
              <a:t>Şayet</a:t>
            </a:r>
            <a:r>
              <a:rPr lang="tr-TR" dirty="0">
                <a:solidFill>
                  <a:schemeClr val="accent3">
                    <a:lumMod val="40000"/>
                    <a:lumOff val="60000"/>
                  </a:schemeClr>
                </a:solidFill>
                <a:latin typeface="Tahoma" panose="020B0604030504040204" pitchFamily="34" charset="0"/>
              </a:rPr>
              <a:t> paranız biterse beni arayın.</a:t>
            </a:r>
          </a:p>
          <a:p>
            <a:r>
              <a:rPr lang="tr-TR" dirty="0" err="1">
                <a:solidFill>
                  <a:schemeClr val="accent3">
                    <a:lumMod val="40000"/>
                    <a:lumOff val="60000"/>
                  </a:schemeClr>
                </a:solidFill>
                <a:latin typeface="Tahoma" panose="020B0604030504040204" pitchFamily="34" charset="0"/>
              </a:rPr>
              <a:t>Bügün</a:t>
            </a:r>
            <a:r>
              <a:rPr lang="tr-TR" dirty="0">
                <a:solidFill>
                  <a:schemeClr val="accent3">
                    <a:lumMod val="40000"/>
                    <a:lumOff val="60000"/>
                  </a:schemeClr>
                </a:solidFill>
                <a:latin typeface="Tahoma" panose="020B0604030504040204" pitchFamily="34" charset="0"/>
              </a:rPr>
              <a:t> güzel yemekler olduğu için yemekhaneye gittik, Ahmet </a:t>
            </a:r>
            <a:r>
              <a:rPr lang="tr-TR" b="1" dirty="0">
                <a:solidFill>
                  <a:schemeClr val="accent3">
                    <a:lumMod val="40000"/>
                    <a:lumOff val="60000"/>
                  </a:schemeClr>
                </a:solidFill>
                <a:latin typeface="Tahoma" panose="020B0604030504040204" pitchFamily="34" charset="0"/>
              </a:rPr>
              <a:t>ise</a:t>
            </a:r>
            <a:r>
              <a:rPr lang="tr-TR" dirty="0">
                <a:solidFill>
                  <a:schemeClr val="accent3">
                    <a:lumMod val="40000"/>
                    <a:lumOff val="60000"/>
                  </a:schemeClr>
                </a:solidFill>
                <a:latin typeface="Tahoma" panose="020B0604030504040204" pitchFamily="34" charset="0"/>
              </a:rPr>
              <a:t> bizle gelmedi.</a:t>
            </a:r>
          </a:p>
          <a:p>
            <a:r>
              <a:rPr lang="tr-TR" dirty="0">
                <a:solidFill>
                  <a:schemeClr val="accent3">
                    <a:lumMod val="40000"/>
                    <a:lumOff val="60000"/>
                  </a:schemeClr>
                </a:solidFill>
                <a:latin typeface="Tahoma" panose="020B0604030504040204" pitchFamily="34" charset="0"/>
              </a:rPr>
              <a:t>Ben hızlı hızlı yürüdüm annem</a:t>
            </a:r>
            <a:r>
              <a:rPr lang="tr-TR" b="1" dirty="0">
                <a:solidFill>
                  <a:schemeClr val="accent3">
                    <a:lumMod val="40000"/>
                    <a:lumOff val="60000"/>
                  </a:schemeClr>
                </a:solidFill>
                <a:latin typeface="Tahoma" panose="020B0604030504040204" pitchFamily="34" charset="0"/>
              </a:rPr>
              <a:t>se</a:t>
            </a:r>
            <a:r>
              <a:rPr lang="tr-TR" dirty="0">
                <a:solidFill>
                  <a:schemeClr val="accent3">
                    <a:lumMod val="40000"/>
                    <a:lumOff val="60000"/>
                  </a:schemeClr>
                </a:solidFill>
                <a:latin typeface="Tahoma" panose="020B0604030504040204" pitchFamily="34" charset="0"/>
              </a:rPr>
              <a:t> arkamdan ağır adımlarla geliyordu.</a:t>
            </a:r>
          </a:p>
          <a:p>
            <a:endParaRPr lang="tr-TR" dirty="0"/>
          </a:p>
        </p:txBody>
      </p:sp>
    </p:spTree>
    <p:extLst>
      <p:ext uri="{BB962C8B-B14F-4D97-AF65-F5344CB8AC3E}">
        <p14:creationId xmlns="" xmlns:p14="http://schemas.microsoft.com/office/powerpoint/2010/main" val="22831835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44F27B5-A100-450C-8022-DED9009F94D5}"/>
              </a:ext>
            </a:extLst>
          </p:cNvPr>
          <p:cNvSpPr>
            <a:spLocks noGrp="1"/>
          </p:cNvSpPr>
          <p:nvPr>
            <p:ph type="title"/>
          </p:nvPr>
        </p:nvSpPr>
        <p:spPr/>
        <p:txBody>
          <a:bodyPr/>
          <a:lstStyle/>
          <a:p>
            <a:r>
              <a:rPr lang="tr-TR" b="1" u="sng" dirty="0">
                <a:solidFill>
                  <a:srgbClr val="0080FF"/>
                </a:solidFill>
                <a:latin typeface="Tahoma" panose="020B0604030504040204" pitchFamily="34" charset="0"/>
              </a:rPr>
              <a:t>KARIŞTIRILABİLEN DURUMLAR:</a:t>
            </a:r>
            <a:r>
              <a:rPr lang="tr-TR" dirty="0">
                <a:solidFill>
                  <a:srgbClr val="333333"/>
                </a:solidFill>
                <a:latin typeface="Tahoma" panose="020B0604030504040204" pitchFamily="34" charset="0"/>
              </a:rPr>
              <a:t/>
            </a:r>
            <a:br>
              <a:rPr lang="tr-TR" dirty="0">
                <a:solidFill>
                  <a:srgbClr val="333333"/>
                </a:solidFill>
                <a:latin typeface="Tahoma" panose="020B0604030504040204" pitchFamily="34" charset="0"/>
              </a:rPr>
            </a:br>
            <a:endParaRPr lang="tr-TR" dirty="0"/>
          </a:p>
        </p:txBody>
      </p:sp>
      <p:sp>
        <p:nvSpPr>
          <p:cNvPr id="3" name="İçerik Yer Tutucusu 2">
            <a:extLst>
              <a:ext uri="{FF2B5EF4-FFF2-40B4-BE49-F238E27FC236}">
                <a16:creationId xmlns="" xmlns:a16="http://schemas.microsoft.com/office/drawing/2014/main" id="{20C8A471-C1C9-4485-A2D6-2DD55161466E}"/>
              </a:ext>
            </a:extLst>
          </p:cNvPr>
          <p:cNvSpPr>
            <a:spLocks noGrp="1"/>
          </p:cNvSpPr>
          <p:nvPr>
            <p:ph idx="1"/>
          </p:nvPr>
        </p:nvSpPr>
        <p:spPr/>
        <p:txBody>
          <a:bodyPr/>
          <a:lstStyle/>
          <a:p>
            <a:pPr algn="just"/>
            <a:r>
              <a:rPr lang="tr-TR" b="1" u="sng" dirty="0">
                <a:solidFill>
                  <a:schemeClr val="accent3">
                    <a:lumMod val="40000"/>
                    <a:lumOff val="60000"/>
                  </a:schemeClr>
                </a:solidFill>
                <a:latin typeface="Tahoma" panose="020B0604030504040204" pitchFamily="34" charset="0"/>
              </a:rPr>
              <a:t>Not:</a:t>
            </a:r>
            <a:r>
              <a:rPr lang="tr-TR" dirty="0">
                <a:solidFill>
                  <a:schemeClr val="accent3">
                    <a:lumMod val="40000"/>
                    <a:lumOff val="60000"/>
                  </a:schemeClr>
                </a:solidFill>
                <a:latin typeface="Tahoma" panose="020B0604030504040204" pitchFamily="34" charset="0"/>
              </a:rPr>
              <a:t>  “İse” sözcüğü ek-fiil olarak da kullanılabilir. Ek fiiller isim soylu sözcükleri yüklem yaparken, basit zamanlı fiilleri de bileşik zamanlı yapar. Cümlede  koşul-şart anlamı sağlar. </a:t>
            </a:r>
            <a:r>
              <a:rPr lang="tr-TR" dirty="0" err="1">
                <a:solidFill>
                  <a:schemeClr val="accent3">
                    <a:lumMod val="40000"/>
                    <a:lumOff val="60000"/>
                  </a:schemeClr>
                </a:solidFill>
                <a:latin typeface="Tahoma" panose="020B0604030504040204" pitchFamily="34" charset="0"/>
              </a:rPr>
              <a:t>Baglaç</a:t>
            </a:r>
            <a:r>
              <a:rPr lang="tr-TR" dirty="0">
                <a:solidFill>
                  <a:schemeClr val="accent3">
                    <a:lumMod val="40000"/>
                    <a:lumOff val="60000"/>
                  </a:schemeClr>
                </a:solidFill>
                <a:latin typeface="Tahoma" panose="020B0604030504040204" pitchFamily="34" charset="0"/>
              </a:rPr>
              <a:t> ile farkı ek fiilin olumsuzu yapılabilirken bağlaç olan “ise” </a:t>
            </a:r>
            <a:r>
              <a:rPr lang="tr-TR" dirty="0" err="1">
                <a:solidFill>
                  <a:schemeClr val="accent3">
                    <a:lumMod val="40000"/>
                    <a:lumOff val="60000"/>
                  </a:schemeClr>
                </a:solidFill>
                <a:latin typeface="Tahoma" panose="020B0604030504040204" pitchFamily="34" charset="0"/>
              </a:rPr>
              <a:t>nin</a:t>
            </a:r>
            <a:r>
              <a:rPr lang="tr-TR" dirty="0">
                <a:solidFill>
                  <a:schemeClr val="accent3">
                    <a:lumMod val="40000"/>
                    <a:lumOff val="60000"/>
                  </a:schemeClr>
                </a:solidFill>
                <a:latin typeface="Tahoma" panose="020B0604030504040204" pitchFamily="34" charset="0"/>
              </a:rPr>
              <a:t> olumsuzu yapılamaz ve  şart anlamı da sağlamaz.</a:t>
            </a:r>
          </a:p>
          <a:p>
            <a:pPr algn="just"/>
            <a:r>
              <a:rPr lang="tr-TR" b="1" u="sng" dirty="0">
                <a:solidFill>
                  <a:srgbClr val="FF6600"/>
                </a:solidFill>
                <a:latin typeface="Tahoma" panose="020B0604030504040204" pitchFamily="34" charset="0"/>
              </a:rPr>
              <a:t>ÖRNEK:</a:t>
            </a:r>
            <a:endParaRPr lang="tr-TR" dirty="0">
              <a:solidFill>
                <a:srgbClr val="333333"/>
              </a:solidFill>
              <a:latin typeface="Tahoma" panose="020B0604030504040204" pitchFamily="34" charset="0"/>
            </a:endParaRPr>
          </a:p>
          <a:p>
            <a:pPr algn="just"/>
            <a:r>
              <a:rPr lang="tr-TR" dirty="0">
                <a:solidFill>
                  <a:schemeClr val="tx1">
                    <a:lumMod val="75000"/>
                  </a:schemeClr>
                </a:solidFill>
                <a:latin typeface="Tahoma" panose="020B0604030504040204" pitchFamily="34" charset="0"/>
              </a:rPr>
              <a:t>Yola erken çıkarsa yetişebilir. (ek-fiil)</a:t>
            </a:r>
          </a:p>
          <a:p>
            <a:pPr algn="just"/>
            <a:r>
              <a:rPr lang="tr-TR" dirty="0">
                <a:solidFill>
                  <a:schemeClr val="accent6"/>
                </a:solidFill>
                <a:latin typeface="Tahoma" panose="020B0604030504040204" pitchFamily="34" charset="0"/>
              </a:rPr>
              <a:t>Tansiyonu yüksek, ateşi ise normalin üstünde. (Bağlaç)</a:t>
            </a:r>
          </a:p>
          <a:p>
            <a:endParaRPr lang="tr-TR" dirty="0"/>
          </a:p>
        </p:txBody>
      </p:sp>
    </p:spTree>
    <p:extLst>
      <p:ext uri="{BB962C8B-B14F-4D97-AF65-F5344CB8AC3E}">
        <p14:creationId xmlns="" xmlns:p14="http://schemas.microsoft.com/office/powerpoint/2010/main" val="225001045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2DA7ED4-F19E-4901-9901-B3B54D2D5B0F}"/>
              </a:ext>
            </a:extLst>
          </p:cNvPr>
          <p:cNvSpPr>
            <a:spLocks noGrp="1"/>
          </p:cNvSpPr>
          <p:nvPr>
            <p:ph type="title"/>
          </p:nvPr>
        </p:nvSpPr>
        <p:spPr/>
        <p:txBody>
          <a:bodyPr>
            <a:normAutofit fontScale="90000"/>
          </a:bodyPr>
          <a:lstStyle/>
          <a:p>
            <a:r>
              <a:rPr lang="tr-TR" dirty="0"/>
              <a:t>ÖYLEYSE, O HALDE, KISACASI, DEMEK Kİ, NİTEKİM BAĞLACI</a:t>
            </a:r>
            <a:br>
              <a:rPr lang="tr-TR" dirty="0"/>
            </a:br>
            <a:endParaRPr lang="tr-TR" dirty="0"/>
          </a:p>
        </p:txBody>
      </p:sp>
      <p:sp>
        <p:nvSpPr>
          <p:cNvPr id="3" name="İçerik Yer Tutucusu 2">
            <a:extLst>
              <a:ext uri="{FF2B5EF4-FFF2-40B4-BE49-F238E27FC236}">
                <a16:creationId xmlns="" xmlns:a16="http://schemas.microsoft.com/office/drawing/2014/main" id="{1C6C558A-3114-4236-A169-48551441CC7B}"/>
              </a:ext>
            </a:extLst>
          </p:cNvPr>
          <p:cNvSpPr>
            <a:spLocks noGrp="1"/>
          </p:cNvSpPr>
          <p:nvPr>
            <p:ph idx="1"/>
          </p:nvPr>
        </p:nvSpPr>
        <p:spPr/>
        <p:txBody>
          <a:bodyPr/>
          <a:lstStyle/>
          <a:p>
            <a:r>
              <a:rPr lang="tr-TR" sz="3600" dirty="0"/>
              <a:t>Özet anlamı kazandıran bağlaçlardır. Kendinden önceki cümle veya cümleleri özet veya sonuç cümlesine bağlarlar.</a:t>
            </a:r>
          </a:p>
          <a:p>
            <a:r>
              <a:rPr lang="tr-TR" sz="3600" dirty="0"/>
              <a:t>Sınıfta çok ses var; o halde dersi burada bitiyorum arkadaşlar.</a:t>
            </a:r>
          </a:p>
        </p:txBody>
      </p:sp>
    </p:spTree>
    <p:extLst>
      <p:ext uri="{BB962C8B-B14F-4D97-AF65-F5344CB8AC3E}">
        <p14:creationId xmlns="" xmlns:p14="http://schemas.microsoft.com/office/powerpoint/2010/main" val="211215768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EED1BFE-34E0-45B9-81F0-6812F6862612}"/>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B767416-0911-4596-A82D-9C8192231CA6}"/>
              </a:ext>
            </a:extLst>
          </p:cNvPr>
          <p:cNvSpPr>
            <a:spLocks noGrp="1"/>
          </p:cNvSpPr>
          <p:nvPr>
            <p:ph idx="1"/>
          </p:nvPr>
        </p:nvSpPr>
        <p:spPr/>
        <p:txBody>
          <a:bodyPr>
            <a:normAutofit fontScale="62500" lnSpcReduction="20000"/>
          </a:bodyPr>
          <a:lstStyle/>
          <a:p>
            <a:r>
              <a:rPr lang="tr-TR" dirty="0"/>
              <a:t>ÖRNEKLER:</a:t>
            </a:r>
          </a:p>
          <a:p>
            <a:endParaRPr lang="tr-TR" dirty="0"/>
          </a:p>
          <a:p>
            <a:r>
              <a:rPr lang="tr-TR" dirty="0"/>
              <a:t>O halde bu konuyu anlamadığını düşünüyorum.</a:t>
            </a:r>
          </a:p>
          <a:p>
            <a:endParaRPr lang="tr-TR" dirty="0"/>
          </a:p>
          <a:p>
            <a:r>
              <a:rPr lang="tr-TR" dirty="0"/>
              <a:t>Öyleyse bu işten vazgeçelim artık.</a:t>
            </a:r>
          </a:p>
          <a:p>
            <a:endParaRPr lang="tr-TR" dirty="0"/>
          </a:p>
          <a:p>
            <a:r>
              <a:rPr lang="tr-TR" dirty="0"/>
              <a:t>Kısaca seninle aynı ortamda bulunmaktan çok memnunum.</a:t>
            </a:r>
          </a:p>
          <a:p>
            <a:endParaRPr lang="tr-TR" dirty="0"/>
          </a:p>
          <a:p>
            <a:r>
              <a:rPr lang="tr-TR" dirty="0"/>
              <a:t>Demek ki onu bugüne kadar kimse anlayamamış.</a:t>
            </a:r>
          </a:p>
          <a:p>
            <a:endParaRPr lang="tr-TR" dirty="0"/>
          </a:p>
          <a:p>
            <a:r>
              <a:rPr lang="tr-TR" dirty="0"/>
              <a:t>Nitekim yapayalnız kaldığını kendisi de anlamıştı. (Sonuç olarak)</a:t>
            </a:r>
          </a:p>
          <a:p>
            <a:endParaRPr lang="tr-TR" dirty="0"/>
          </a:p>
          <a:p>
            <a:r>
              <a:rPr lang="tr-TR" dirty="0"/>
              <a:t> </a:t>
            </a:r>
          </a:p>
        </p:txBody>
      </p:sp>
    </p:spTree>
    <p:extLst>
      <p:ext uri="{BB962C8B-B14F-4D97-AF65-F5344CB8AC3E}">
        <p14:creationId xmlns="" xmlns:p14="http://schemas.microsoft.com/office/powerpoint/2010/main" val="313014159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309EB83-4F4E-4085-B364-81F160575D93}"/>
              </a:ext>
            </a:extLst>
          </p:cNvPr>
          <p:cNvSpPr>
            <a:spLocks noGrp="1"/>
          </p:cNvSpPr>
          <p:nvPr>
            <p:ph type="title"/>
          </p:nvPr>
        </p:nvSpPr>
        <p:spPr/>
        <p:txBody>
          <a:bodyPr/>
          <a:lstStyle/>
          <a:p>
            <a:r>
              <a:rPr lang="tr-TR" b="1" dirty="0">
                <a:solidFill>
                  <a:srgbClr val="FF0000"/>
                </a:solidFill>
                <a:latin typeface="Helvetica" panose="020B0604020202020204" pitchFamily="34" charset="0"/>
              </a:rPr>
              <a:t>YOKSA, ANLAŞILAN BAĞLACI</a:t>
            </a:r>
            <a:r>
              <a:rPr lang="tr-TR" dirty="0">
                <a:solidFill>
                  <a:srgbClr val="333333"/>
                </a:solidFill>
                <a:latin typeface="Helvetica" panose="020B0604020202020204" pitchFamily="34" charset="0"/>
              </a:rPr>
              <a:t/>
            </a:r>
            <a:br>
              <a:rPr lang="tr-TR" dirty="0">
                <a:solidFill>
                  <a:srgbClr val="333333"/>
                </a:solidFill>
                <a:latin typeface="Helvetica" panose="020B0604020202020204" pitchFamily="34" charset="0"/>
              </a:rPr>
            </a:br>
            <a:endParaRPr lang="tr-TR" dirty="0"/>
          </a:p>
        </p:txBody>
      </p:sp>
      <p:sp>
        <p:nvSpPr>
          <p:cNvPr id="3" name="İçerik Yer Tutucusu 2">
            <a:extLst>
              <a:ext uri="{FF2B5EF4-FFF2-40B4-BE49-F238E27FC236}">
                <a16:creationId xmlns="" xmlns:a16="http://schemas.microsoft.com/office/drawing/2014/main" id="{B38E6130-8F95-4E7C-8D27-F4A88FE5334C}"/>
              </a:ext>
            </a:extLst>
          </p:cNvPr>
          <p:cNvSpPr>
            <a:spLocks noGrp="1"/>
          </p:cNvSpPr>
          <p:nvPr>
            <p:ph idx="1"/>
          </p:nvPr>
        </p:nvSpPr>
        <p:spPr/>
        <p:txBody>
          <a:bodyPr/>
          <a:lstStyle/>
          <a:p>
            <a:pPr>
              <a:buFont typeface="Arial" panose="020B0604020202020204" pitchFamily="34" charset="0"/>
              <a:buChar char="•"/>
            </a:pPr>
            <a:r>
              <a:rPr lang="tr-TR" dirty="0">
                <a:solidFill>
                  <a:srgbClr val="3333CC"/>
                </a:solidFill>
                <a:latin typeface="Tahoma" panose="020B0604030504040204" pitchFamily="34" charset="0"/>
              </a:rPr>
              <a:t>Olasılık anlamı kazandıran bağlaçlardır.</a:t>
            </a:r>
          </a:p>
          <a:p>
            <a:r>
              <a:rPr lang="tr-TR" b="1" dirty="0">
                <a:solidFill>
                  <a:srgbClr val="3333CC"/>
                </a:solidFill>
                <a:latin typeface="Tahoma" panose="020B0604030504040204" pitchFamily="34" charset="0"/>
              </a:rPr>
              <a:t>Yoksa</a:t>
            </a:r>
            <a:r>
              <a:rPr lang="tr-TR" dirty="0">
                <a:solidFill>
                  <a:srgbClr val="3333CC"/>
                </a:solidFill>
                <a:latin typeface="Tahoma" panose="020B0604030504040204" pitchFamily="34" charset="0"/>
              </a:rPr>
              <a:t> bu akşam bana sürpriz mi yapacak.</a:t>
            </a:r>
          </a:p>
          <a:p>
            <a:r>
              <a:rPr lang="tr-TR" b="1" dirty="0">
                <a:solidFill>
                  <a:srgbClr val="3333CC"/>
                </a:solidFill>
                <a:latin typeface="Tahoma" panose="020B0604030504040204" pitchFamily="34" charset="0"/>
              </a:rPr>
              <a:t>Anlaşılan </a:t>
            </a:r>
            <a:r>
              <a:rPr lang="tr-TR" dirty="0">
                <a:solidFill>
                  <a:srgbClr val="3333CC"/>
                </a:solidFill>
                <a:latin typeface="Tahoma" panose="020B0604030504040204" pitchFamily="34" charset="0"/>
              </a:rPr>
              <a:t>yemeği</a:t>
            </a:r>
            <a:r>
              <a:rPr lang="tr-TR" b="1" dirty="0">
                <a:solidFill>
                  <a:srgbClr val="3333CC"/>
                </a:solidFill>
                <a:latin typeface="Tahoma" panose="020B0604030504040204" pitchFamily="34" charset="0"/>
              </a:rPr>
              <a:t> </a:t>
            </a:r>
            <a:r>
              <a:rPr lang="tr-TR" dirty="0">
                <a:solidFill>
                  <a:srgbClr val="3333CC"/>
                </a:solidFill>
                <a:latin typeface="Tahoma" panose="020B0604030504040204" pitchFamily="34" charset="0"/>
              </a:rPr>
              <a:t>hemen yapamayacak.</a:t>
            </a:r>
          </a:p>
          <a:p>
            <a:r>
              <a:rPr lang="tr-TR" dirty="0">
                <a:solidFill>
                  <a:srgbClr val="3333CC"/>
                </a:solidFill>
                <a:latin typeface="Tahoma" panose="020B0604030504040204" pitchFamily="34" charset="0"/>
              </a:rPr>
              <a:t> </a:t>
            </a:r>
          </a:p>
          <a:p>
            <a:endParaRPr lang="tr-TR" dirty="0"/>
          </a:p>
        </p:txBody>
      </p:sp>
    </p:spTree>
    <p:extLst>
      <p:ext uri="{BB962C8B-B14F-4D97-AF65-F5344CB8AC3E}">
        <p14:creationId xmlns="" xmlns:p14="http://schemas.microsoft.com/office/powerpoint/2010/main" val="363462903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EE99051-9FA8-4AA6-8A57-22CD767E8444}"/>
              </a:ext>
            </a:extLst>
          </p:cNvPr>
          <p:cNvSpPr>
            <a:spLocks noGrp="1"/>
          </p:cNvSpPr>
          <p:nvPr>
            <p:ph type="title"/>
          </p:nvPr>
        </p:nvSpPr>
        <p:spPr/>
        <p:txBody>
          <a:bodyPr>
            <a:normAutofit fontScale="90000"/>
          </a:bodyPr>
          <a:lstStyle/>
          <a:p>
            <a:r>
              <a:rPr lang="tr-TR" dirty="0"/>
              <a:t>NE……….NE (DE), YA……..YA (DA),</a:t>
            </a:r>
            <a:br>
              <a:rPr lang="tr-TR" dirty="0"/>
            </a:br>
            <a:r>
              <a:rPr lang="tr-TR" dirty="0"/>
              <a:t>GEREK…GEREK(SE), İSTER……..İSTER(SE),</a:t>
            </a:r>
            <a:br>
              <a:rPr lang="tr-TR" dirty="0"/>
            </a:br>
            <a:r>
              <a:rPr lang="tr-TR" dirty="0"/>
              <a:t>KÂH……..KÂH, DE…….DE BAĞLAÇLARI</a:t>
            </a:r>
          </a:p>
        </p:txBody>
      </p:sp>
      <p:sp>
        <p:nvSpPr>
          <p:cNvPr id="3" name="İçerik Yer Tutucusu 2">
            <a:extLst>
              <a:ext uri="{FF2B5EF4-FFF2-40B4-BE49-F238E27FC236}">
                <a16:creationId xmlns="" xmlns:a16="http://schemas.microsoft.com/office/drawing/2014/main" id="{5D20EB32-D895-4D8D-9880-6B65ABFD97F4}"/>
              </a:ext>
            </a:extLst>
          </p:cNvPr>
          <p:cNvSpPr>
            <a:spLocks noGrp="1"/>
          </p:cNvSpPr>
          <p:nvPr>
            <p:ph idx="1"/>
          </p:nvPr>
        </p:nvSpPr>
        <p:spPr/>
        <p:txBody>
          <a:bodyPr/>
          <a:lstStyle/>
          <a:p>
            <a:endParaRPr lang="tr-TR" dirty="0"/>
          </a:p>
        </p:txBody>
      </p:sp>
    </p:spTree>
    <p:extLst>
      <p:ext uri="{BB962C8B-B14F-4D97-AF65-F5344CB8AC3E}">
        <p14:creationId xmlns="" xmlns:p14="http://schemas.microsoft.com/office/powerpoint/2010/main" val="354592082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F6CE823-0944-4FB0-B462-8F3AC1C4C43D}"/>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5DB5512B-1075-40C9-B7EE-79697F8E61A8}"/>
              </a:ext>
            </a:extLst>
          </p:cNvPr>
          <p:cNvSpPr>
            <a:spLocks noGrp="1"/>
          </p:cNvSpPr>
          <p:nvPr>
            <p:ph idx="1"/>
          </p:nvPr>
        </p:nvSpPr>
        <p:spPr/>
        <p:txBody>
          <a:bodyPr>
            <a:normAutofit fontScale="25000" lnSpcReduction="20000"/>
          </a:bodyPr>
          <a:lstStyle/>
          <a:p>
            <a:pPr>
              <a:buFont typeface="Arial" panose="020B0604020202020204" pitchFamily="34" charset="0"/>
              <a:buChar char="•"/>
            </a:pPr>
            <a:r>
              <a:rPr lang="tr-TR" sz="14400" dirty="0">
                <a:solidFill>
                  <a:srgbClr val="3333CC"/>
                </a:solidFill>
                <a:latin typeface="SimSun" panose="02010600030101010101" pitchFamily="2" charset="-122"/>
                <a:ea typeface="SimSun" panose="02010600030101010101" pitchFamily="2" charset="-122"/>
              </a:rPr>
              <a:t>Çoğunlukla karşılaştırma anlamı sağlayan bağlaçlar olmakla birlikte cümlede değişik anlam ilgileri oluştururlar.</a:t>
            </a:r>
          </a:p>
          <a:p>
            <a:pPr>
              <a:buFont typeface="Arial" panose="020B0604020202020204" pitchFamily="34" charset="0"/>
              <a:buChar char="•"/>
            </a:pPr>
            <a:r>
              <a:rPr lang="tr-TR" sz="14400" dirty="0">
                <a:solidFill>
                  <a:srgbClr val="3333CC"/>
                </a:solidFill>
                <a:latin typeface="SimSun" panose="02010600030101010101" pitchFamily="2" charset="-122"/>
                <a:ea typeface="SimSun" panose="02010600030101010101" pitchFamily="2" charset="-122"/>
              </a:rPr>
              <a:t>Bu bağlaçlar ile ilgili sorular daha çok “hangi öğeleri bağlamıştır” şeklinde gelmektedir.</a:t>
            </a:r>
          </a:p>
          <a:p>
            <a:endParaRPr lang="tr-TR" dirty="0"/>
          </a:p>
        </p:txBody>
      </p:sp>
    </p:spTree>
    <p:extLst>
      <p:ext uri="{BB962C8B-B14F-4D97-AF65-F5344CB8AC3E}">
        <p14:creationId xmlns="" xmlns:p14="http://schemas.microsoft.com/office/powerpoint/2010/main" val="137550755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86F7A1B-30A6-44B0-B76E-CEDE9735DDF9}"/>
              </a:ext>
            </a:extLst>
          </p:cNvPr>
          <p:cNvSpPr>
            <a:spLocks noGrp="1"/>
          </p:cNvSpPr>
          <p:nvPr>
            <p:ph type="title"/>
          </p:nvPr>
        </p:nvSpPr>
        <p:spPr/>
        <p:txBody>
          <a:bodyPr/>
          <a:lstStyle/>
          <a:p>
            <a:r>
              <a:rPr lang="tr-TR" dirty="0"/>
              <a:t>için, üzere, diye”</a:t>
            </a:r>
          </a:p>
        </p:txBody>
      </p:sp>
      <p:sp>
        <p:nvSpPr>
          <p:cNvPr id="3" name="İçerik Yer Tutucusu 2">
            <a:extLst>
              <a:ext uri="{FF2B5EF4-FFF2-40B4-BE49-F238E27FC236}">
                <a16:creationId xmlns="" xmlns:a16="http://schemas.microsoft.com/office/drawing/2014/main" id="{E108B8B0-F545-4180-9587-916A2C50C031}"/>
              </a:ext>
            </a:extLst>
          </p:cNvPr>
          <p:cNvSpPr>
            <a:spLocks noGrp="1"/>
          </p:cNvSpPr>
          <p:nvPr>
            <p:ph idx="1"/>
          </p:nvPr>
        </p:nvSpPr>
        <p:spPr/>
        <p:txBody>
          <a:bodyPr>
            <a:normAutofit fontScale="92500" lnSpcReduction="10000"/>
          </a:bodyPr>
          <a:lstStyle/>
          <a:p>
            <a:r>
              <a:rPr lang="tr-TR" dirty="0"/>
              <a:t>Bu edatlar cümlede -“amaç, maksat, koşul-şart, neden, özgüleme, görelik, karşılık, hakkında, </a:t>
            </a:r>
            <a:r>
              <a:rPr lang="tr-TR" dirty="0" err="1"/>
              <a:t>gibilik</a:t>
            </a:r>
            <a:r>
              <a:rPr lang="tr-TR" dirty="0"/>
              <a:t>” anlamlarını sağlarlar.</a:t>
            </a:r>
          </a:p>
          <a:p>
            <a:r>
              <a:rPr lang="tr-TR" dirty="0"/>
              <a:t>ÖRNEKLER:</a:t>
            </a:r>
          </a:p>
          <a:p>
            <a:endParaRPr lang="tr-TR" dirty="0"/>
          </a:p>
          <a:p>
            <a:r>
              <a:rPr lang="tr-TR" dirty="0">
                <a:solidFill>
                  <a:srgbClr val="333333"/>
                </a:solidFill>
                <a:latin typeface="Tahoma" panose="020B0604030504040204" pitchFamily="34" charset="0"/>
              </a:rPr>
              <a:t>Para kazanabilmek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başka işler yapmaya başladı. (amaç)</a:t>
            </a:r>
            <a:r>
              <a:rPr lang="tr-TR" dirty="0"/>
              <a:t/>
            </a:r>
            <a:br>
              <a:rPr lang="tr-TR" dirty="0"/>
            </a:br>
            <a:r>
              <a:rPr lang="tr-TR" dirty="0">
                <a:solidFill>
                  <a:srgbClr val="333333"/>
                </a:solidFill>
                <a:latin typeface="Tahoma" panose="020B0604030504040204" pitchFamily="34" charset="0"/>
              </a:rPr>
              <a:t>Okumak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gittiği şehirden hemen sıkılmıştı. (maksat)</a:t>
            </a:r>
            <a:r>
              <a:rPr lang="tr-TR" dirty="0"/>
              <a:t/>
            </a:r>
            <a:br>
              <a:rPr lang="tr-TR" dirty="0"/>
            </a:br>
            <a:r>
              <a:rPr lang="tr-TR" dirty="0">
                <a:solidFill>
                  <a:srgbClr val="333333"/>
                </a:solidFill>
                <a:latin typeface="Tahoma" panose="020B0604030504040204" pitchFamily="34" charset="0"/>
              </a:rPr>
              <a:t>Finale çıkabilmen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şarkıyı çok güzel söylemelisin. (koşul-şart)</a:t>
            </a:r>
            <a:r>
              <a:rPr lang="tr-TR" dirty="0"/>
              <a:t/>
            </a:r>
            <a:br>
              <a:rPr lang="tr-TR" dirty="0"/>
            </a:br>
            <a:r>
              <a:rPr lang="tr-TR" dirty="0">
                <a:solidFill>
                  <a:srgbClr val="333333"/>
                </a:solidFill>
                <a:latin typeface="Tahoma" panose="020B0604030504040204" pitchFamily="34" charset="0"/>
              </a:rPr>
              <a:t>Annesini ziyarete gidemediği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kendini kötü hissediyordu. (neden, sebep)</a:t>
            </a:r>
            <a:r>
              <a:rPr lang="tr-TR" dirty="0"/>
              <a:t/>
            </a:r>
            <a:br>
              <a:rPr lang="tr-TR" dirty="0"/>
            </a:br>
            <a:r>
              <a:rPr lang="tr-TR" dirty="0">
                <a:solidFill>
                  <a:srgbClr val="333333"/>
                </a:solidFill>
                <a:latin typeface="Tahoma" panose="020B0604030504040204" pitchFamily="34" charset="0"/>
              </a:rPr>
              <a:t>Bu ayakkabıyı babam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aldım (özgüleme)</a:t>
            </a:r>
            <a:r>
              <a:rPr lang="tr-TR" dirty="0"/>
              <a:t/>
            </a:r>
            <a:br>
              <a:rPr lang="tr-TR" dirty="0"/>
            </a:br>
            <a:r>
              <a:rPr lang="tr-TR" dirty="0">
                <a:solidFill>
                  <a:srgbClr val="333333"/>
                </a:solidFill>
                <a:latin typeface="Tahoma" panose="020B0604030504040204" pitchFamily="34" charset="0"/>
              </a:rPr>
              <a:t>Senin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her şeye katlanırım. (uğruna)</a:t>
            </a:r>
            <a:r>
              <a:rPr lang="tr-TR" dirty="0"/>
              <a:t/>
            </a:r>
            <a:br>
              <a:rPr lang="tr-TR" dirty="0"/>
            </a:br>
            <a:r>
              <a:rPr lang="tr-TR" dirty="0">
                <a:solidFill>
                  <a:srgbClr val="333333"/>
                </a:solidFill>
                <a:latin typeface="Tahoma" panose="020B0604030504040204" pitchFamily="34" charset="0"/>
              </a:rPr>
              <a:t>Senin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her şey çocuk oyuncağı zaten. (görelik)</a:t>
            </a:r>
            <a:r>
              <a:rPr lang="tr-TR" dirty="0"/>
              <a:t/>
            </a:r>
            <a:br>
              <a:rPr lang="tr-TR" dirty="0"/>
            </a:br>
            <a:r>
              <a:rPr lang="tr-TR" dirty="0">
                <a:solidFill>
                  <a:srgbClr val="333333"/>
                </a:solidFill>
                <a:latin typeface="Tahoma" panose="020B0604030504040204" pitchFamily="34" charset="0"/>
              </a:rPr>
              <a:t>Onun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pek iyi şeyler söylemediler? (hakkında)</a:t>
            </a:r>
            <a:r>
              <a:rPr lang="tr-TR" dirty="0"/>
              <a:t/>
            </a:r>
            <a:br>
              <a:rPr lang="tr-TR" dirty="0"/>
            </a:br>
            <a:r>
              <a:rPr lang="tr-TR" dirty="0">
                <a:solidFill>
                  <a:srgbClr val="333333"/>
                </a:solidFill>
                <a:latin typeface="Tahoma" panose="020B0604030504040204" pitchFamily="34" charset="0"/>
              </a:rPr>
              <a:t>Bu ev </a:t>
            </a:r>
            <a:r>
              <a:rPr lang="tr-TR" u="sng" dirty="0">
                <a:solidFill>
                  <a:srgbClr val="FF0000"/>
                </a:solidFill>
                <a:latin typeface="Tahoma" panose="020B0604030504040204" pitchFamily="34" charset="0"/>
              </a:rPr>
              <a:t>için</a:t>
            </a:r>
            <a:r>
              <a:rPr lang="tr-TR" dirty="0">
                <a:solidFill>
                  <a:srgbClr val="333333"/>
                </a:solidFill>
                <a:latin typeface="Tahoma" panose="020B0604030504040204" pitchFamily="34" charset="0"/>
              </a:rPr>
              <a:t> ne kadar kira ödüyorsun? (eve karşılık)</a:t>
            </a:r>
            <a:endParaRPr lang="tr-TR" dirty="0"/>
          </a:p>
        </p:txBody>
      </p:sp>
    </p:spTree>
    <p:extLst>
      <p:ext uri="{BB962C8B-B14F-4D97-AF65-F5344CB8AC3E}">
        <p14:creationId xmlns="" xmlns:p14="http://schemas.microsoft.com/office/powerpoint/2010/main" val="278726499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CBAE99F-92B6-4579-91C7-A45ECD29D4E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D2E2862-1243-47B6-A385-F68AF5FFA7F7}"/>
              </a:ext>
            </a:extLst>
          </p:cNvPr>
          <p:cNvSpPr>
            <a:spLocks noGrp="1"/>
          </p:cNvSpPr>
          <p:nvPr>
            <p:ph idx="1"/>
          </p:nvPr>
        </p:nvSpPr>
        <p:spPr/>
        <p:txBody>
          <a:bodyPr>
            <a:normAutofit lnSpcReduction="10000"/>
          </a:bodyPr>
          <a:lstStyle/>
          <a:p>
            <a:r>
              <a:rPr lang="tr-TR" sz="2400" b="1" u="sng" dirty="0">
                <a:solidFill>
                  <a:srgbClr val="3333CC"/>
                </a:solidFill>
                <a:latin typeface="Tahoma" panose="020B0604030504040204" pitchFamily="34" charset="0"/>
              </a:rPr>
              <a:t>ÖRNEKLER:</a:t>
            </a:r>
            <a:endParaRPr lang="tr-TR" sz="2400" dirty="0">
              <a:solidFill>
                <a:srgbClr val="3333CC"/>
              </a:solidFill>
              <a:latin typeface="Tahoma" panose="020B0604030504040204" pitchFamily="34" charset="0"/>
            </a:endParaRPr>
          </a:p>
          <a:p>
            <a:r>
              <a:rPr lang="tr-TR" sz="2400" dirty="0">
                <a:solidFill>
                  <a:srgbClr val="3333CC"/>
                </a:solidFill>
                <a:latin typeface="Tahoma" panose="020B0604030504040204" pitchFamily="34" charset="0"/>
              </a:rPr>
              <a:t>Memlekete </a:t>
            </a:r>
            <a:r>
              <a:rPr lang="tr-TR" sz="2400" b="1" dirty="0">
                <a:solidFill>
                  <a:srgbClr val="3333CC"/>
                </a:solidFill>
                <a:latin typeface="Tahoma" panose="020B0604030504040204" pitchFamily="34" charset="0"/>
              </a:rPr>
              <a:t>ne</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seni</a:t>
            </a:r>
            <a:r>
              <a:rPr lang="tr-TR" sz="2400" dirty="0">
                <a:solidFill>
                  <a:srgbClr val="3333CC"/>
                </a:solidFill>
                <a:latin typeface="Tahoma" panose="020B0604030504040204" pitchFamily="34" charset="0"/>
              </a:rPr>
              <a:t> </a:t>
            </a:r>
            <a:r>
              <a:rPr lang="tr-TR" sz="2400" b="1" dirty="0">
                <a:solidFill>
                  <a:srgbClr val="3333CC"/>
                </a:solidFill>
                <a:latin typeface="Tahoma" panose="020B0604030504040204" pitchFamily="34" charset="0"/>
              </a:rPr>
              <a:t>ne</a:t>
            </a:r>
            <a:r>
              <a:rPr lang="tr-TR" sz="2400" dirty="0">
                <a:solidFill>
                  <a:srgbClr val="3333CC"/>
                </a:solidFill>
                <a:latin typeface="Tahoma" panose="020B0604030504040204" pitchFamily="34" charset="0"/>
              </a:rPr>
              <a:t> de </a:t>
            </a:r>
            <a:r>
              <a:rPr lang="tr-TR" sz="2400" u="sng" dirty="0">
                <a:solidFill>
                  <a:srgbClr val="3333CC"/>
                </a:solidFill>
                <a:latin typeface="Tahoma" panose="020B0604030504040204" pitchFamily="34" charset="0"/>
              </a:rPr>
              <a:t>annemi</a:t>
            </a:r>
            <a:r>
              <a:rPr lang="tr-TR" sz="2400" dirty="0">
                <a:solidFill>
                  <a:srgbClr val="3333CC"/>
                </a:solidFill>
                <a:latin typeface="Tahoma" panose="020B0604030504040204" pitchFamily="34" charset="0"/>
              </a:rPr>
              <a:t> götürüyor. (Nesneleri bağlamıştır)</a:t>
            </a:r>
          </a:p>
          <a:p>
            <a:r>
              <a:rPr lang="tr-TR" sz="2400" b="1" dirty="0">
                <a:solidFill>
                  <a:srgbClr val="3333CC"/>
                </a:solidFill>
                <a:latin typeface="Tahoma" panose="020B0604030504040204" pitchFamily="34" charset="0"/>
              </a:rPr>
              <a:t>Ya</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bu odayı temizlersin</a:t>
            </a:r>
            <a:r>
              <a:rPr lang="tr-TR" sz="2400" dirty="0">
                <a:solidFill>
                  <a:srgbClr val="3333CC"/>
                </a:solidFill>
                <a:latin typeface="Tahoma" panose="020B0604030504040204" pitchFamily="34" charset="0"/>
              </a:rPr>
              <a:t> </a:t>
            </a:r>
            <a:r>
              <a:rPr lang="tr-TR" sz="2400" b="1" dirty="0">
                <a:solidFill>
                  <a:srgbClr val="3333CC"/>
                </a:solidFill>
                <a:latin typeface="Tahoma" panose="020B0604030504040204" pitchFamily="34" charset="0"/>
              </a:rPr>
              <a:t>ya</a:t>
            </a:r>
            <a:r>
              <a:rPr lang="tr-TR" sz="2400" dirty="0">
                <a:solidFill>
                  <a:srgbClr val="3333CC"/>
                </a:solidFill>
                <a:latin typeface="Tahoma" panose="020B0604030504040204" pitchFamily="34" charset="0"/>
              </a:rPr>
              <a:t> </a:t>
            </a:r>
            <a:r>
              <a:rPr lang="tr-TR" sz="2400" b="1" dirty="0">
                <a:solidFill>
                  <a:srgbClr val="3333CC"/>
                </a:solidFill>
                <a:latin typeface="Tahoma" panose="020B0604030504040204" pitchFamily="34" charset="0"/>
              </a:rPr>
              <a:t>da</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bir daha buraya gelmezsin</a:t>
            </a:r>
            <a:r>
              <a:rPr lang="tr-TR" sz="2400" dirty="0">
                <a:solidFill>
                  <a:srgbClr val="3333CC"/>
                </a:solidFill>
                <a:latin typeface="Tahoma" panose="020B0604030504040204" pitchFamily="34" charset="0"/>
              </a:rPr>
              <a:t>. (Cümleleri bağlamıştır.)</a:t>
            </a:r>
          </a:p>
          <a:p>
            <a:r>
              <a:rPr lang="tr-TR" sz="2400" b="1" dirty="0">
                <a:solidFill>
                  <a:srgbClr val="3333CC"/>
                </a:solidFill>
                <a:latin typeface="Tahoma" panose="020B0604030504040204" pitchFamily="34" charset="0"/>
              </a:rPr>
              <a:t>Gerek</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milletimiz</a:t>
            </a:r>
            <a:r>
              <a:rPr lang="tr-TR" sz="2400" dirty="0">
                <a:solidFill>
                  <a:srgbClr val="3333CC"/>
                </a:solidFill>
                <a:latin typeface="Tahoma" panose="020B0604030504040204" pitchFamily="34" charset="0"/>
              </a:rPr>
              <a:t> </a:t>
            </a:r>
            <a:r>
              <a:rPr lang="tr-TR" sz="2400" b="1" dirty="0">
                <a:solidFill>
                  <a:srgbClr val="3333CC"/>
                </a:solidFill>
                <a:latin typeface="Tahoma" panose="020B0604030504040204" pitchFamily="34" charset="0"/>
              </a:rPr>
              <a:t>gerekse</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devletimiz</a:t>
            </a:r>
            <a:r>
              <a:rPr lang="tr-TR" sz="2400" dirty="0">
                <a:solidFill>
                  <a:srgbClr val="3333CC"/>
                </a:solidFill>
                <a:latin typeface="Tahoma" panose="020B0604030504040204" pitchFamily="34" charset="0"/>
              </a:rPr>
              <a:t> bu uğurda her şeye hazırlıklıdır. (Özneleri bağlamıştır.)</a:t>
            </a:r>
          </a:p>
          <a:p>
            <a:r>
              <a:rPr lang="tr-TR" sz="2400" b="1" dirty="0">
                <a:solidFill>
                  <a:srgbClr val="3333CC"/>
                </a:solidFill>
                <a:latin typeface="Tahoma" panose="020B0604030504040204" pitchFamily="34" charset="0"/>
              </a:rPr>
              <a:t>İster</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bu ceketi</a:t>
            </a:r>
            <a:r>
              <a:rPr lang="tr-TR" sz="2400" dirty="0">
                <a:solidFill>
                  <a:srgbClr val="3333CC"/>
                </a:solidFill>
                <a:latin typeface="Tahoma" panose="020B0604030504040204" pitchFamily="34" charset="0"/>
              </a:rPr>
              <a:t> </a:t>
            </a:r>
            <a:r>
              <a:rPr lang="tr-TR" sz="2400" b="1" dirty="0">
                <a:solidFill>
                  <a:srgbClr val="3333CC"/>
                </a:solidFill>
                <a:latin typeface="Tahoma" panose="020B0604030504040204" pitchFamily="34" charset="0"/>
              </a:rPr>
              <a:t>ister</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yeşil paltoyu</a:t>
            </a:r>
            <a:r>
              <a:rPr lang="tr-TR" sz="2400" dirty="0">
                <a:solidFill>
                  <a:srgbClr val="3333CC"/>
                </a:solidFill>
                <a:latin typeface="Tahoma" panose="020B0604030504040204" pitchFamily="34" charset="0"/>
              </a:rPr>
              <a:t> alabilirsin. (Nesneleri bağlamıştır.)</a:t>
            </a:r>
          </a:p>
          <a:p>
            <a:r>
              <a:rPr lang="tr-TR" sz="2400" u="sng" dirty="0">
                <a:solidFill>
                  <a:srgbClr val="3333CC"/>
                </a:solidFill>
                <a:latin typeface="Tahoma" panose="020B0604030504040204" pitchFamily="34" charset="0"/>
              </a:rPr>
              <a:t>Evini</a:t>
            </a:r>
            <a:r>
              <a:rPr lang="tr-TR" sz="2400" dirty="0">
                <a:solidFill>
                  <a:srgbClr val="3333CC"/>
                </a:solidFill>
                <a:latin typeface="Tahoma" panose="020B0604030504040204" pitchFamily="34" charset="0"/>
              </a:rPr>
              <a:t> </a:t>
            </a:r>
            <a:r>
              <a:rPr lang="tr-TR" sz="2400" b="1" dirty="0">
                <a:solidFill>
                  <a:srgbClr val="3333CC"/>
                </a:solidFill>
                <a:latin typeface="Tahoma" panose="020B0604030504040204" pitchFamily="34" charset="0"/>
              </a:rPr>
              <a:t>de</a:t>
            </a:r>
            <a:r>
              <a:rPr lang="tr-TR" sz="2400" dirty="0">
                <a:solidFill>
                  <a:srgbClr val="3333CC"/>
                </a:solidFill>
                <a:latin typeface="Tahoma" panose="020B0604030504040204" pitchFamily="34" charset="0"/>
              </a:rPr>
              <a:t> </a:t>
            </a:r>
            <a:r>
              <a:rPr lang="tr-TR" sz="2400" u="sng" dirty="0">
                <a:solidFill>
                  <a:srgbClr val="3333CC"/>
                </a:solidFill>
                <a:latin typeface="Tahoma" panose="020B0604030504040204" pitchFamily="34" charset="0"/>
              </a:rPr>
              <a:t>arabasını</a:t>
            </a:r>
            <a:r>
              <a:rPr lang="tr-TR" sz="2400" dirty="0">
                <a:solidFill>
                  <a:srgbClr val="3333CC"/>
                </a:solidFill>
                <a:latin typeface="Tahoma" panose="020B0604030504040204" pitchFamily="34" charset="0"/>
              </a:rPr>
              <a:t> </a:t>
            </a:r>
            <a:r>
              <a:rPr lang="tr-TR" sz="2400" b="1" dirty="0">
                <a:solidFill>
                  <a:srgbClr val="3333CC"/>
                </a:solidFill>
                <a:latin typeface="Tahoma" panose="020B0604030504040204" pitchFamily="34" charset="0"/>
              </a:rPr>
              <a:t>da</a:t>
            </a:r>
            <a:r>
              <a:rPr lang="tr-TR" sz="2400" dirty="0">
                <a:solidFill>
                  <a:srgbClr val="3333CC"/>
                </a:solidFill>
                <a:latin typeface="Tahoma" panose="020B0604030504040204" pitchFamily="34" charset="0"/>
              </a:rPr>
              <a:t> çok ucuza satmış. (Nesneleri bağlamıştır.)</a:t>
            </a:r>
          </a:p>
          <a:p>
            <a:endParaRPr lang="tr-TR" dirty="0"/>
          </a:p>
        </p:txBody>
      </p:sp>
    </p:spTree>
    <p:extLst>
      <p:ext uri="{BB962C8B-B14F-4D97-AF65-F5344CB8AC3E}">
        <p14:creationId xmlns="" xmlns:p14="http://schemas.microsoft.com/office/powerpoint/2010/main" val="169546327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3326F94-1C04-488A-B710-D3D9022CA6EE}"/>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DD4B2D20-E2F5-4068-8323-7EFAFBFE965E}"/>
              </a:ext>
            </a:extLst>
          </p:cNvPr>
          <p:cNvSpPr>
            <a:spLocks noGrp="1"/>
          </p:cNvSpPr>
          <p:nvPr>
            <p:ph idx="1"/>
          </p:nvPr>
        </p:nvSpPr>
        <p:spPr/>
        <p:txBody>
          <a:bodyPr>
            <a:normAutofit/>
          </a:bodyPr>
          <a:lstStyle/>
          <a:p>
            <a:r>
              <a:rPr lang="tr-TR" sz="2800" dirty="0">
                <a:solidFill>
                  <a:srgbClr val="3333CC"/>
                </a:solidFill>
                <a:latin typeface="Tahoma" panose="020B0604030504040204" pitchFamily="34" charset="0"/>
              </a:rPr>
              <a:t>Bağlaçlar ile edatlar birbiriyle karıştırılan konular arasında gelir. “Bu sözcük bağlaç mıydı edat mıydı?”  diye kendimize sorduğumuz çok olmuştur.  Bu yüzden sizlere tavsiyem bir önceki yazımda anlattığım </a:t>
            </a:r>
            <a:r>
              <a:rPr lang="tr-TR" sz="2800" dirty="0">
                <a:solidFill>
                  <a:schemeClr val="accent6">
                    <a:lumMod val="50000"/>
                  </a:schemeClr>
                </a:solidFill>
                <a:latin typeface="Tahoma" panose="020B0604030504040204" pitchFamily="34" charset="0"/>
                <a:hlinkClick r:id="rId2">
                  <a:extLst>
                    <a:ext uri="{A12FA001-AC4F-418D-AE19-62706E023703}">
                      <ahyp:hlinkClr xmlns="" xmlns:ahyp="http://schemas.microsoft.com/office/drawing/2018/hyperlinkcolor" val="tx"/>
                    </a:ext>
                  </a:extLst>
                </a:hlinkClick>
              </a:rPr>
              <a:t>edatlar</a:t>
            </a:r>
            <a:r>
              <a:rPr lang="tr-TR" sz="2800" dirty="0">
                <a:solidFill>
                  <a:srgbClr val="3333CC"/>
                </a:solidFill>
                <a:latin typeface="Tahoma" panose="020B0604030504040204" pitchFamily="34" charset="0"/>
              </a:rPr>
              <a:t> konusuna da bakmanızdır. Böylelikle ikisi arasındaki farkları daha rahat kavrayabilirsiniz. İyi çalışmalar.</a:t>
            </a:r>
            <a:endParaRPr lang="tr-TR" sz="2800" dirty="0">
              <a:solidFill>
                <a:srgbClr val="3333CC"/>
              </a:solidFill>
            </a:endParaRPr>
          </a:p>
        </p:txBody>
      </p:sp>
    </p:spTree>
    <p:extLst>
      <p:ext uri="{BB962C8B-B14F-4D97-AF65-F5344CB8AC3E}">
        <p14:creationId xmlns="" xmlns:p14="http://schemas.microsoft.com/office/powerpoint/2010/main" val="331959018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 xmlns:a16="http://schemas.microsoft.com/office/drawing/2014/main" id="{236319CB-74D3-4892-B93C-7397DE9A357A}"/>
              </a:ext>
            </a:extLst>
          </p:cNvPr>
          <p:cNvPicPr>
            <a:picLocks noChangeAspect="1"/>
          </p:cNvPicPr>
          <p:nvPr/>
        </p:nvPicPr>
        <p:blipFill>
          <a:blip r:embed="rId2"/>
          <a:stretch>
            <a:fillRect/>
          </a:stretch>
        </p:blipFill>
        <p:spPr>
          <a:xfrm>
            <a:off x="9853612" y="-961697"/>
            <a:ext cx="2543175" cy="8182303"/>
          </a:xfrm>
          <a:prstGeom prst="rect">
            <a:avLst/>
          </a:prstGeom>
        </p:spPr>
      </p:pic>
      <p:pic>
        <p:nvPicPr>
          <p:cNvPr id="7" name="Resim 6">
            <a:extLst>
              <a:ext uri="{FF2B5EF4-FFF2-40B4-BE49-F238E27FC236}">
                <a16:creationId xmlns="" xmlns:a16="http://schemas.microsoft.com/office/drawing/2014/main" id="{2881679F-28EE-4F13-A3D8-CFAB136C7EF0}"/>
              </a:ext>
            </a:extLst>
          </p:cNvPr>
          <p:cNvPicPr>
            <a:picLocks noChangeAspect="1"/>
          </p:cNvPicPr>
          <p:nvPr/>
        </p:nvPicPr>
        <p:blipFill>
          <a:blip r:embed="rId2"/>
          <a:stretch>
            <a:fillRect/>
          </a:stretch>
        </p:blipFill>
        <p:spPr>
          <a:xfrm>
            <a:off x="-157491" y="-851338"/>
            <a:ext cx="2543175" cy="8560675"/>
          </a:xfrm>
          <a:prstGeom prst="rect">
            <a:avLst/>
          </a:prstGeom>
        </p:spPr>
      </p:pic>
      <p:sp>
        <p:nvSpPr>
          <p:cNvPr id="8" name="Dikdörtgen: Eğimli 7">
            <a:extLst>
              <a:ext uri="{FF2B5EF4-FFF2-40B4-BE49-F238E27FC236}">
                <a16:creationId xmlns="" xmlns:a16="http://schemas.microsoft.com/office/drawing/2014/main" id="{F64F7D0C-C184-46D9-9747-F6A415E29D56}"/>
              </a:ext>
            </a:extLst>
          </p:cNvPr>
          <p:cNvSpPr/>
          <p:nvPr/>
        </p:nvSpPr>
        <p:spPr>
          <a:xfrm>
            <a:off x="3318641" y="1813034"/>
            <a:ext cx="5344511" cy="3342289"/>
          </a:xfrm>
          <a:prstGeom prst="bevel">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tr-TR" sz="9600" dirty="0">
                <a:effectLst>
                  <a:glow rad="228600">
                    <a:schemeClr val="accent6">
                      <a:satMod val="175000"/>
                      <a:alpha val="40000"/>
                    </a:schemeClr>
                  </a:glow>
                  <a:outerShdw blurRad="60007" dir="2000400" sy="-30000" kx="-800400" algn="bl" rotWithShape="0">
                    <a:prstClr val="black">
                      <a:alpha val="20000"/>
                    </a:prstClr>
                  </a:outerShdw>
                  <a:reflection blurRad="6350" stA="55000" endA="50" endPos="85000" dist="60007" dir="5400000" sy="-100000" algn="bl" rotWithShape="0"/>
                </a:effectLst>
              </a:rPr>
              <a:t>ÜNLEM</a:t>
            </a:r>
          </a:p>
        </p:txBody>
      </p:sp>
    </p:spTree>
    <p:extLst>
      <p:ext uri="{BB962C8B-B14F-4D97-AF65-F5344CB8AC3E}">
        <p14:creationId xmlns="" xmlns:p14="http://schemas.microsoft.com/office/powerpoint/2010/main" val="347675679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359CEA1-887F-4590-9C4D-796E9898B646}"/>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F38067EF-1D05-4283-8EC2-2679B55DAB2F}"/>
              </a:ext>
            </a:extLst>
          </p:cNvPr>
          <p:cNvSpPr>
            <a:spLocks noGrp="1"/>
          </p:cNvSpPr>
          <p:nvPr>
            <p:ph idx="1"/>
          </p:nvPr>
        </p:nvSpPr>
        <p:spPr/>
        <p:txBody>
          <a:bodyPr/>
          <a:lstStyle/>
          <a:p>
            <a:r>
              <a:rPr lang="tr-TR" sz="2800" dirty="0" err="1">
                <a:solidFill>
                  <a:schemeClr val="accent6">
                    <a:lumMod val="50000"/>
                  </a:schemeClr>
                </a:solidFill>
                <a:latin typeface="roboto"/>
              </a:rPr>
              <a:t>Âniden</a:t>
            </a:r>
            <a:r>
              <a:rPr lang="tr-TR" sz="2800" dirty="0">
                <a:solidFill>
                  <a:schemeClr val="accent6">
                    <a:lumMod val="50000"/>
                  </a:schemeClr>
                </a:solidFill>
                <a:latin typeface="roboto"/>
              </a:rPr>
              <a:t> ortaya çıkan duyguların etkisiyle ağızdan bir çırpıda çıkan, bu duyguları daha etkili anlatmaya yarayan kelimelerdir veya sözlerdir.</a:t>
            </a:r>
          </a:p>
          <a:p>
            <a:r>
              <a:rPr lang="tr-TR" sz="2800" dirty="0">
                <a:solidFill>
                  <a:srgbClr val="00B050"/>
                </a:solidFill>
                <a:latin typeface="roboto"/>
              </a:rPr>
              <a:t>Bu kelimelerin yanında dilek, emir, tehdit gibi anlamlar taşıyan kelimeler, cümleler ve yansımalar da ünlem değeri kazanabilir.</a:t>
            </a:r>
          </a:p>
          <a:p>
            <a:endParaRPr lang="tr-TR" dirty="0"/>
          </a:p>
        </p:txBody>
      </p:sp>
    </p:spTree>
    <p:extLst>
      <p:ext uri="{BB962C8B-B14F-4D97-AF65-F5344CB8AC3E}">
        <p14:creationId xmlns="" xmlns:p14="http://schemas.microsoft.com/office/powerpoint/2010/main" val="106361490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EDBAFD8-D18C-44F1-9139-00E15AD5A4A3}"/>
              </a:ext>
            </a:extLst>
          </p:cNvPr>
          <p:cNvSpPr>
            <a:spLocks noGrp="1"/>
          </p:cNvSpPr>
          <p:nvPr>
            <p:ph type="title"/>
          </p:nvPr>
        </p:nvSpPr>
        <p:spPr/>
        <p:txBody>
          <a:bodyPr/>
          <a:lstStyle/>
          <a:p>
            <a:r>
              <a:rPr lang="tr-TR" b="1" dirty="0">
                <a:solidFill>
                  <a:srgbClr val="FF3300"/>
                </a:solidFill>
                <a:latin typeface="roboto"/>
              </a:rPr>
              <a:t>1.ASIL ÜNLEMLER</a:t>
            </a:r>
            <a:endParaRPr lang="tr-TR" dirty="0"/>
          </a:p>
        </p:txBody>
      </p:sp>
      <p:sp>
        <p:nvSpPr>
          <p:cNvPr id="3" name="İçerik Yer Tutucusu 2">
            <a:extLst>
              <a:ext uri="{FF2B5EF4-FFF2-40B4-BE49-F238E27FC236}">
                <a16:creationId xmlns="" xmlns:a16="http://schemas.microsoft.com/office/drawing/2014/main" id="{AAB953E5-10A8-406B-A17B-5C302FD628EE}"/>
              </a:ext>
            </a:extLst>
          </p:cNvPr>
          <p:cNvSpPr>
            <a:spLocks noGrp="1"/>
          </p:cNvSpPr>
          <p:nvPr>
            <p:ph idx="1"/>
          </p:nvPr>
        </p:nvSpPr>
        <p:spPr/>
        <p:txBody>
          <a:bodyPr/>
          <a:lstStyle/>
          <a:p>
            <a:r>
              <a:rPr lang="tr-TR" dirty="0">
                <a:solidFill>
                  <a:srgbClr val="555555"/>
                </a:solidFill>
                <a:latin typeface="roboto"/>
              </a:rPr>
              <a:t>Asıl görevi ünlem olan kelimelerdir. Başka görevlerde kullanılamazlar. Seslenme veya duygu anlatırlar.</a:t>
            </a:r>
          </a:p>
          <a:p>
            <a:r>
              <a:rPr lang="tr-TR" b="1" dirty="0">
                <a:solidFill>
                  <a:srgbClr val="0000FF"/>
                </a:solidFill>
                <a:latin typeface="roboto"/>
              </a:rPr>
              <a:t>Seslenme Ünlemleri</a:t>
            </a:r>
          </a:p>
          <a:p>
            <a:pPr>
              <a:buFont typeface="Arial" panose="020B0604020202020204" pitchFamily="34" charset="0"/>
              <a:buChar char="•"/>
            </a:pPr>
            <a:r>
              <a:rPr lang="tr-TR" dirty="0">
                <a:solidFill>
                  <a:srgbClr val="000000"/>
                </a:solidFill>
                <a:latin typeface="roboto"/>
              </a:rPr>
              <a:t>Ey Türk Gençliği!</a:t>
            </a:r>
          </a:p>
          <a:p>
            <a:pPr>
              <a:buFont typeface="Arial" panose="020B0604020202020204" pitchFamily="34" charset="0"/>
              <a:buChar char="•"/>
            </a:pPr>
            <a:r>
              <a:rPr lang="tr-TR" dirty="0">
                <a:solidFill>
                  <a:srgbClr val="000000"/>
                </a:solidFill>
                <a:latin typeface="roboto"/>
              </a:rPr>
              <a:t>Hey! Biraz bakar mısın?</a:t>
            </a:r>
          </a:p>
          <a:p>
            <a:pPr>
              <a:buFont typeface="Arial" panose="020B0604020202020204" pitchFamily="34" charset="0"/>
              <a:buChar char="•"/>
            </a:pPr>
            <a:r>
              <a:rPr lang="tr-TR" dirty="0">
                <a:solidFill>
                  <a:srgbClr val="000000"/>
                </a:solidFill>
                <a:latin typeface="roboto"/>
              </a:rPr>
              <a:t>Bre </a:t>
            </a:r>
            <a:r>
              <a:rPr lang="tr-TR" dirty="0" err="1">
                <a:solidFill>
                  <a:srgbClr val="000000"/>
                </a:solidFill>
                <a:latin typeface="roboto"/>
              </a:rPr>
              <a:t>melûn</a:t>
            </a:r>
            <a:r>
              <a:rPr lang="tr-TR" dirty="0">
                <a:solidFill>
                  <a:srgbClr val="000000"/>
                </a:solidFill>
                <a:latin typeface="roboto"/>
              </a:rPr>
              <a:t>! Ne yaptın? </a:t>
            </a:r>
          </a:p>
          <a:p>
            <a:pPr>
              <a:buFont typeface="Arial" panose="020B0604020202020204" pitchFamily="34" charset="0"/>
              <a:buChar char="•"/>
            </a:pPr>
            <a:r>
              <a:rPr lang="tr-TR" dirty="0">
                <a:solidFill>
                  <a:srgbClr val="000000"/>
                </a:solidFill>
                <a:latin typeface="roboto"/>
              </a:rPr>
              <a:t>Hişt! Buraya gel!</a:t>
            </a:r>
          </a:p>
          <a:p>
            <a:pPr>
              <a:buFont typeface="Arial" panose="020B0604020202020204" pitchFamily="34" charset="0"/>
              <a:buChar char="•"/>
            </a:pPr>
            <a:r>
              <a:rPr lang="tr-TR" dirty="0" err="1">
                <a:solidFill>
                  <a:srgbClr val="000000"/>
                </a:solidFill>
                <a:latin typeface="roboto"/>
              </a:rPr>
              <a:t>Şşt</a:t>
            </a:r>
            <a:r>
              <a:rPr lang="tr-TR" dirty="0">
                <a:solidFill>
                  <a:srgbClr val="000000"/>
                </a:solidFill>
                <a:latin typeface="roboto"/>
              </a:rPr>
              <a:t>! Sus bakayım!</a:t>
            </a:r>
          </a:p>
          <a:p>
            <a:endParaRPr lang="tr-TR" dirty="0"/>
          </a:p>
        </p:txBody>
      </p:sp>
    </p:spTree>
    <p:extLst>
      <p:ext uri="{BB962C8B-B14F-4D97-AF65-F5344CB8AC3E}">
        <p14:creationId xmlns="" xmlns:p14="http://schemas.microsoft.com/office/powerpoint/2010/main" val="93727624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B4A66CB-9722-4C2E-89FF-F45DA9047F71}"/>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ACFE5CA-C963-41DA-8271-1F59A2406611}"/>
              </a:ext>
            </a:extLst>
          </p:cNvPr>
          <p:cNvSpPr>
            <a:spLocks noGrp="1"/>
          </p:cNvSpPr>
          <p:nvPr>
            <p:ph idx="1"/>
          </p:nvPr>
        </p:nvSpPr>
        <p:spPr/>
        <p:txBody>
          <a:bodyPr/>
          <a:lstStyle/>
          <a:p>
            <a:r>
              <a:rPr lang="tr-TR" b="1" dirty="0">
                <a:solidFill>
                  <a:srgbClr val="555555"/>
                </a:solidFill>
                <a:latin typeface="roboto"/>
              </a:rPr>
              <a:t>Bunların yanında adlar ve özel adlar da seslenme ünlemi olarak kullanılabilir:</a:t>
            </a:r>
            <a:endParaRPr lang="tr-TR" dirty="0">
              <a:solidFill>
                <a:srgbClr val="555555"/>
              </a:solidFill>
              <a:latin typeface="roboto"/>
            </a:endParaRPr>
          </a:p>
          <a:p>
            <a:pPr>
              <a:buFont typeface="Arial" panose="020B0604020202020204" pitchFamily="34" charset="0"/>
              <a:buChar char="•"/>
            </a:pPr>
            <a:r>
              <a:rPr lang="tr-TR" dirty="0">
                <a:solidFill>
                  <a:srgbClr val="000000"/>
                </a:solidFill>
                <a:latin typeface="roboto"/>
              </a:rPr>
              <a:t>Anne!</a:t>
            </a:r>
          </a:p>
          <a:p>
            <a:pPr>
              <a:buFont typeface="Arial" panose="020B0604020202020204" pitchFamily="34" charset="0"/>
              <a:buChar char="•"/>
            </a:pPr>
            <a:r>
              <a:rPr lang="tr-TR" dirty="0" err="1">
                <a:solidFill>
                  <a:srgbClr val="000000"/>
                </a:solidFill>
                <a:latin typeface="roboto"/>
              </a:rPr>
              <a:t>Hemşehrilerim</a:t>
            </a:r>
            <a:r>
              <a:rPr lang="tr-TR" dirty="0">
                <a:solidFill>
                  <a:srgbClr val="000000"/>
                </a:solidFill>
                <a:latin typeface="roboto"/>
              </a:rPr>
              <a:t>!</a:t>
            </a:r>
          </a:p>
          <a:p>
            <a:pPr>
              <a:buFont typeface="Arial" panose="020B0604020202020204" pitchFamily="34" charset="0"/>
              <a:buChar char="•"/>
            </a:pPr>
            <a:r>
              <a:rPr lang="tr-TR" dirty="0">
                <a:solidFill>
                  <a:srgbClr val="000000"/>
                </a:solidFill>
                <a:latin typeface="roboto"/>
              </a:rPr>
              <a:t>Tanrım!</a:t>
            </a:r>
          </a:p>
          <a:p>
            <a:pPr>
              <a:buFont typeface="Arial" panose="020B0604020202020204" pitchFamily="34" charset="0"/>
              <a:buChar char="•"/>
            </a:pPr>
            <a:r>
              <a:rPr lang="tr-TR" dirty="0">
                <a:solidFill>
                  <a:srgbClr val="000000"/>
                </a:solidFill>
                <a:latin typeface="roboto"/>
              </a:rPr>
              <a:t>Mehmet!</a:t>
            </a:r>
          </a:p>
          <a:p>
            <a:endParaRPr lang="tr-TR" dirty="0"/>
          </a:p>
        </p:txBody>
      </p:sp>
    </p:spTree>
    <p:extLst>
      <p:ext uri="{BB962C8B-B14F-4D97-AF65-F5344CB8AC3E}">
        <p14:creationId xmlns="" xmlns:p14="http://schemas.microsoft.com/office/powerpoint/2010/main" val="345207407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D137886-A392-4DA4-AB4F-62212F63DFFC}"/>
              </a:ext>
            </a:extLst>
          </p:cNvPr>
          <p:cNvSpPr>
            <a:spLocks noGrp="1"/>
          </p:cNvSpPr>
          <p:nvPr>
            <p:ph type="title"/>
          </p:nvPr>
        </p:nvSpPr>
        <p:spPr/>
        <p:txBody>
          <a:bodyPr/>
          <a:lstStyle/>
          <a:p>
            <a:r>
              <a:rPr lang="tr-TR" b="1" dirty="0">
                <a:solidFill>
                  <a:srgbClr val="0000FF"/>
                </a:solidFill>
                <a:latin typeface="roboto"/>
              </a:rPr>
              <a:t>Duygu Ünlemleri</a:t>
            </a:r>
            <a:br>
              <a:rPr lang="tr-TR" b="1" dirty="0">
                <a:solidFill>
                  <a:srgbClr val="0000FF"/>
                </a:solidFill>
                <a:latin typeface="roboto"/>
              </a:rPr>
            </a:br>
            <a:endParaRPr lang="tr-TR" dirty="0"/>
          </a:p>
        </p:txBody>
      </p:sp>
      <p:sp>
        <p:nvSpPr>
          <p:cNvPr id="3" name="İçerik Yer Tutucusu 2">
            <a:extLst>
              <a:ext uri="{FF2B5EF4-FFF2-40B4-BE49-F238E27FC236}">
                <a16:creationId xmlns="" xmlns:a16="http://schemas.microsoft.com/office/drawing/2014/main" id="{1F34B9E6-7641-4B22-9675-66AF37C559E7}"/>
              </a:ext>
            </a:extLst>
          </p:cNvPr>
          <p:cNvSpPr>
            <a:spLocks noGrp="1"/>
          </p:cNvSpPr>
          <p:nvPr>
            <p:ph idx="1"/>
          </p:nvPr>
        </p:nvSpPr>
        <p:spPr/>
        <p:txBody>
          <a:bodyPr/>
          <a:lstStyle/>
          <a:p>
            <a:pPr>
              <a:buFont typeface="Arial" panose="020B0604020202020204" pitchFamily="34" charset="0"/>
              <a:buChar char="•"/>
            </a:pPr>
            <a:r>
              <a:rPr lang="tr-TR" dirty="0" err="1">
                <a:solidFill>
                  <a:srgbClr val="000000"/>
                </a:solidFill>
                <a:latin typeface="roboto"/>
              </a:rPr>
              <a:t>Ee</a:t>
            </a:r>
            <a:r>
              <a:rPr lang="tr-TR" dirty="0">
                <a:solidFill>
                  <a:srgbClr val="000000"/>
                </a:solidFill>
                <a:latin typeface="roboto"/>
              </a:rPr>
              <a:t>, yeter artık!                      </a:t>
            </a:r>
            <a:r>
              <a:rPr lang="tr-TR" dirty="0" err="1">
                <a:solidFill>
                  <a:srgbClr val="000000"/>
                </a:solidFill>
                <a:latin typeface="roboto"/>
              </a:rPr>
              <a:t>Aa</a:t>
            </a:r>
            <a:r>
              <a:rPr lang="tr-TR" dirty="0">
                <a:solidFill>
                  <a:srgbClr val="000000"/>
                </a:solidFill>
                <a:latin typeface="roboto"/>
              </a:rPr>
              <a:t>! Bu da ne?            Ah, ne yaptım!</a:t>
            </a:r>
            <a:br>
              <a:rPr lang="tr-TR" dirty="0">
                <a:solidFill>
                  <a:srgbClr val="000000"/>
                </a:solidFill>
                <a:latin typeface="roboto"/>
              </a:rPr>
            </a:br>
            <a:r>
              <a:rPr lang="tr-TR" dirty="0">
                <a:solidFill>
                  <a:srgbClr val="000000"/>
                </a:solidFill>
                <a:latin typeface="roboto"/>
              </a:rPr>
              <a:t>Eh! Fena değil.                      Ay, elim!                     Gitme ha!</a:t>
            </a:r>
            <a:br>
              <a:rPr lang="tr-TR" dirty="0">
                <a:solidFill>
                  <a:srgbClr val="000000"/>
                </a:solidFill>
                <a:latin typeface="roboto"/>
              </a:rPr>
            </a:br>
            <a:r>
              <a:rPr lang="tr-TR" dirty="0">
                <a:solidFill>
                  <a:srgbClr val="000000"/>
                </a:solidFill>
                <a:latin typeface="roboto"/>
              </a:rPr>
              <a:t>Hah, şimdi oldu!                   Hay Allah!                  Vah zavallı!</a:t>
            </a:r>
            <a:br>
              <a:rPr lang="tr-TR" dirty="0">
                <a:solidFill>
                  <a:srgbClr val="000000"/>
                </a:solidFill>
                <a:latin typeface="roboto"/>
              </a:rPr>
            </a:br>
            <a:r>
              <a:rPr lang="tr-TR" dirty="0">
                <a:solidFill>
                  <a:srgbClr val="000000"/>
                </a:solidFill>
                <a:latin typeface="roboto"/>
              </a:rPr>
              <a:t>Vay sersem!                          Aman dikkat!              Eyvah! Geç kaldım!</a:t>
            </a:r>
            <a:br>
              <a:rPr lang="tr-TR" dirty="0">
                <a:solidFill>
                  <a:srgbClr val="000000"/>
                </a:solidFill>
                <a:latin typeface="roboto"/>
              </a:rPr>
            </a:br>
            <a:r>
              <a:rPr lang="tr-TR" dirty="0">
                <a:solidFill>
                  <a:srgbClr val="000000"/>
                </a:solidFill>
                <a:latin typeface="roboto"/>
              </a:rPr>
              <a:t>İmdat! Boğuluyorum!</a:t>
            </a:r>
          </a:p>
          <a:p>
            <a:endParaRPr lang="tr-TR" dirty="0"/>
          </a:p>
        </p:txBody>
      </p:sp>
    </p:spTree>
    <p:extLst>
      <p:ext uri="{BB962C8B-B14F-4D97-AF65-F5344CB8AC3E}">
        <p14:creationId xmlns="" xmlns:p14="http://schemas.microsoft.com/office/powerpoint/2010/main" val="41641789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6E8F602-0DEE-41A8-8583-485BA78BF990}"/>
              </a:ext>
            </a:extLst>
          </p:cNvPr>
          <p:cNvSpPr>
            <a:spLocks noGrp="1"/>
          </p:cNvSpPr>
          <p:nvPr>
            <p:ph type="title"/>
          </p:nvPr>
        </p:nvSpPr>
        <p:spPr/>
        <p:txBody>
          <a:bodyPr>
            <a:normAutofit fontScale="90000"/>
          </a:bodyPr>
          <a:lstStyle/>
          <a:p>
            <a:r>
              <a:rPr lang="tr-TR" b="1" dirty="0">
                <a:solidFill>
                  <a:srgbClr val="FF3300"/>
                </a:solidFill>
                <a:latin typeface="roboto"/>
              </a:rPr>
              <a:t>2. ÜNLEM DEĞERİ KAZANMIŞ KELİME VE SÖZLER</a:t>
            </a:r>
            <a:br>
              <a:rPr lang="tr-TR" b="1" dirty="0">
                <a:solidFill>
                  <a:srgbClr val="FF3300"/>
                </a:solidFill>
                <a:latin typeface="roboto"/>
              </a:rPr>
            </a:br>
            <a:endParaRPr lang="tr-TR" dirty="0"/>
          </a:p>
        </p:txBody>
      </p:sp>
      <p:sp>
        <p:nvSpPr>
          <p:cNvPr id="3" name="İçerik Yer Tutucusu 2">
            <a:extLst>
              <a:ext uri="{FF2B5EF4-FFF2-40B4-BE49-F238E27FC236}">
                <a16:creationId xmlns="" xmlns:a16="http://schemas.microsoft.com/office/drawing/2014/main" id="{6B5EB5B4-9225-487D-B01B-DAAC8315DF56}"/>
              </a:ext>
            </a:extLst>
          </p:cNvPr>
          <p:cNvSpPr>
            <a:spLocks noGrp="1"/>
          </p:cNvSpPr>
          <p:nvPr>
            <p:ph idx="1"/>
          </p:nvPr>
        </p:nvSpPr>
        <p:spPr/>
        <p:txBody>
          <a:bodyPr/>
          <a:lstStyle/>
          <a:p>
            <a:r>
              <a:rPr lang="tr-TR" dirty="0">
                <a:solidFill>
                  <a:srgbClr val="555555"/>
                </a:solidFill>
                <a:latin typeface="roboto"/>
              </a:rPr>
              <a:t>Anlamlı kelimelerin bazılarına vurgu ve tonlama yoluyla ünlem değeri kazandırılabilir. Bunlar da duygu ya da seslenme anlatır.</a:t>
            </a:r>
          </a:p>
          <a:p>
            <a:pPr>
              <a:buFont typeface="Arial" panose="020B0604020202020204" pitchFamily="34" charset="0"/>
              <a:buChar char="•"/>
            </a:pPr>
            <a:r>
              <a:rPr lang="tr-TR" dirty="0">
                <a:solidFill>
                  <a:srgbClr val="000000"/>
                </a:solidFill>
                <a:latin typeface="roboto"/>
              </a:rPr>
              <a:t>Komşular!                Babacığım!                  Simitçi!                          Çok ilginç!</a:t>
            </a:r>
            <a:br>
              <a:rPr lang="tr-TR" dirty="0">
                <a:solidFill>
                  <a:srgbClr val="000000"/>
                </a:solidFill>
                <a:latin typeface="roboto"/>
              </a:rPr>
            </a:br>
            <a:r>
              <a:rPr lang="tr-TR" dirty="0">
                <a:solidFill>
                  <a:srgbClr val="000000"/>
                </a:solidFill>
                <a:latin typeface="roboto"/>
              </a:rPr>
              <a:t>Ne kadar güzel!       Çabuk eve git!             Ne olur yardım et!        Çık dışarı!</a:t>
            </a:r>
          </a:p>
          <a:p>
            <a:endParaRPr lang="tr-TR" dirty="0"/>
          </a:p>
        </p:txBody>
      </p:sp>
    </p:spTree>
    <p:extLst>
      <p:ext uri="{BB962C8B-B14F-4D97-AF65-F5344CB8AC3E}">
        <p14:creationId xmlns="" xmlns:p14="http://schemas.microsoft.com/office/powerpoint/2010/main" val="88571363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109115F-B84D-4CF2-812E-94765A1DB405}"/>
              </a:ext>
            </a:extLst>
          </p:cNvPr>
          <p:cNvSpPr>
            <a:spLocks noGrp="1"/>
          </p:cNvSpPr>
          <p:nvPr>
            <p:ph type="title"/>
          </p:nvPr>
        </p:nvSpPr>
        <p:spPr/>
        <p:txBody>
          <a:bodyPr>
            <a:normAutofit fontScale="90000"/>
          </a:bodyPr>
          <a:lstStyle/>
          <a:p>
            <a:r>
              <a:rPr lang="tr-TR" b="1" dirty="0">
                <a:solidFill>
                  <a:srgbClr val="555555"/>
                </a:solidFill>
                <a:latin typeface="roboto"/>
              </a:rPr>
              <a:t>Yansıma kelimelerin hemen hemen tümü ünlem olarak kullanılabilir:</a:t>
            </a:r>
            <a:r>
              <a:rPr lang="tr-TR" dirty="0">
                <a:solidFill>
                  <a:srgbClr val="555555"/>
                </a:solidFill>
                <a:latin typeface="roboto"/>
              </a:rPr>
              <a:t/>
            </a:r>
            <a:br>
              <a:rPr lang="tr-TR" dirty="0">
                <a:solidFill>
                  <a:srgbClr val="555555"/>
                </a:solidFill>
                <a:latin typeface="roboto"/>
              </a:rPr>
            </a:br>
            <a:endParaRPr lang="tr-TR" dirty="0"/>
          </a:p>
        </p:txBody>
      </p:sp>
      <p:sp>
        <p:nvSpPr>
          <p:cNvPr id="3" name="İçerik Yer Tutucusu 2">
            <a:extLst>
              <a:ext uri="{FF2B5EF4-FFF2-40B4-BE49-F238E27FC236}">
                <a16:creationId xmlns="" xmlns:a16="http://schemas.microsoft.com/office/drawing/2014/main" id="{1F661BE2-F025-4592-824F-05707ADF7A5D}"/>
              </a:ext>
            </a:extLst>
          </p:cNvPr>
          <p:cNvSpPr>
            <a:spLocks noGrp="1"/>
          </p:cNvSpPr>
          <p:nvPr>
            <p:ph idx="1"/>
          </p:nvPr>
        </p:nvSpPr>
        <p:spPr/>
        <p:txBody>
          <a:bodyPr/>
          <a:lstStyle/>
          <a:p>
            <a:pPr>
              <a:buFont typeface="Arial" panose="020B0604020202020204" pitchFamily="34" charset="0"/>
              <a:buChar char="•"/>
            </a:pPr>
            <a:r>
              <a:rPr lang="tr-TR" dirty="0" err="1">
                <a:solidFill>
                  <a:srgbClr val="000000"/>
                </a:solidFill>
                <a:latin typeface="roboto"/>
              </a:rPr>
              <a:t>Şır</a:t>
            </a:r>
            <a:r>
              <a:rPr lang="tr-TR" dirty="0">
                <a:solidFill>
                  <a:srgbClr val="000000"/>
                </a:solidFill>
                <a:latin typeface="roboto"/>
              </a:rPr>
              <a:t>!   Çat!     Güm!   Hav!    Miyav!   Tıs!</a:t>
            </a:r>
          </a:p>
          <a:p>
            <a:r>
              <a:rPr lang="tr-TR" dirty="0"/>
              <a:t/>
            </a:r>
            <a:br>
              <a:rPr lang="tr-TR" dirty="0"/>
            </a:br>
            <a:endParaRPr lang="tr-TR" dirty="0"/>
          </a:p>
        </p:txBody>
      </p:sp>
    </p:spTree>
    <p:extLst>
      <p:ext uri="{BB962C8B-B14F-4D97-AF65-F5344CB8AC3E}">
        <p14:creationId xmlns="" xmlns:p14="http://schemas.microsoft.com/office/powerpoint/2010/main" val="212311069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3E3E560-C95E-4623-B38A-195093A3C6C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2230184-60B2-4689-A19D-407D1CF6FC0C}"/>
              </a:ext>
            </a:extLst>
          </p:cNvPr>
          <p:cNvSpPr>
            <a:spLocks noGrp="1"/>
          </p:cNvSpPr>
          <p:nvPr>
            <p:ph idx="1"/>
          </p:nvPr>
        </p:nvSpPr>
        <p:spPr/>
        <p:txBody>
          <a:bodyPr/>
          <a:lstStyle/>
          <a:p>
            <a:r>
              <a:rPr lang="tr-TR" dirty="0"/>
              <a:t>11. Aşağıdaki cümlelerin hangisinde “ah” sözcüğü ünlem</a:t>
            </a:r>
          </a:p>
          <a:p>
            <a:r>
              <a:rPr lang="tr-TR" dirty="0"/>
              <a:t>görevinde kullanılmamıştır?</a:t>
            </a:r>
          </a:p>
          <a:p>
            <a:r>
              <a:rPr lang="tr-TR" dirty="0"/>
              <a:t>A) Ah, kolumu bahçenin demir kapısına çarptım!</a:t>
            </a:r>
          </a:p>
          <a:p>
            <a:r>
              <a:rPr lang="tr-TR" dirty="0"/>
              <a:t>B) Ah ah, nerede kaldı güzelim gençlik yıllarım!</a:t>
            </a:r>
          </a:p>
          <a:p>
            <a:r>
              <a:rPr lang="tr-TR" dirty="0"/>
              <a:t>C) Ah aldık boş yere; tüh, haksızlık etmişiz!</a:t>
            </a:r>
          </a:p>
          <a:p>
            <a:r>
              <a:rPr lang="tr-TR" dirty="0"/>
              <a:t>D) Ah, şimdi bir dere kenarında olmak vardı!</a:t>
            </a:r>
          </a:p>
        </p:txBody>
      </p:sp>
    </p:spTree>
    <p:extLst>
      <p:ext uri="{BB962C8B-B14F-4D97-AF65-F5344CB8AC3E}">
        <p14:creationId xmlns="" xmlns:p14="http://schemas.microsoft.com/office/powerpoint/2010/main" val="214035138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241652A-D270-4B4C-84B7-C1A263F19A63}"/>
              </a:ext>
            </a:extLst>
          </p:cNvPr>
          <p:cNvSpPr>
            <a:spLocks noGrp="1"/>
          </p:cNvSpPr>
          <p:nvPr>
            <p:ph type="title"/>
          </p:nvPr>
        </p:nvSpPr>
        <p:spPr/>
        <p:txBody>
          <a:bodyPr/>
          <a:lstStyle/>
          <a:p>
            <a:r>
              <a:rPr lang="tr-TR" dirty="0"/>
              <a:t>*KARIŞTIRILABİLEN DURUMLAR*</a:t>
            </a:r>
            <a:br>
              <a:rPr lang="tr-TR" dirty="0"/>
            </a:br>
            <a:endParaRPr lang="tr-TR" dirty="0"/>
          </a:p>
        </p:txBody>
      </p:sp>
      <p:sp>
        <p:nvSpPr>
          <p:cNvPr id="3" name="İçerik Yer Tutucusu 2">
            <a:extLst>
              <a:ext uri="{FF2B5EF4-FFF2-40B4-BE49-F238E27FC236}">
                <a16:creationId xmlns="" xmlns:a16="http://schemas.microsoft.com/office/drawing/2014/main" id="{C8B17C82-9C39-4DB4-9AE0-7B32805BAC30}"/>
              </a:ext>
            </a:extLst>
          </p:cNvPr>
          <p:cNvSpPr>
            <a:spLocks noGrp="1"/>
          </p:cNvSpPr>
          <p:nvPr>
            <p:ph idx="1"/>
          </p:nvPr>
        </p:nvSpPr>
        <p:spPr/>
        <p:txBody>
          <a:bodyPr>
            <a:normAutofit fontScale="70000" lnSpcReduction="20000"/>
          </a:bodyPr>
          <a:lstStyle/>
          <a:p>
            <a:endParaRPr lang="tr-TR" dirty="0"/>
          </a:p>
          <a:p>
            <a:r>
              <a:rPr lang="tr-TR" dirty="0"/>
              <a:t>Senin </a:t>
            </a:r>
            <a:r>
              <a:rPr lang="tr-TR" sz="3500" dirty="0"/>
              <a:t>için</a:t>
            </a:r>
            <a:r>
              <a:rPr lang="tr-TR" dirty="0"/>
              <a:t> fesat! (İsim)</a:t>
            </a:r>
          </a:p>
          <a:p>
            <a:endParaRPr lang="tr-TR" dirty="0"/>
          </a:p>
          <a:p>
            <a:r>
              <a:rPr lang="tr-TR" sz="3000" dirty="0"/>
              <a:t>İçinden</a:t>
            </a:r>
            <a:r>
              <a:rPr lang="tr-TR" dirty="0"/>
              <a:t> bir şeyler geçiriyordu. (İsim)</a:t>
            </a:r>
          </a:p>
          <a:p>
            <a:endParaRPr lang="tr-TR" dirty="0"/>
          </a:p>
          <a:p>
            <a:r>
              <a:rPr lang="tr-TR" sz="3000" dirty="0"/>
              <a:t>İçin için</a:t>
            </a:r>
            <a:r>
              <a:rPr lang="tr-TR" dirty="0"/>
              <a:t> kan ağlıyorum. (Nasıl ağlıyorum? İçin için = Zarf)</a:t>
            </a:r>
          </a:p>
          <a:p>
            <a:endParaRPr lang="tr-TR" dirty="0"/>
          </a:p>
          <a:p>
            <a:r>
              <a:rPr lang="tr-TR" dirty="0"/>
              <a:t>Senin </a:t>
            </a:r>
            <a:r>
              <a:rPr lang="tr-TR" sz="4300" dirty="0"/>
              <a:t>için</a:t>
            </a:r>
            <a:r>
              <a:rPr lang="tr-TR" dirty="0"/>
              <a:t> bu dünyanın ipini çekerim. (Edat)</a:t>
            </a:r>
          </a:p>
          <a:p>
            <a:endParaRPr lang="tr-TR" dirty="0"/>
          </a:p>
          <a:p>
            <a:r>
              <a:rPr lang="tr-TR" dirty="0"/>
              <a:t> </a:t>
            </a:r>
          </a:p>
          <a:p>
            <a:endParaRPr lang="tr-TR" dirty="0"/>
          </a:p>
          <a:p>
            <a:endParaRPr lang="tr-TR" dirty="0"/>
          </a:p>
        </p:txBody>
      </p:sp>
    </p:spTree>
    <p:extLst>
      <p:ext uri="{BB962C8B-B14F-4D97-AF65-F5344CB8AC3E}">
        <p14:creationId xmlns="" xmlns:p14="http://schemas.microsoft.com/office/powerpoint/2010/main" val="165697176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B48BCA8-9C89-4F0D-889F-E7BC0A830D70}"/>
              </a:ext>
            </a:extLst>
          </p:cNvPr>
          <p:cNvSpPr>
            <a:spLocks noGrp="1"/>
          </p:cNvSpPr>
          <p:nvPr>
            <p:ph type="title"/>
          </p:nvPr>
        </p:nvSpPr>
        <p:spPr/>
        <p:txBody>
          <a:bodyPr/>
          <a:lstStyle/>
          <a:p>
            <a:endParaRPr lang="tr-TR"/>
          </a:p>
        </p:txBody>
      </p:sp>
      <p:graphicFrame>
        <p:nvGraphicFramePr>
          <p:cNvPr id="4" name="İçerik Yer Tutucusu 3">
            <a:extLst>
              <a:ext uri="{FF2B5EF4-FFF2-40B4-BE49-F238E27FC236}">
                <a16:creationId xmlns="" xmlns:a16="http://schemas.microsoft.com/office/drawing/2014/main" id="{F4818A9C-844D-4306-9412-D79B379C215D}"/>
              </a:ext>
            </a:extLst>
          </p:cNvPr>
          <p:cNvGraphicFramePr>
            <a:graphicFrameLocks noGrp="1"/>
          </p:cNvGraphicFramePr>
          <p:nvPr>
            <p:ph idx="1"/>
            <p:extLst>
              <p:ext uri="{D42A27DB-BD31-4B8C-83A1-F6EECF244321}">
                <p14:modId xmlns="" xmlns:p14="http://schemas.microsoft.com/office/powerpoint/2010/main" val="1801177608"/>
              </p:ext>
            </p:extLst>
          </p:nvPr>
        </p:nvGraphicFramePr>
        <p:xfrm>
          <a:off x="1233652" y="664780"/>
          <a:ext cx="9035722" cy="49635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Resim 5">
            <a:extLst>
              <a:ext uri="{FF2B5EF4-FFF2-40B4-BE49-F238E27FC236}">
                <a16:creationId xmlns="" xmlns:a16="http://schemas.microsoft.com/office/drawing/2014/main" id="{23C8CE51-9921-47C6-ADC3-02D0F7715F20}"/>
              </a:ext>
            </a:extLst>
          </p:cNvPr>
          <p:cNvPicPr>
            <a:picLocks noChangeAspect="1"/>
          </p:cNvPicPr>
          <p:nvPr/>
        </p:nvPicPr>
        <p:blipFill>
          <a:blip r:embed="rId8"/>
          <a:stretch>
            <a:fillRect/>
          </a:stretch>
        </p:blipFill>
        <p:spPr>
          <a:xfrm>
            <a:off x="9879177" y="1913540"/>
            <a:ext cx="2971800" cy="3714750"/>
          </a:xfrm>
          <a:prstGeom prst="rect">
            <a:avLst/>
          </a:prstGeom>
        </p:spPr>
      </p:pic>
    </p:spTree>
    <p:extLst>
      <p:ext uri="{BB962C8B-B14F-4D97-AF65-F5344CB8AC3E}">
        <p14:creationId xmlns="" xmlns:p14="http://schemas.microsoft.com/office/powerpoint/2010/main" val="8611544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sndAc>
          <p:stSnd>
            <p:snd r:embed="rId9" name="applause.wav"/>
          </p:stSnd>
        </p:sndAc>
      </p:transition>
    </mc:Choice>
    <mc:Fallback>
      <p:transition spd="slow">
        <p:fade/>
        <p:sndAc>
          <p:stSnd>
            <p:snd r:embed="rId2" name="applause.wav"/>
          </p:stSnd>
        </p:sndAc>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0C30C84-8CD5-475F-B62E-9CD0FDD6A99C}"/>
              </a:ext>
            </a:extLst>
          </p:cNvPr>
          <p:cNvSpPr>
            <a:spLocks noGrp="1"/>
          </p:cNvSpPr>
          <p:nvPr>
            <p:ph type="title"/>
          </p:nvPr>
        </p:nvSpPr>
        <p:spPr>
          <a:xfrm>
            <a:off x="685801" y="609601"/>
            <a:ext cx="10131425" cy="572814"/>
          </a:xfrm>
        </p:spPr>
        <p:txBody>
          <a:bodyPr>
            <a:normAutofit fontScale="90000"/>
          </a:bodyPr>
          <a:lstStyle/>
          <a:p>
            <a:r>
              <a:rPr lang="tr-TR" dirty="0"/>
              <a:t>kaynakça</a:t>
            </a:r>
          </a:p>
        </p:txBody>
      </p:sp>
      <p:sp>
        <p:nvSpPr>
          <p:cNvPr id="3" name="İçerik Yer Tutucusu 2">
            <a:extLst>
              <a:ext uri="{FF2B5EF4-FFF2-40B4-BE49-F238E27FC236}">
                <a16:creationId xmlns="" xmlns:a16="http://schemas.microsoft.com/office/drawing/2014/main" id="{01AF11CD-5E0B-43C2-9FBC-079870584364}"/>
              </a:ext>
            </a:extLst>
          </p:cNvPr>
          <p:cNvSpPr>
            <a:spLocks noGrp="1"/>
          </p:cNvSpPr>
          <p:nvPr>
            <p:ph idx="1"/>
          </p:nvPr>
        </p:nvSpPr>
        <p:spPr>
          <a:xfrm>
            <a:off x="685801" y="1269125"/>
            <a:ext cx="10131425" cy="4522076"/>
          </a:xfrm>
        </p:spPr>
        <p:txBody>
          <a:bodyPr/>
          <a:lstStyle/>
          <a:p>
            <a:r>
              <a:rPr lang="tr-TR" dirty="0">
                <a:hlinkClick r:id="rId2"/>
              </a:rPr>
              <a:t>https://www.turkedebiyati.org/sozcuk_turleri/unlemler.html</a:t>
            </a:r>
            <a:endParaRPr lang="tr-TR" dirty="0"/>
          </a:p>
          <a:p>
            <a:r>
              <a:rPr lang="tr-TR" dirty="0">
                <a:hlinkClick r:id="rId3"/>
              </a:rPr>
              <a:t>https://www.google.com/search?q=%C3%BCnlem+g%C4%B1f&amp;tbm=isch&amp;ved=2ahUKEwjejqLZms_nAhXFwOAKHdgCDXkQ2-cCegQIABAA&amp;oq=%C3%BCnlem+g%C4%B1f&amp;gs_l=img.3...5064.6894..7364...0.0..0.274.715.0j3j1......0....1..gws-wiz-img.......0j0i67j0i5i30j0i8i30.0nzLWHNq_rw&amp;ei=O5xFXp6FFcWBgwfYhbTIBw&amp;bih=712&amp;biw=1450#imgrc=CEgmiTqjtg6jbM</a:t>
            </a:r>
            <a:endParaRPr lang="tr-TR" dirty="0"/>
          </a:p>
          <a:p>
            <a:r>
              <a:rPr lang="tr-TR" dirty="0">
                <a:hlinkClick r:id="rId4"/>
              </a:rPr>
              <a:t>https://www.unirehberi.com/edatlar-test-coz/</a:t>
            </a:r>
            <a:endParaRPr lang="tr-TR" dirty="0"/>
          </a:p>
          <a:p>
            <a:r>
              <a:rPr lang="tr-TR" dirty="0">
                <a:hlinkClick r:id="rId5"/>
              </a:rPr>
              <a:t>https://www.google.com/search?q=slayt+gifleri+alk%C4%B1%C5%9F&amp;tbm=isch&amp;hl=tr&amp;chips=q:slayt+gifleri+alk%C4%B1%C5%9F,online_chips:hareketli&amp;hl=tr&amp;ved=2ahUKEwi7zqzgh8rnAhUWd1AKHRjLD3gQ4lYoA3oECAEQGQ&amp;biw=1434&amp;bih=663#imgrc=oyP_2h0jZ0wnlM</a:t>
            </a:r>
            <a:endParaRPr lang="tr-TR" dirty="0"/>
          </a:p>
          <a:p>
            <a:r>
              <a:rPr lang="tr-TR" dirty="0">
                <a:hlinkClick r:id="rId6"/>
              </a:rPr>
              <a:t>https://www.turkdilbilgisi.com/edat-baglac-unlem/baglac-nedir.html</a:t>
            </a:r>
            <a:endParaRPr lang="tr-TR" dirty="0"/>
          </a:p>
        </p:txBody>
      </p:sp>
    </p:spTree>
    <p:extLst>
      <p:ext uri="{BB962C8B-B14F-4D97-AF65-F5344CB8AC3E}">
        <p14:creationId xmlns="" xmlns:p14="http://schemas.microsoft.com/office/powerpoint/2010/main" val="227506996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kyüzü">
  <a:themeElements>
    <a:clrScheme name="Gökyüzü">
      <a:dk1>
        <a:sysClr val="windowText" lastClr="000000"/>
      </a:dk1>
      <a:lt1>
        <a:sysClr val="window" lastClr="FFFFFF"/>
      </a:lt1>
      <a:dk2>
        <a:srgbClr val="104C7E"/>
      </a:dk2>
      <a:lt2>
        <a:srgbClr val="EBEBEB"/>
      </a:lt2>
      <a:accent1>
        <a:srgbClr val="94CE67"/>
      </a:accent1>
      <a:accent2>
        <a:srgbClr val="49D1CD"/>
      </a:accent2>
      <a:accent3>
        <a:srgbClr val="61A5D6"/>
      </a:accent3>
      <a:accent4>
        <a:srgbClr val="9D8CD3"/>
      </a:accent4>
      <a:accent5>
        <a:srgbClr val="E45C8A"/>
      </a:accent5>
      <a:accent6>
        <a:srgbClr val="F98C61"/>
      </a:accent6>
      <a:hlink>
        <a:srgbClr val="AAF172"/>
      </a:hlink>
      <a:folHlink>
        <a:srgbClr val="E7F19A"/>
      </a:folHlink>
    </a:clrScheme>
    <a:fontScheme name="Gökyüzü">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ökyüzü">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 xmlns:thm15="http://schemas.microsoft.com/office/thememl/2012/main" name="Celestial" id="{C4BB2A3D-0E93-4C5F-B0D2-9D3FCE089CC5}" vid="{E44E6A2F-09CD-4BE0-B42D-107FF03CEED6}"/>
    </a:ext>
  </a:extLst>
</a:theme>
</file>

<file path=docProps/app.xml><?xml version="1.0" encoding="utf-8"?>
<Properties xmlns="http://schemas.openxmlformats.org/officeDocument/2006/extended-properties" xmlns:vt="http://schemas.openxmlformats.org/officeDocument/2006/docPropsVTypes">
  <Template>Gökyüzü</Template>
  <TotalTime>4</TotalTime>
  <Words>2735</Words>
  <PresentationFormat>Özel</PresentationFormat>
  <Paragraphs>473</Paragraphs>
  <Slides>91</Slides>
  <Notes>0</Notes>
  <HiddenSlides>0</HiddenSlides>
  <MMClips>0</MMClips>
  <ScaleCrop>false</ScaleCrop>
  <HeadingPairs>
    <vt:vector size="4" baseType="variant">
      <vt:variant>
        <vt:lpstr>Tema</vt:lpstr>
      </vt:variant>
      <vt:variant>
        <vt:i4>1</vt:i4>
      </vt:variant>
      <vt:variant>
        <vt:lpstr>Slayt Başlıkları</vt:lpstr>
      </vt:variant>
      <vt:variant>
        <vt:i4>91</vt:i4>
      </vt:variant>
    </vt:vector>
  </HeadingPairs>
  <TitlesOfParts>
    <vt:vector size="92" baseType="lpstr">
      <vt:lpstr>Gökyüzü</vt:lpstr>
      <vt:lpstr>Slayt 1</vt:lpstr>
      <vt:lpstr>edat</vt:lpstr>
      <vt:lpstr>Ayrılma/Uzaklaşma Hâl eki ile kalıplaşmış olanlar </vt:lpstr>
      <vt:lpstr>Yönelme/Yaklaşma Hâl eki ile kalıplaşmış olanlar  </vt:lpstr>
      <vt:lpstr>Edatların Cümleye Kattığı Anlamlar </vt:lpstr>
      <vt:lpstr>Slayt 6</vt:lpstr>
      <vt:lpstr>Slayt 7</vt:lpstr>
      <vt:lpstr>için, üzere, diye”</vt:lpstr>
      <vt:lpstr>*KARIŞTIRILABİLEN DURUMLAR* </vt:lpstr>
      <vt:lpstr>“ile”</vt:lpstr>
      <vt:lpstr>*Karıştırıla bilen durular*</vt:lpstr>
      <vt:lpstr>“kadar, -e kadar, denli” </vt:lpstr>
      <vt:lpstr>KARIŞTIRILABİLEN DURUMLAR </vt:lpstr>
      <vt:lpstr>gibi” CÜMLEYE KATTIĞI ANLAMLAR </vt:lpstr>
      <vt:lpstr>“(-den) dolayı, (-den) ötürü” CÜMLEYE KATTIĞI ANLAMLAR </vt:lpstr>
      <vt:lpstr>“-e doğru” CÜMLEYE KATTIĞI ANLAMLAR </vt:lpstr>
      <vt:lpstr>KARIŞTIRILABİLEN DURUMLAR </vt:lpstr>
      <vt:lpstr>Edatların Özellikleri </vt:lpstr>
      <vt:lpstr>2-Edatlar iyelik eki aldıklarında ad gibi kullanılır. </vt:lpstr>
      <vt:lpstr>3-Edatlar tek başlarına ya da başka sözcüklerle öbekleşerek  nesne, tümleç, yüklem göreviyle kullanılabilir. </vt:lpstr>
      <vt:lpstr>Slayt 21</vt:lpstr>
      <vt:lpstr>5-Bazen isim tamlamasında tamlama unsurundan biri olabilir</vt:lpstr>
      <vt:lpstr>6-“Yalnız, ancak, karşı” gibi bazı edatlar başka sözcük türleri olarak da kullanılabilirler. Bu sözcüklerin türünü belirlemek için cümlede kazandıkları anlamlara bakmak gerekir.</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Genel olarak</vt:lpstr>
      <vt:lpstr>En sık kullanılan bağlaçlar şunlardır: </vt:lpstr>
      <vt:lpstr>Slayt 50</vt:lpstr>
      <vt:lpstr>Slayt 51</vt:lpstr>
      <vt:lpstr>ÖRNEKLER: </vt:lpstr>
      <vt:lpstr>KARIŞTIRILABİLEN DURUMLAR:  </vt:lpstr>
      <vt:lpstr>VE BAĞLACI ÖRNEKLER: </vt:lpstr>
      <vt:lpstr>AMA, FAKAT, LÂKİN, ANCAK, YALNIZ, OYSA, OYSAKİ, HÂLBUKİ BAĞLACI </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ÇÜNKÜ, ZİRA BAĞLACI </vt:lpstr>
      <vt:lpstr>Slayt 70</vt:lpstr>
      <vt:lpstr>VEYAHUT, YAHUT, VEYA, YA DA BAĞLACI </vt:lpstr>
      <vt:lpstr>ŞAYET, EĞER, İSE BAĞLACI </vt:lpstr>
      <vt:lpstr>Slayt 73</vt:lpstr>
      <vt:lpstr>KARIŞTIRILABİLEN DURUMLAR: </vt:lpstr>
      <vt:lpstr>ÖYLEYSE, O HALDE, KISACASI, DEMEK Kİ, NİTEKİM BAĞLACI </vt:lpstr>
      <vt:lpstr>Slayt 76</vt:lpstr>
      <vt:lpstr>YOKSA, ANLAŞILAN BAĞLACI </vt:lpstr>
      <vt:lpstr>NE……….NE (DE), YA……..YA (DA), GEREK…GEREK(SE), İSTER……..İSTER(SE), KÂH……..KÂH, DE…….DE BAĞLAÇLARI</vt:lpstr>
      <vt:lpstr>Slayt 79</vt:lpstr>
      <vt:lpstr>Slayt 80</vt:lpstr>
      <vt:lpstr>Slayt 81</vt:lpstr>
      <vt:lpstr>Slayt 82</vt:lpstr>
      <vt:lpstr>Slayt 83</vt:lpstr>
      <vt:lpstr>1.ASIL ÜNLEMLER</vt:lpstr>
      <vt:lpstr>Slayt 85</vt:lpstr>
      <vt:lpstr>Duygu Ünlemleri </vt:lpstr>
      <vt:lpstr>2. ÜNLEM DEĞERİ KAZANMIŞ KELİME VE SÖZLER </vt:lpstr>
      <vt:lpstr>Yansıma kelimelerin hemen hemen tümü ünlem olarak kullanılabilir: </vt:lpstr>
      <vt:lpstr>Slayt 89</vt:lpstr>
      <vt:lpstr>Slayt 90</vt:lpstr>
      <vt:lpstr>kaynakça</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2020-02-09T14:45:04Z</dcterms:created>
  <dcterms:modified xsi:type="dcterms:W3CDTF">2020-02-17T14:48:44Z</dcterms:modified>
  <cp:category>https://www.sorubak.com</cp:category>
</cp:coreProperties>
</file>