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1" autoAdjust="0"/>
    <p:restoredTop sz="94660"/>
  </p:normalViewPr>
  <p:slideViewPr>
    <p:cSldViewPr snapToGrid="0">
      <p:cViewPr>
        <p:scale>
          <a:sx n="97" d="100"/>
          <a:sy n="97" d="100"/>
        </p:scale>
        <p:origin x="-7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F320-9AC3-44C4-91D6-8A9B396483B8}" type="datetimeFigureOut">
              <a:rPr lang="tr-TR" smtClean="0"/>
              <a:pPr/>
              <a:t>13/10/2019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CBBFF-B226-4EDD-9A71-7166D491A05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86721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F320-9AC3-44C4-91D6-8A9B396483B8}" type="datetimeFigureOut">
              <a:rPr lang="tr-TR" smtClean="0"/>
              <a:pPr/>
              <a:t>13/10/2019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CBBFF-B226-4EDD-9A71-7166D491A05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51457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F320-9AC3-44C4-91D6-8A9B396483B8}" type="datetimeFigureOut">
              <a:rPr lang="tr-TR" smtClean="0"/>
              <a:pPr/>
              <a:t>13/10/2019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CBBFF-B226-4EDD-9A71-7166D491A05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03529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F320-9AC3-44C4-91D6-8A9B396483B8}" type="datetimeFigureOut">
              <a:rPr lang="tr-TR" smtClean="0"/>
              <a:pPr/>
              <a:t>13/10/2019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CBBFF-B226-4EDD-9A71-7166D491A05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2747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F320-9AC3-44C4-91D6-8A9B396483B8}" type="datetimeFigureOut">
              <a:rPr lang="tr-TR" smtClean="0"/>
              <a:pPr/>
              <a:t>13/10/2019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CBBFF-B226-4EDD-9A71-7166D491A05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91087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F320-9AC3-44C4-91D6-8A9B396483B8}" type="datetimeFigureOut">
              <a:rPr lang="tr-TR" smtClean="0"/>
              <a:pPr/>
              <a:t>13/10/2019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CBBFF-B226-4EDD-9A71-7166D491A05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8961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F320-9AC3-44C4-91D6-8A9B396483B8}" type="datetimeFigureOut">
              <a:rPr lang="tr-TR" smtClean="0"/>
              <a:pPr/>
              <a:t>13/10/2019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CBBFF-B226-4EDD-9A71-7166D491A05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4208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F320-9AC3-44C4-91D6-8A9B396483B8}" type="datetimeFigureOut">
              <a:rPr lang="tr-TR" smtClean="0"/>
              <a:pPr/>
              <a:t>13/10/2019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CBBFF-B226-4EDD-9A71-7166D491A05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1557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F320-9AC3-44C4-91D6-8A9B396483B8}" type="datetimeFigureOut">
              <a:rPr lang="tr-TR" smtClean="0"/>
              <a:pPr/>
              <a:t>13/10/2019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CBBFF-B226-4EDD-9A71-7166D491A05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23545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F320-9AC3-44C4-91D6-8A9B396483B8}" type="datetimeFigureOut">
              <a:rPr lang="tr-TR" smtClean="0"/>
              <a:pPr/>
              <a:t>13/10/2019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CBBFF-B226-4EDD-9A71-7166D491A05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27477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9F320-9AC3-44C4-91D6-8A9B396483B8}" type="datetimeFigureOut">
              <a:rPr lang="tr-TR" smtClean="0"/>
              <a:pPr/>
              <a:t>13/10/2019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6CBBFF-B226-4EDD-9A71-7166D491A05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22832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9F320-9AC3-44C4-91D6-8A9B396483B8}" type="datetimeFigureOut">
              <a:rPr lang="tr-TR" smtClean="0"/>
              <a:pPr/>
              <a:t>13/10/2019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CBBFF-B226-4EDD-9A71-7166D491A05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2136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036218" y="757704"/>
            <a:ext cx="5948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oadway" panose="04040905080B02020502" pitchFamily="82" charset="0"/>
              </a:rPr>
              <a:t>ASAL SAYILAR</a:t>
            </a:r>
            <a:endParaRPr lang="tr-TR" sz="3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Broadway" panose="04040905080B02020502" pitchFamily="82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76300" y="1404035"/>
            <a:ext cx="106045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i="0" dirty="0" smtClean="0">
                <a:solidFill>
                  <a:srgbClr val="2E6B00"/>
                </a:solidFill>
                <a:effectLst/>
                <a:latin typeface="Open Sans"/>
              </a:rPr>
              <a:t>1 ve kendisi dışında böleni olmayan 1 den büyük doğal sayılara, </a:t>
            </a:r>
            <a:r>
              <a:rPr lang="tr-TR" sz="2800" b="1" i="0" dirty="0" smtClean="0">
                <a:solidFill>
                  <a:srgbClr val="FF00FF"/>
                </a:solidFill>
                <a:effectLst/>
                <a:latin typeface="Open Sans"/>
              </a:rPr>
              <a:t>asal sayı</a:t>
            </a:r>
            <a:r>
              <a:rPr lang="tr-TR" sz="2800" b="1" i="0" dirty="0" smtClean="0">
                <a:solidFill>
                  <a:srgbClr val="2E6B00"/>
                </a:solidFill>
                <a:effectLst/>
                <a:latin typeface="Open Sans"/>
              </a:rPr>
              <a:t> deni</a:t>
            </a:r>
            <a:endParaRPr lang="tr-TR" sz="2800" dirty="0"/>
          </a:p>
        </p:txBody>
      </p:sp>
      <p:sp>
        <p:nvSpPr>
          <p:cNvPr id="6" name="Dikdörtgen 5"/>
          <p:cNvSpPr/>
          <p:nvPr/>
        </p:nvSpPr>
        <p:spPr>
          <a:xfrm>
            <a:off x="876300" y="3004286"/>
            <a:ext cx="43198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i="0" dirty="0" smtClean="0">
                <a:solidFill>
                  <a:srgbClr val="2E6B00"/>
                </a:solidFill>
                <a:effectLst/>
                <a:latin typeface="Open Sans"/>
              </a:rPr>
              <a:t>En küçük asal sayı 2 </a:t>
            </a:r>
            <a:r>
              <a:rPr lang="tr-TR" sz="2800" b="1" i="0" dirty="0" err="1" smtClean="0">
                <a:solidFill>
                  <a:srgbClr val="2E6B00"/>
                </a:solidFill>
                <a:effectLst/>
                <a:latin typeface="Open Sans"/>
              </a:rPr>
              <a:t>dir</a:t>
            </a:r>
            <a:r>
              <a:rPr lang="tr-TR" sz="2800" b="1" i="0" dirty="0" smtClean="0">
                <a:solidFill>
                  <a:srgbClr val="2E6B00"/>
                </a:solidFill>
                <a:effectLst/>
                <a:latin typeface="Open Sans"/>
              </a:rPr>
              <a:t>.</a:t>
            </a:r>
            <a:endParaRPr lang="tr-TR" sz="2800" dirty="0"/>
          </a:p>
        </p:txBody>
      </p:sp>
      <p:sp>
        <p:nvSpPr>
          <p:cNvPr id="7" name="Dikdörtgen 6"/>
          <p:cNvSpPr/>
          <p:nvPr/>
        </p:nvSpPr>
        <p:spPr>
          <a:xfrm>
            <a:off x="876300" y="4248260"/>
            <a:ext cx="6600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i="0" dirty="0" smtClean="0">
                <a:solidFill>
                  <a:srgbClr val="2E6B00"/>
                </a:solidFill>
                <a:effectLst/>
                <a:latin typeface="Open Sans"/>
              </a:rPr>
              <a:t>2 den başka çift olan asal sayı yoktur.</a:t>
            </a:r>
            <a:endParaRPr lang="tr-TR" sz="2800" dirty="0"/>
          </a:p>
        </p:txBody>
      </p:sp>
      <p:sp>
        <p:nvSpPr>
          <p:cNvPr id="8" name="Dikdörtgen 7"/>
          <p:cNvSpPr/>
          <p:nvPr/>
        </p:nvSpPr>
        <p:spPr>
          <a:xfrm>
            <a:off x="876300" y="5402641"/>
            <a:ext cx="34606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i="0" dirty="0" smtClean="0">
                <a:solidFill>
                  <a:srgbClr val="2E6B00"/>
                </a:solidFill>
                <a:effectLst/>
                <a:latin typeface="Open Sans"/>
              </a:rPr>
              <a:t>1 asal sayı değildir.</a:t>
            </a:r>
            <a:endParaRPr lang="tr-TR" sz="2800" dirty="0"/>
          </a:p>
        </p:txBody>
      </p:sp>
      <p:sp>
        <p:nvSpPr>
          <p:cNvPr id="2" name="Metin kutusu 1"/>
          <p:cNvSpPr txBox="1"/>
          <p:nvPr/>
        </p:nvSpPr>
        <p:spPr>
          <a:xfrm>
            <a:off x="662236" y="166495"/>
            <a:ext cx="78086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latin typeface="Arial Black" panose="020B0A04020102020204" pitchFamily="34" charset="0"/>
              </a:rPr>
              <a:t>Fare ya da yön tuşları ile ilerleyiniz.</a:t>
            </a:r>
            <a:endParaRPr lang="tr-TR" sz="24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740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994044" y="358386"/>
            <a:ext cx="101981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sz="2800" b="1" i="0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Open Sans"/>
              </a:rPr>
              <a:t>1 den 100 e kadar olan asal sayıların tabloda gösterimi </a:t>
            </a:r>
            <a:endParaRPr lang="tr-TR" sz="2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43AEFF"/>
              </a:clrFrom>
              <a:clrTo>
                <a:srgbClr val="43A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299" y="949744"/>
            <a:ext cx="5749925" cy="5908256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2616201" y="1035170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3751261" y="1017917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4861707" y="1035170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5996767" y="1035170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2630577" y="1584381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Dikdörtgen 16"/>
          <p:cNvSpPr/>
          <p:nvPr/>
        </p:nvSpPr>
        <p:spPr>
          <a:xfrm>
            <a:off x="3765637" y="1567128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4876083" y="1584381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/>
          <p:cNvSpPr/>
          <p:nvPr/>
        </p:nvSpPr>
        <p:spPr>
          <a:xfrm>
            <a:off x="6011143" y="1584381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1487576" y="1584381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2630577" y="2119218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Dikdörtgen 26"/>
          <p:cNvSpPr/>
          <p:nvPr/>
        </p:nvSpPr>
        <p:spPr>
          <a:xfrm>
            <a:off x="3765637" y="2101965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Dikdörtgen 27"/>
          <p:cNvSpPr/>
          <p:nvPr/>
        </p:nvSpPr>
        <p:spPr>
          <a:xfrm>
            <a:off x="4876083" y="2119218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Dikdörtgen 28"/>
          <p:cNvSpPr/>
          <p:nvPr/>
        </p:nvSpPr>
        <p:spPr>
          <a:xfrm>
            <a:off x="6011143" y="2119218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1487576" y="2119218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/>
          <p:cNvSpPr/>
          <p:nvPr/>
        </p:nvSpPr>
        <p:spPr>
          <a:xfrm>
            <a:off x="2630577" y="2723070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Dikdörtgen 31"/>
          <p:cNvSpPr/>
          <p:nvPr/>
        </p:nvSpPr>
        <p:spPr>
          <a:xfrm>
            <a:off x="3765637" y="2705817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Dikdörtgen 32"/>
          <p:cNvSpPr/>
          <p:nvPr/>
        </p:nvSpPr>
        <p:spPr>
          <a:xfrm>
            <a:off x="4876083" y="2723070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Dikdörtgen 33"/>
          <p:cNvSpPr/>
          <p:nvPr/>
        </p:nvSpPr>
        <p:spPr>
          <a:xfrm>
            <a:off x="6011143" y="2723070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Dikdörtgen 34"/>
          <p:cNvSpPr/>
          <p:nvPr/>
        </p:nvSpPr>
        <p:spPr>
          <a:xfrm>
            <a:off x="1487576" y="2723070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Dikdörtgen 35"/>
          <p:cNvSpPr/>
          <p:nvPr/>
        </p:nvSpPr>
        <p:spPr>
          <a:xfrm>
            <a:off x="2630577" y="3326924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7" name="Dikdörtgen 36"/>
          <p:cNvSpPr/>
          <p:nvPr/>
        </p:nvSpPr>
        <p:spPr>
          <a:xfrm>
            <a:off x="3765637" y="3309671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Dikdörtgen 37"/>
          <p:cNvSpPr/>
          <p:nvPr/>
        </p:nvSpPr>
        <p:spPr>
          <a:xfrm>
            <a:off x="4876083" y="3326924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9" name="Dikdörtgen 38"/>
          <p:cNvSpPr/>
          <p:nvPr/>
        </p:nvSpPr>
        <p:spPr>
          <a:xfrm>
            <a:off x="6011143" y="3326924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0" name="Dikdörtgen 39"/>
          <p:cNvSpPr/>
          <p:nvPr/>
        </p:nvSpPr>
        <p:spPr>
          <a:xfrm>
            <a:off x="1487576" y="3326924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1" name="Dikdörtgen 40"/>
          <p:cNvSpPr/>
          <p:nvPr/>
        </p:nvSpPr>
        <p:spPr>
          <a:xfrm>
            <a:off x="2613324" y="3896265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2" name="Dikdörtgen 41"/>
          <p:cNvSpPr/>
          <p:nvPr/>
        </p:nvSpPr>
        <p:spPr>
          <a:xfrm>
            <a:off x="3748384" y="3879012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3" name="Dikdörtgen 42"/>
          <p:cNvSpPr/>
          <p:nvPr/>
        </p:nvSpPr>
        <p:spPr>
          <a:xfrm>
            <a:off x="4858830" y="3896265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4" name="Dikdörtgen 43"/>
          <p:cNvSpPr/>
          <p:nvPr/>
        </p:nvSpPr>
        <p:spPr>
          <a:xfrm>
            <a:off x="5993890" y="3896265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5" name="Dikdörtgen 44"/>
          <p:cNvSpPr/>
          <p:nvPr/>
        </p:nvSpPr>
        <p:spPr>
          <a:xfrm>
            <a:off x="1470323" y="3896265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Dikdörtgen 45"/>
          <p:cNvSpPr/>
          <p:nvPr/>
        </p:nvSpPr>
        <p:spPr>
          <a:xfrm>
            <a:off x="2630577" y="4448353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Dikdörtgen 46"/>
          <p:cNvSpPr/>
          <p:nvPr/>
        </p:nvSpPr>
        <p:spPr>
          <a:xfrm>
            <a:off x="3765637" y="4431100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Dikdörtgen 47"/>
          <p:cNvSpPr/>
          <p:nvPr/>
        </p:nvSpPr>
        <p:spPr>
          <a:xfrm>
            <a:off x="4876083" y="4448353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Dikdörtgen 48"/>
          <p:cNvSpPr/>
          <p:nvPr/>
        </p:nvSpPr>
        <p:spPr>
          <a:xfrm>
            <a:off x="6011143" y="4448353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Dikdörtgen 49"/>
          <p:cNvSpPr/>
          <p:nvPr/>
        </p:nvSpPr>
        <p:spPr>
          <a:xfrm>
            <a:off x="1487576" y="4448353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Dikdörtgen 50"/>
          <p:cNvSpPr/>
          <p:nvPr/>
        </p:nvSpPr>
        <p:spPr>
          <a:xfrm>
            <a:off x="2613324" y="5017692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2" name="Dikdörtgen 51"/>
          <p:cNvSpPr/>
          <p:nvPr/>
        </p:nvSpPr>
        <p:spPr>
          <a:xfrm>
            <a:off x="3748384" y="5000439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3" name="Dikdörtgen 52"/>
          <p:cNvSpPr/>
          <p:nvPr/>
        </p:nvSpPr>
        <p:spPr>
          <a:xfrm>
            <a:off x="4858830" y="5017692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4" name="Dikdörtgen 53"/>
          <p:cNvSpPr/>
          <p:nvPr/>
        </p:nvSpPr>
        <p:spPr>
          <a:xfrm>
            <a:off x="5993890" y="5017692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5" name="Dikdörtgen 54"/>
          <p:cNvSpPr/>
          <p:nvPr/>
        </p:nvSpPr>
        <p:spPr>
          <a:xfrm>
            <a:off x="1470323" y="5017692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6" name="Dikdörtgen 55"/>
          <p:cNvSpPr/>
          <p:nvPr/>
        </p:nvSpPr>
        <p:spPr>
          <a:xfrm>
            <a:off x="2613324" y="5604288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7" name="Dikdörtgen 56"/>
          <p:cNvSpPr/>
          <p:nvPr/>
        </p:nvSpPr>
        <p:spPr>
          <a:xfrm>
            <a:off x="3748384" y="5587035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8" name="Dikdörtgen 57"/>
          <p:cNvSpPr/>
          <p:nvPr/>
        </p:nvSpPr>
        <p:spPr>
          <a:xfrm>
            <a:off x="4858830" y="5604288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9" name="Dikdörtgen 58"/>
          <p:cNvSpPr/>
          <p:nvPr/>
        </p:nvSpPr>
        <p:spPr>
          <a:xfrm>
            <a:off x="5993890" y="5604288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0" name="Dikdörtgen 59"/>
          <p:cNvSpPr/>
          <p:nvPr/>
        </p:nvSpPr>
        <p:spPr>
          <a:xfrm>
            <a:off x="1470323" y="5604288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1" name="Dikdörtgen 60"/>
          <p:cNvSpPr/>
          <p:nvPr/>
        </p:nvSpPr>
        <p:spPr>
          <a:xfrm>
            <a:off x="2630577" y="6190882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Dikdörtgen 61"/>
          <p:cNvSpPr/>
          <p:nvPr/>
        </p:nvSpPr>
        <p:spPr>
          <a:xfrm>
            <a:off x="3765637" y="6173629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3" name="Dikdörtgen 62"/>
          <p:cNvSpPr/>
          <p:nvPr/>
        </p:nvSpPr>
        <p:spPr>
          <a:xfrm>
            <a:off x="4876083" y="6190882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4" name="Dikdörtgen 63"/>
          <p:cNvSpPr/>
          <p:nvPr/>
        </p:nvSpPr>
        <p:spPr>
          <a:xfrm>
            <a:off x="6011143" y="6190882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Dikdörtgen 64"/>
          <p:cNvSpPr/>
          <p:nvPr/>
        </p:nvSpPr>
        <p:spPr>
          <a:xfrm>
            <a:off x="1487576" y="6190882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7946967" y="1017917"/>
            <a:ext cx="3941911" cy="369332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Broadway" panose="04040905080B02020502" pitchFamily="82" charset="0"/>
              </a:rPr>
              <a:t>2’nin katlarını çıkardık.</a:t>
            </a:r>
            <a:endParaRPr lang="tr-TR" dirty="0">
              <a:latin typeface="Broadway" panose="04040905080B02020502" pitchFamily="82" charset="0"/>
            </a:endParaRPr>
          </a:p>
        </p:txBody>
      </p:sp>
      <p:sp>
        <p:nvSpPr>
          <p:cNvPr id="67" name="Dikdörtgen 66"/>
          <p:cNvSpPr/>
          <p:nvPr/>
        </p:nvSpPr>
        <p:spPr>
          <a:xfrm>
            <a:off x="5430558" y="1025071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8" name="Dikdörtgen 67"/>
          <p:cNvSpPr/>
          <p:nvPr/>
        </p:nvSpPr>
        <p:spPr>
          <a:xfrm>
            <a:off x="3183060" y="1585636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9" name="Dikdörtgen 68"/>
          <p:cNvSpPr/>
          <p:nvPr/>
        </p:nvSpPr>
        <p:spPr>
          <a:xfrm>
            <a:off x="921675" y="2119218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0" name="Dikdörtgen 69"/>
          <p:cNvSpPr/>
          <p:nvPr/>
        </p:nvSpPr>
        <p:spPr>
          <a:xfrm>
            <a:off x="4333242" y="2158838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1" name="Dikdörtgen 70"/>
          <p:cNvSpPr/>
          <p:nvPr/>
        </p:nvSpPr>
        <p:spPr>
          <a:xfrm>
            <a:off x="2075354" y="2723070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2" name="Dikdörtgen 71"/>
          <p:cNvSpPr/>
          <p:nvPr/>
        </p:nvSpPr>
        <p:spPr>
          <a:xfrm>
            <a:off x="5430558" y="2717370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3" name="Dikdörtgen 72"/>
          <p:cNvSpPr/>
          <p:nvPr/>
        </p:nvSpPr>
        <p:spPr>
          <a:xfrm>
            <a:off x="3196944" y="3326296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4" name="Dikdörtgen 73"/>
          <p:cNvSpPr/>
          <p:nvPr/>
        </p:nvSpPr>
        <p:spPr>
          <a:xfrm>
            <a:off x="909218" y="3887995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5" name="Dikdörtgen 74"/>
          <p:cNvSpPr/>
          <p:nvPr/>
        </p:nvSpPr>
        <p:spPr>
          <a:xfrm>
            <a:off x="4315914" y="3879640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6" name="Dikdörtgen 75"/>
          <p:cNvSpPr/>
          <p:nvPr/>
        </p:nvSpPr>
        <p:spPr>
          <a:xfrm>
            <a:off x="2039802" y="4460627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7" name="Dikdörtgen 76"/>
          <p:cNvSpPr/>
          <p:nvPr/>
        </p:nvSpPr>
        <p:spPr>
          <a:xfrm>
            <a:off x="5440872" y="4460627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8" name="Dikdörtgen 77"/>
          <p:cNvSpPr/>
          <p:nvPr/>
        </p:nvSpPr>
        <p:spPr>
          <a:xfrm>
            <a:off x="3187279" y="5028244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9" name="Dikdörtgen 78"/>
          <p:cNvSpPr/>
          <p:nvPr/>
        </p:nvSpPr>
        <p:spPr>
          <a:xfrm>
            <a:off x="921675" y="5613370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0" name="Dikdörtgen 79"/>
          <p:cNvSpPr/>
          <p:nvPr/>
        </p:nvSpPr>
        <p:spPr>
          <a:xfrm>
            <a:off x="4317235" y="5600442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1" name="Dikdörtgen 80"/>
          <p:cNvSpPr/>
          <p:nvPr/>
        </p:nvSpPr>
        <p:spPr>
          <a:xfrm>
            <a:off x="2056887" y="6190882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2" name="Dikdörtgen 81"/>
          <p:cNvSpPr/>
          <p:nvPr/>
        </p:nvSpPr>
        <p:spPr>
          <a:xfrm>
            <a:off x="5430558" y="6195040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3" name="Metin kutusu 82"/>
          <p:cNvSpPr txBox="1"/>
          <p:nvPr/>
        </p:nvSpPr>
        <p:spPr>
          <a:xfrm>
            <a:off x="7946966" y="1586225"/>
            <a:ext cx="3941911" cy="369332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Broadway" panose="04040905080B02020502" pitchFamily="82" charset="0"/>
              </a:rPr>
              <a:t>3’ün katlarını çıkardık.</a:t>
            </a:r>
            <a:endParaRPr lang="tr-TR" dirty="0">
              <a:latin typeface="Broadway" panose="04040905080B02020502" pitchFamily="82" charset="0"/>
            </a:endParaRPr>
          </a:p>
        </p:txBody>
      </p:sp>
      <p:sp>
        <p:nvSpPr>
          <p:cNvPr id="84" name="Dikdörtgen 83"/>
          <p:cNvSpPr/>
          <p:nvPr/>
        </p:nvSpPr>
        <p:spPr>
          <a:xfrm>
            <a:off x="3173418" y="2147359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5" name="Dikdörtgen 84"/>
          <p:cNvSpPr/>
          <p:nvPr/>
        </p:nvSpPr>
        <p:spPr>
          <a:xfrm>
            <a:off x="3196944" y="2748167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6" name="Dikdörtgen 85"/>
          <p:cNvSpPr/>
          <p:nvPr/>
        </p:nvSpPr>
        <p:spPr>
          <a:xfrm>
            <a:off x="3172913" y="3881005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7" name="Dikdörtgen 86"/>
          <p:cNvSpPr/>
          <p:nvPr/>
        </p:nvSpPr>
        <p:spPr>
          <a:xfrm>
            <a:off x="3209765" y="4473535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8" name="Dikdörtgen 87"/>
          <p:cNvSpPr/>
          <p:nvPr/>
        </p:nvSpPr>
        <p:spPr>
          <a:xfrm>
            <a:off x="3183060" y="5600442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9" name="Dikdörtgen 88"/>
          <p:cNvSpPr/>
          <p:nvPr/>
        </p:nvSpPr>
        <p:spPr>
          <a:xfrm>
            <a:off x="3222543" y="6179760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0" name="Metin kutusu 89"/>
          <p:cNvSpPr txBox="1"/>
          <p:nvPr/>
        </p:nvSpPr>
        <p:spPr>
          <a:xfrm>
            <a:off x="7946965" y="2298881"/>
            <a:ext cx="3941911" cy="369332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Broadway" panose="04040905080B02020502" pitchFamily="82" charset="0"/>
              </a:rPr>
              <a:t>5’in katlarını çıkardık.</a:t>
            </a:r>
            <a:endParaRPr lang="tr-TR" dirty="0">
              <a:latin typeface="Broadway" panose="04040905080B02020502" pitchFamily="82" charset="0"/>
            </a:endParaRPr>
          </a:p>
        </p:txBody>
      </p:sp>
      <p:sp>
        <p:nvSpPr>
          <p:cNvPr id="91" name="Dikdörtgen 90"/>
          <p:cNvSpPr/>
          <p:nvPr/>
        </p:nvSpPr>
        <p:spPr>
          <a:xfrm>
            <a:off x="5434162" y="3334410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2" name="Dikdörtgen 91"/>
          <p:cNvSpPr/>
          <p:nvPr/>
        </p:nvSpPr>
        <p:spPr>
          <a:xfrm>
            <a:off x="4279784" y="5028244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3" name="Dikdörtgen 92"/>
          <p:cNvSpPr/>
          <p:nvPr/>
        </p:nvSpPr>
        <p:spPr>
          <a:xfrm>
            <a:off x="911202" y="6169115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4" name="Metin kutusu 93"/>
          <p:cNvSpPr txBox="1"/>
          <p:nvPr/>
        </p:nvSpPr>
        <p:spPr>
          <a:xfrm>
            <a:off x="7950348" y="3063833"/>
            <a:ext cx="3941911" cy="369332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Broadway" panose="04040905080B02020502" pitchFamily="82" charset="0"/>
              </a:rPr>
              <a:t>7’nin katlarını çıkardık.</a:t>
            </a:r>
            <a:endParaRPr lang="tr-TR" dirty="0">
              <a:latin typeface="Broadway" panose="04040905080B02020502" pitchFamily="82" charset="0"/>
            </a:endParaRPr>
          </a:p>
        </p:txBody>
      </p:sp>
      <p:sp>
        <p:nvSpPr>
          <p:cNvPr id="95" name="Dikdörtgen 94"/>
          <p:cNvSpPr/>
          <p:nvPr/>
        </p:nvSpPr>
        <p:spPr>
          <a:xfrm>
            <a:off x="921675" y="1025071"/>
            <a:ext cx="505604" cy="500332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6" name="Metin kutusu 95"/>
          <p:cNvSpPr txBox="1"/>
          <p:nvPr/>
        </p:nvSpPr>
        <p:spPr>
          <a:xfrm>
            <a:off x="7950347" y="3810003"/>
            <a:ext cx="3941911" cy="369332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Broadway" panose="04040905080B02020502" pitchFamily="82" charset="0"/>
              </a:rPr>
              <a:t>Bir de 1’i çıkardık.</a:t>
            </a:r>
            <a:endParaRPr lang="tr-TR" dirty="0">
              <a:latin typeface="Broadway" panose="04040905080B02020502" pitchFamily="82" charset="0"/>
            </a:endParaRPr>
          </a:p>
        </p:txBody>
      </p:sp>
      <p:sp>
        <p:nvSpPr>
          <p:cNvPr id="97" name="Metin kutusu 96"/>
          <p:cNvSpPr txBox="1"/>
          <p:nvPr/>
        </p:nvSpPr>
        <p:spPr>
          <a:xfrm>
            <a:off x="7946964" y="4406141"/>
            <a:ext cx="3941911" cy="646331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Broadway" panose="04040905080B02020502" pitchFamily="82" charset="0"/>
              </a:rPr>
              <a:t>Geriye 10’e kadar olan asal sayılar kaldı.</a:t>
            </a:r>
            <a:endParaRPr lang="tr-TR" dirty="0">
              <a:latin typeface="Broadway" panose="04040905080B02020502" pitchFamily="82" charset="0"/>
            </a:endParaRPr>
          </a:p>
        </p:txBody>
      </p:sp>
      <p:sp>
        <p:nvSpPr>
          <p:cNvPr id="98" name="Metin kutusu 97"/>
          <p:cNvSpPr txBox="1"/>
          <p:nvPr/>
        </p:nvSpPr>
        <p:spPr>
          <a:xfrm>
            <a:off x="6625717" y="5379117"/>
            <a:ext cx="5452197" cy="646331"/>
          </a:xfrm>
          <a:prstGeom prst="rect">
            <a:avLst/>
          </a:prstGeom>
          <a:solidFill>
            <a:schemeClr val="accent4"/>
          </a:solidFill>
        </p:spPr>
        <p:txBody>
          <a:bodyPr wrap="square" rtlCol="0">
            <a:spAutoFit/>
          </a:bodyPr>
          <a:lstStyle/>
          <a:p>
            <a:r>
              <a:rPr lang="tr-TR" dirty="0" smtClean="0">
                <a:latin typeface="Broadway" panose="04040905080B02020502" pitchFamily="82" charset="0"/>
              </a:rPr>
              <a:t>Bu yöntemle ASAL </a:t>
            </a:r>
            <a:r>
              <a:rPr lang="tr-TR" dirty="0" err="1" smtClean="0">
                <a:latin typeface="Broadway" panose="04040905080B02020502" pitchFamily="82" charset="0"/>
              </a:rPr>
              <a:t>SAYIları</a:t>
            </a:r>
            <a:r>
              <a:rPr lang="tr-TR" dirty="0" smtClean="0">
                <a:latin typeface="Broadway" panose="04040905080B02020502" pitchFamily="82" charset="0"/>
              </a:rPr>
              <a:t> bulmaya ERATOSTEN KALBURU yöntemi denir.</a:t>
            </a:r>
            <a:endParaRPr lang="tr-TR" dirty="0"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66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4" fill="hold">
                      <p:stCondLst>
                        <p:cond delay="indefinite"/>
                      </p:stCondLst>
                      <p:childTnLst>
                        <p:par>
                          <p:cTn id="285" fill="hold">
                            <p:stCondLst>
                              <p:cond delay="0"/>
                            </p:stCondLst>
                            <p:childTnLst>
                              <p:par>
                                <p:cTn id="28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9" fill="hold">
                      <p:stCondLst>
                        <p:cond delay="indefinite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9" fill="hold">
                      <p:stCondLst>
                        <p:cond delay="indefinite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1" fill="hold">
                      <p:stCondLst>
                        <p:cond delay="indefinite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1" fill="hold">
                      <p:stCondLst>
                        <p:cond delay="indefinite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5" fill="hold">
                      <p:stCondLst>
                        <p:cond delay="indefinite"/>
                      </p:stCondLst>
                      <p:childTnLst>
                        <p:par>
                          <p:cTn id="416" fill="hold">
                            <p:stCondLst>
                              <p:cond delay="0"/>
                            </p:stCondLst>
                            <p:childTnLst>
                              <p:par>
                                <p:cTn id="41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0" fill="hold">
                      <p:stCondLst>
                        <p:cond delay="indefinite"/>
                      </p:stCondLst>
                      <p:childTnLst>
                        <p:par>
                          <p:cTn id="421" fill="hold">
                            <p:stCondLst>
                              <p:cond delay="0"/>
                            </p:stCondLst>
                            <p:childTnLst>
                              <p:par>
                                <p:cTn id="4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4" fill="hold">
                      <p:stCondLst>
                        <p:cond delay="indefinite"/>
                      </p:stCondLst>
                      <p:childTnLst>
                        <p:par>
                          <p:cTn id="435" fill="hold">
                            <p:stCondLst>
                              <p:cond delay="0"/>
                            </p:stCondLst>
                            <p:childTnLst>
                              <p:par>
                                <p:cTn id="4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5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83632" y="996434"/>
            <a:ext cx="5948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oadway" panose="04040905080B02020502" pitchFamily="82" charset="0"/>
              </a:rPr>
              <a:t>Örnek:</a:t>
            </a:r>
            <a:endParaRPr lang="tr-TR" sz="3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Broadway" panose="04040905080B02020502" pitchFamily="82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731232" y="1642765"/>
            <a:ext cx="9885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2 sayısı 1 ve 2 ile bölünür.</a:t>
            </a:r>
            <a:endParaRPr lang="tr-TR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731232" y="2293561"/>
            <a:ext cx="9885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3 sayısı 1 ve 3 ile bölünür.</a:t>
            </a:r>
            <a:endParaRPr lang="tr-TR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31232" y="2944357"/>
            <a:ext cx="9885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5 sayısı 1 ve 5 ile bölünür.</a:t>
            </a:r>
            <a:endParaRPr lang="tr-TR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31232" y="3590688"/>
            <a:ext cx="9885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7 sayısı 1 ve 7 ile bölünür.</a:t>
            </a:r>
            <a:endParaRPr lang="tr-TR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31232" y="4237019"/>
            <a:ext cx="9885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11 sayısı 1 ve 11 ile bölünür.</a:t>
            </a:r>
            <a:endParaRPr lang="tr-TR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16932" y="4883350"/>
            <a:ext cx="9885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Buna göre: 2,3,5,7,11,13,17,19,23,29,… sayıları asal sayılardır.</a:t>
            </a:r>
            <a:endParaRPr lang="tr-TR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339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83632" y="996434"/>
            <a:ext cx="5948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oadway" panose="04040905080B02020502" pitchFamily="82" charset="0"/>
              </a:rPr>
              <a:t>Örnek:</a:t>
            </a:r>
            <a:endParaRPr lang="tr-TR" sz="3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Broadway" panose="04040905080B02020502" pitchFamily="82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731232" y="1642765"/>
            <a:ext cx="9885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1sayısı yalnız 1 ile bölünür.</a:t>
            </a:r>
            <a:endParaRPr lang="tr-TR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731232" y="2293561"/>
            <a:ext cx="9885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4 sayısı 1,2 ve 4 ile bölünür.</a:t>
            </a:r>
            <a:endParaRPr lang="tr-TR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31232" y="2944357"/>
            <a:ext cx="9885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6 sayısı 1,2,3 ve 6 ile bölünür.</a:t>
            </a:r>
            <a:endParaRPr lang="tr-TR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31232" y="3590688"/>
            <a:ext cx="9885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8 sayısı 1,2,4 ve 8 ile bölünür.</a:t>
            </a:r>
            <a:endParaRPr lang="tr-TR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31232" y="4237019"/>
            <a:ext cx="9885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10 sayısı 1,2,5 ve 10 ile bölünür.</a:t>
            </a:r>
            <a:endParaRPr lang="tr-TR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16932" y="4883350"/>
            <a:ext cx="9885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Buna göre: 1,4,6,8,10,12,15,16,18,21,… sayıları asal sayı değildirler.</a:t>
            </a:r>
            <a:endParaRPr lang="tr-TR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473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20132" y="640834"/>
            <a:ext cx="5948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oadway" panose="04040905080B02020502" pitchFamily="82" charset="0"/>
              </a:rPr>
              <a:t>Örnek:</a:t>
            </a:r>
            <a:endParaRPr lang="tr-TR" sz="3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Broadway" panose="04040905080B02020502" pitchFamily="82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820132" y="1426865"/>
            <a:ext cx="98859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21, 31, 39, 47, 51, 61, 73, 91 sayılarından asal olanlarını bulalım.</a:t>
            </a:r>
            <a:endParaRPr lang="tr-TR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718532" y="3078728"/>
            <a:ext cx="5948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oadway" panose="04040905080B02020502" pitchFamily="82" charset="0"/>
              </a:rPr>
              <a:t>Çözüm:</a:t>
            </a:r>
            <a:endParaRPr lang="tr-TR" sz="3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56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20132" y="640834"/>
            <a:ext cx="5948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oadway" panose="04040905080B02020502" pitchFamily="82" charset="0"/>
              </a:rPr>
              <a:t>Örnek:</a:t>
            </a:r>
            <a:endParaRPr lang="tr-TR" sz="3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Broadway" panose="04040905080B02020502" pitchFamily="82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820132" y="1426865"/>
            <a:ext cx="9885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Black" panose="020B0A04020102020204" pitchFamily="34" charset="0"/>
              </a:rPr>
              <a:t>50’den küçük asal sayılardan en büyüğü ile 2 basamaklı en küçük asal sayının toplamı kaçtır? </a:t>
            </a:r>
            <a:endParaRPr lang="tr-TR" sz="360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820132" y="3320891"/>
            <a:ext cx="5948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i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Broadway" panose="04040905080B02020502" pitchFamily="82" charset="0"/>
              </a:rPr>
              <a:t>Çözüm:</a:t>
            </a:r>
            <a:endParaRPr lang="tr-TR" sz="3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1892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6. Sınıf Asal Sayı Kavramı</Template>
  <TotalTime>1</TotalTime>
  <Words>237</Words>
  <PresentationFormat>Özel</PresentationFormat>
  <Paragraphs>34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Office Teması</vt:lpstr>
      <vt:lpstr>Slayt 1</vt:lpstr>
      <vt:lpstr>Slayt 2</vt:lpstr>
      <vt:lpstr>Slayt 3</vt:lpstr>
      <vt:lpstr>Slayt 4</vt:lpstr>
      <vt:lpstr>Slayt 5</vt:lpstr>
      <vt:lpstr>Slayt 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2019-10-13T10:25:54Z</dcterms:created>
  <dcterms:modified xsi:type="dcterms:W3CDTF">2019-10-13T14:00:25Z</dcterms:modified>
  <cp:category>https://www.sorubak.com</cp:category>
</cp:coreProperties>
</file>