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9FD156-DD8B-4B8A-8E45-B538C960B34D}" type="datetimeFigureOut">
              <a:rPr lang="tr-TR" smtClean="0"/>
              <a:pPr/>
              <a:t>23/11/2019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65ECD19-1CD1-466D-8D1A-C1500B4C459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9FD156-DD8B-4B8A-8E45-B538C960B34D}" type="datetimeFigureOut">
              <a:rPr lang="tr-TR" smtClean="0"/>
              <a:pPr/>
              <a:t>23/11/2019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5ECD19-1CD1-466D-8D1A-C1500B4C459B}"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file:///C:\Users\user\Documents\A%20G.doc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style>
          <a:lnRef idx="0">
            <a:schemeClr val="accent4"/>
          </a:lnRef>
          <a:fillRef idx="3">
            <a:schemeClr val="accent4"/>
          </a:fillRef>
          <a:effectRef idx="3">
            <a:schemeClr val="accent4"/>
          </a:effectRef>
          <a:fontRef idx="minor">
            <a:schemeClr val="lt1"/>
          </a:fontRef>
        </p:style>
        <p:txBody>
          <a:bodyPr>
            <a:prstTxWarp prst="textStop">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Türkçe Kelime Oyunu</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2 Alt Başlık"/>
          <p:cNvSpPr>
            <a:spLocks noGrp="1"/>
          </p:cNvSpPr>
          <p:nvPr>
            <p:ph type="subTitle" idx="1"/>
          </p:nvPr>
        </p:nvSpPr>
        <p:spPr/>
        <p:style>
          <a:lnRef idx="0">
            <a:schemeClr val="accent5"/>
          </a:lnRef>
          <a:fillRef idx="3">
            <a:schemeClr val="accent5"/>
          </a:fillRef>
          <a:effectRef idx="3">
            <a:schemeClr val="accent5"/>
          </a:effectRef>
          <a:fontRef idx="minor">
            <a:schemeClr val="lt1"/>
          </a:fontRef>
        </p:style>
        <p:txBody>
          <a:bodyPr>
            <a:prstTxWarp prst="textInflate">
              <a:avLst/>
            </a:prstTxWarp>
            <a:normAutofit fontScale="85000" lnSpcReduction="20000"/>
          </a:bodyPr>
          <a:lstStyle/>
          <a:p>
            <a:r>
              <a:rPr lang="tr-TR" dirty="0" smtClean="0"/>
              <a:t>İçindekiler</a:t>
            </a:r>
          </a:p>
          <a:p>
            <a:r>
              <a:rPr lang="tr-TR" dirty="0" smtClean="0"/>
              <a:t>Sunuş</a:t>
            </a:r>
          </a:p>
          <a:p>
            <a:r>
              <a:rPr lang="tr-TR" dirty="0" smtClean="0"/>
              <a:t>Oyun</a:t>
            </a:r>
          </a:p>
          <a:p>
            <a:r>
              <a:rPr lang="tr-TR" dirty="0" smtClean="0"/>
              <a:t>Kapanış</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style>
          <a:lnRef idx="0">
            <a:schemeClr val="accent2"/>
          </a:lnRef>
          <a:fillRef idx="3">
            <a:schemeClr val="accent2"/>
          </a:fillRef>
          <a:effectRef idx="3">
            <a:schemeClr val="accent2"/>
          </a:effectRef>
          <a:fontRef idx="minor">
            <a:schemeClr val="lt1"/>
          </a:fontRef>
        </p:style>
        <p:txBody>
          <a:bodyPr>
            <a:prstTxWarp prst="textChevron">
              <a:avLst/>
            </a:prstTxWarp>
            <a:scene3d>
              <a:camera prst="orthographicFront"/>
              <a:lightRig rig="glow" dir="tl">
                <a:rot lat="0" lon="0" rev="5400000"/>
              </a:lightRig>
            </a:scene3d>
            <a:sp3d contourW="12700">
              <a:bevelT w="25400" h="25400"/>
              <a:contourClr>
                <a:schemeClr val="accent6">
                  <a:shade val="73000"/>
                </a:schemeClr>
              </a:contourClr>
            </a:sp3d>
          </a:bodyPr>
          <a:lstStyle/>
          <a:p>
            <a:pPr algn="ctr">
              <a:buNone/>
            </a:pPr>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HAZIRLAYAN</a:t>
            </a:r>
          </a:p>
          <a:p>
            <a:pPr algn="ctr">
              <a:buNone/>
            </a:pPr>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MUHAMMET ERTUĞRUL ÖKTEMGİL</a:t>
            </a:r>
          </a:p>
          <a:p>
            <a:pPr algn="ctr">
              <a:buNone/>
            </a:pPr>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GAZİPAŞA ORTAOKULU/SİVAS MERKEZ</a:t>
            </a:r>
          </a:p>
          <a:p>
            <a:pPr algn="ctr">
              <a:buNone/>
            </a:pPr>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OYNADIĞINIZ İÇİN TEŞEKKÜRLER</a:t>
            </a:r>
          </a:p>
          <a:p>
            <a:pPr algn="ctr">
              <a:buNone/>
            </a:pPr>
            <a:r>
              <a:rPr lang="tr-T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endParaRPr lang="tr-TR"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3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Bilgilendirme</a:t>
            </a:r>
            <a:endParaRPr lang="tr-TR" dirty="0"/>
          </a:p>
        </p:txBody>
      </p:sp>
      <p:sp>
        <p:nvSpPr>
          <p:cNvPr id="3" name="2 İçerik Yer Tutucusu"/>
          <p:cNvSpPr>
            <a:spLocks noGrp="1"/>
          </p:cNvSpPr>
          <p:nvPr>
            <p:ph idx="1"/>
          </p:nvPr>
        </p:nvSpPr>
        <p:spPr/>
        <p:txBody>
          <a:bodyPr>
            <a:normAutofit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 oyun kaynakları kapanış bölümünde verilmiştir. Bu oyunu sahibinden izinsiz kullanmayınız ve paylaşmayınız. Oyun sonunda cevap anahtarı verilecek ve puanlama hesaplanacak. Cevaplarınızı herhangi bir yere not almanız için not defteri aşağıdaki linkte açılacak, linke tıkladığınızda açılır.</a:t>
            </a:r>
          </a:p>
          <a:p>
            <a:pPr>
              <a:buNone/>
            </a:pP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hlinkClick r:id="rId2" action="ppaction://hlinkfile"/>
              </a:rPr>
              <a:t>C:\Users\user\Documents\A </a:t>
            </a:r>
            <a:r>
              <a:rPr lang="tr-TR"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hlinkClick r:id="rId2" action="ppaction://hlinkfile"/>
              </a:rPr>
              <a:t>G.docx</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92696"/>
          </a:xfrm>
        </p:spPr>
        <p:style>
          <a:lnRef idx="2">
            <a:schemeClr val="accent6">
              <a:shade val="50000"/>
            </a:schemeClr>
          </a:lnRef>
          <a:fillRef idx="1">
            <a:schemeClr val="accent6"/>
          </a:fillRef>
          <a:effectRef idx="0">
            <a:schemeClr val="accent6"/>
          </a:effectRef>
          <a:fontRef idx="minor">
            <a:schemeClr val="lt1"/>
          </a:fontRef>
        </p:style>
        <p:txBody>
          <a:bodyPr>
            <a:normAutofit fontScale="90000"/>
          </a:bodyPr>
          <a:lstStyle/>
          <a:p>
            <a:r>
              <a:rPr lang="tr-TR" dirty="0" smtClean="0"/>
              <a:t>KURALLAR</a:t>
            </a:r>
            <a:endParaRPr lang="tr-TR" dirty="0"/>
          </a:p>
        </p:txBody>
      </p:sp>
      <p:sp>
        <p:nvSpPr>
          <p:cNvPr id="3" name="2 İçerik Yer Tutucusu"/>
          <p:cNvSpPr>
            <a:spLocks noGrp="1"/>
          </p:cNvSpPr>
          <p:nvPr>
            <p:ph idx="1"/>
          </p:nvPr>
        </p:nvSpPr>
        <p:spPr>
          <a:xfrm>
            <a:off x="0" y="620688"/>
            <a:ext cx="9144000" cy="6237312"/>
          </a:xfrm>
        </p:spPr>
        <p:txBody>
          <a:bodyPr/>
          <a:lstStyle/>
          <a:p>
            <a:pPr marL="514350" indent="-514350">
              <a:buFont typeface="+mj-lt"/>
              <a:buAutoNum type="arabicPeriod"/>
            </a:pPr>
            <a:r>
              <a:rPr lang="tr-TR" dirty="0" smtClean="0"/>
              <a:t>Çıkan kelimeden başka kelime oluşturun.</a:t>
            </a:r>
          </a:p>
          <a:p>
            <a:pPr marL="514350" indent="-514350">
              <a:buFont typeface="+mj-lt"/>
              <a:buAutoNum type="arabicPeriod"/>
            </a:pPr>
            <a:r>
              <a:rPr lang="tr-TR" dirty="0" smtClean="0"/>
              <a:t>Doğru kelimeyi bulan kişiler 20, o kelimenin dışında kelime bulan kişiler 10, verilen kelimeden hiç doğru kelime bulamayanlar ise -5 puan alacaktır.</a:t>
            </a:r>
          </a:p>
          <a:p>
            <a:pPr marL="514350" indent="-514350">
              <a:buFont typeface="+mj-lt"/>
              <a:buAutoNum type="arabicPeriod"/>
            </a:pPr>
            <a:r>
              <a:rPr lang="tr-TR" dirty="0" smtClean="0"/>
              <a:t>Her grubun, kişini her kelimede 1 joker hakkı vardır. Bu jokeri bir kelimede kullanırsanız sonraki kelimede tekrar kullanma şansınız olur.</a:t>
            </a:r>
          </a:p>
          <a:p>
            <a:pPr marL="514350" indent="-514350">
              <a:buNone/>
            </a:pP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20688"/>
          </a:xfrm>
        </p:spPr>
        <p:style>
          <a:lnRef idx="0">
            <a:schemeClr val="dk1"/>
          </a:lnRef>
          <a:fillRef idx="3">
            <a:schemeClr val="dk1"/>
          </a:fillRef>
          <a:effectRef idx="3">
            <a:schemeClr val="dk1"/>
          </a:effectRef>
          <a:fontRef idx="minor">
            <a:schemeClr val="lt1"/>
          </a:fontRef>
        </p:style>
        <p:txBody>
          <a:bodyPr>
            <a:normAutofit fontScale="90000"/>
          </a:bodyPr>
          <a:lstStyle/>
          <a:p>
            <a:r>
              <a:rPr lang="tr-TR" dirty="0" smtClean="0"/>
              <a:t>İLK KELİME: TÜRK</a:t>
            </a:r>
            <a:endParaRPr lang="tr-TR" dirty="0"/>
          </a:p>
        </p:txBody>
      </p:sp>
      <p:sp>
        <p:nvSpPr>
          <p:cNvPr id="3" name="2 İçerik Yer Tutucusu"/>
          <p:cNvSpPr>
            <a:spLocks noGrp="1"/>
          </p:cNvSpPr>
          <p:nvPr>
            <p:ph idx="1"/>
          </p:nvPr>
        </p:nvSpPr>
        <p:spPr>
          <a:xfrm>
            <a:off x="0" y="620688"/>
            <a:ext cx="9144000" cy="6237312"/>
          </a:xfrm>
        </p:spPr>
        <p:txBody>
          <a:bodyPr/>
          <a:lstStyle/>
          <a:p>
            <a:pPr algn="just">
              <a:buNone/>
            </a:pPr>
            <a:r>
              <a:rPr lang="tr-TR" dirty="0" smtClean="0"/>
              <a:t>Bu kelimeden 3 adet kelime bulacaksınız. 3 kelimenin 3ünüde bulan grup 30 puan, 2sini bulan grup 20, tekini bulan grup ise 10 puan alacaktır. Her gruptan 1 kişi kalkması gerekir ve kendi grubundan herkes yaptıktan sonra tekrar yapabilir. Tam 30 saniye süreniz bulunmaktadır.</a:t>
            </a:r>
          </a:p>
          <a:p>
            <a:pPr algn="ctr">
              <a:buNone/>
            </a:pPr>
            <a:r>
              <a:rPr lang="tr-TR" dirty="0" smtClean="0"/>
              <a:t>Cevaplar</a:t>
            </a:r>
          </a:p>
          <a:p>
            <a:pPr algn="ctr">
              <a:buNone/>
            </a:pPr>
            <a:r>
              <a:rPr lang="tr-TR" dirty="0" smtClean="0"/>
              <a:t>KÜRT</a:t>
            </a:r>
          </a:p>
          <a:p>
            <a:pPr algn="ctr">
              <a:buNone/>
            </a:pPr>
            <a:r>
              <a:rPr lang="tr-TR" dirty="0" smtClean="0"/>
              <a:t>TÜR</a:t>
            </a:r>
          </a:p>
          <a:p>
            <a:pPr algn="ctr">
              <a:buNone/>
            </a:pPr>
            <a:r>
              <a:rPr lang="tr-TR" dirty="0" smtClean="0"/>
              <a:t>TÜRKÜ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400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0"/>
                                        <p:tgtEl>
                                          <p:spTgt spid="3">
                                            <p:txEl>
                                              <p:pRg st="1" end="1"/>
                                            </p:txEl>
                                          </p:spTgt>
                                        </p:tgtEl>
                                      </p:cBhvr>
                                    </p:animEffect>
                                  </p:childTnLst>
                                </p:cTn>
                              </p:par>
                            </p:childTnLst>
                          </p:cTn>
                        </p:par>
                        <p:par>
                          <p:cTn id="13" fill="hold">
                            <p:stCondLst>
                              <p:cond delay="45000"/>
                            </p:stCondLst>
                            <p:childTnLst>
                              <p:par>
                                <p:cTn id="14" presetID="3" presetClass="entr" presetSubtype="1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5000"/>
                                        <p:tgtEl>
                                          <p:spTgt spid="3">
                                            <p:txEl>
                                              <p:pRg st="2" end="2"/>
                                            </p:txEl>
                                          </p:spTgt>
                                        </p:tgtEl>
                                      </p:cBhvr>
                                    </p:animEffect>
                                  </p:childTnLst>
                                </p:cTn>
                              </p:par>
                            </p:childTnLst>
                          </p:cTn>
                        </p:par>
                        <p:par>
                          <p:cTn id="17" fill="hold">
                            <p:stCondLst>
                              <p:cond delay="50000"/>
                            </p:stCondLst>
                            <p:childTnLst>
                              <p:par>
                                <p:cTn id="18" presetID="3" presetClass="entr" presetSubtype="10" fill="hold" grpId="0"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0"/>
                                        <p:tgtEl>
                                          <p:spTgt spid="3">
                                            <p:txEl>
                                              <p:pRg st="3" end="3"/>
                                            </p:txEl>
                                          </p:spTgt>
                                        </p:tgtEl>
                                      </p:cBhvr>
                                    </p:animEffect>
                                  </p:childTnLst>
                                </p:cTn>
                              </p:par>
                            </p:childTnLst>
                          </p:cTn>
                        </p:par>
                        <p:par>
                          <p:cTn id="21" fill="hold">
                            <p:stCondLst>
                              <p:cond delay="55000"/>
                            </p:stCondLst>
                            <p:childTnLst>
                              <p:par>
                                <p:cTn id="22" presetID="3" presetClass="entr" presetSubtype="1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linds(horizontal)">
                                      <p:cBhvr>
                                        <p:cTn id="24" dur="5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92696"/>
          </a:xfrm>
        </p:spPr>
        <p:style>
          <a:lnRef idx="0">
            <a:schemeClr val="dk1"/>
          </a:lnRef>
          <a:fillRef idx="3">
            <a:schemeClr val="dk1"/>
          </a:fillRef>
          <a:effectRef idx="3">
            <a:schemeClr val="dk1"/>
          </a:effectRef>
          <a:fontRef idx="minor">
            <a:schemeClr val="lt1"/>
          </a:fontRef>
        </p:style>
        <p:txBody>
          <a:bodyPr>
            <a:normAutofit fontScale="90000"/>
          </a:bodyPr>
          <a:lstStyle/>
          <a:p>
            <a:r>
              <a:rPr lang="tr-TR" dirty="0" smtClean="0"/>
              <a:t>2. KELİME:EYVAH</a:t>
            </a:r>
            <a:endParaRPr lang="tr-TR" dirty="0"/>
          </a:p>
        </p:txBody>
      </p:sp>
      <p:sp>
        <p:nvSpPr>
          <p:cNvPr id="3" name="2 İçerik Yer Tutucusu"/>
          <p:cNvSpPr>
            <a:spLocks noGrp="1"/>
          </p:cNvSpPr>
          <p:nvPr>
            <p:ph idx="1"/>
          </p:nvPr>
        </p:nvSpPr>
        <p:spPr>
          <a:xfrm>
            <a:off x="0" y="620688"/>
            <a:ext cx="9144000" cy="6237312"/>
          </a:xfrm>
        </p:spPr>
        <p:txBody>
          <a:bodyPr/>
          <a:lstStyle/>
          <a:p>
            <a:pPr>
              <a:buNone/>
            </a:pPr>
            <a:r>
              <a:rPr lang="tr-TR" dirty="0" smtClean="0"/>
              <a:t>Bu kelimede “h” harfini kullanmak zorunda değilsiniz. Bu yüzden “h” harfini ekledim kelime oluşmuyordu.</a:t>
            </a:r>
          </a:p>
          <a:p>
            <a:pPr>
              <a:buNone/>
            </a:pPr>
            <a:r>
              <a:rPr lang="tr-TR" dirty="0" smtClean="0"/>
              <a:t>Bu bulmacada da 3 kelime bulacaksınız. Puan lama aynı her kelime 10 puan. Hiç kelime bulamayan veya bulduğu doğru çıkmayan gruplardan -5 puan kesilecektir.</a:t>
            </a:r>
          </a:p>
          <a:p>
            <a:pPr algn="ctr">
              <a:buNone/>
            </a:pPr>
            <a:r>
              <a:rPr lang="tr-TR" dirty="0" smtClean="0"/>
              <a:t>Cevaplar</a:t>
            </a:r>
          </a:p>
          <a:p>
            <a:pPr algn="ctr">
              <a:buNone/>
            </a:pPr>
            <a:r>
              <a:rPr lang="tr-TR" dirty="0" smtClean="0"/>
              <a:t>Vah</a:t>
            </a:r>
          </a:p>
          <a:p>
            <a:pPr algn="ctr">
              <a:buNone/>
            </a:pPr>
            <a:r>
              <a:rPr lang="tr-TR" dirty="0" smtClean="0"/>
              <a:t>Veya </a:t>
            </a:r>
          </a:p>
          <a:p>
            <a:pPr algn="ctr">
              <a:buNone/>
            </a:pPr>
            <a:r>
              <a:rPr lang="tr-TR" dirty="0" smtClean="0"/>
              <a:t>Yave</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5000"/>
                                        <p:tgtEl>
                                          <p:spTgt spid="3">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5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40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5000"/>
                                        <p:tgtEl>
                                          <p:spTgt spid="3">
                                            <p:txEl>
                                              <p:pRg st="2" end="2"/>
                                            </p:txEl>
                                          </p:spTgt>
                                        </p:tgtEl>
                                      </p:cBhvr>
                                    </p:animEffect>
                                  </p:childTnLst>
                                </p:cTn>
                              </p:par>
                            </p:childTnLst>
                          </p:cTn>
                        </p:par>
                        <p:par>
                          <p:cTn id="16" fill="hold">
                            <p:stCondLst>
                              <p:cond delay="45000"/>
                            </p:stCondLst>
                            <p:childTnLst>
                              <p:par>
                                <p:cTn id="17" presetID="8"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5000"/>
                                        <p:tgtEl>
                                          <p:spTgt spid="3">
                                            <p:txEl>
                                              <p:pRg st="3" end="3"/>
                                            </p:txEl>
                                          </p:spTgt>
                                        </p:tgtEl>
                                      </p:cBhvr>
                                    </p:animEffect>
                                  </p:childTnLst>
                                </p:cTn>
                              </p:par>
                            </p:childTnLst>
                          </p:cTn>
                        </p:par>
                        <p:par>
                          <p:cTn id="20" fill="hold">
                            <p:stCondLst>
                              <p:cond delay="50000"/>
                            </p:stCondLst>
                            <p:childTnLst>
                              <p:par>
                                <p:cTn id="21" presetID="8"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5000"/>
                                        <p:tgtEl>
                                          <p:spTgt spid="3">
                                            <p:txEl>
                                              <p:pRg st="4" end="4"/>
                                            </p:txEl>
                                          </p:spTgt>
                                        </p:tgtEl>
                                      </p:cBhvr>
                                    </p:animEffect>
                                  </p:childTnLst>
                                </p:cTn>
                              </p:par>
                            </p:childTnLst>
                          </p:cTn>
                        </p:par>
                        <p:par>
                          <p:cTn id="24" fill="hold">
                            <p:stCondLst>
                              <p:cond delay="55000"/>
                            </p:stCondLst>
                            <p:childTnLst>
                              <p:par>
                                <p:cTn id="25" presetID="8"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5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20688"/>
          </a:xfrm>
        </p:spPr>
        <p:style>
          <a:lnRef idx="0">
            <a:schemeClr val="dk1"/>
          </a:lnRef>
          <a:fillRef idx="3">
            <a:schemeClr val="dk1"/>
          </a:fillRef>
          <a:effectRef idx="3">
            <a:schemeClr val="dk1"/>
          </a:effectRef>
          <a:fontRef idx="minor">
            <a:schemeClr val="lt1"/>
          </a:fontRef>
        </p:style>
        <p:txBody>
          <a:bodyPr>
            <a:normAutofit fontScale="90000"/>
          </a:bodyPr>
          <a:lstStyle/>
          <a:p>
            <a:r>
              <a:rPr lang="tr-TR" dirty="0" smtClean="0"/>
              <a:t>3. KELİME:EŞİT</a:t>
            </a:r>
            <a:endParaRPr lang="tr-TR" dirty="0"/>
          </a:p>
        </p:txBody>
      </p:sp>
      <p:sp>
        <p:nvSpPr>
          <p:cNvPr id="3" name="2 İçerik Yer Tutucusu"/>
          <p:cNvSpPr>
            <a:spLocks noGrp="1"/>
          </p:cNvSpPr>
          <p:nvPr>
            <p:ph idx="1"/>
          </p:nvPr>
        </p:nvSpPr>
        <p:spPr>
          <a:xfrm>
            <a:off x="0" y="620688"/>
            <a:ext cx="9144000" cy="6237312"/>
          </a:xfrm>
        </p:spPr>
        <p:txBody>
          <a:bodyPr/>
          <a:lstStyle/>
          <a:p>
            <a:pPr>
              <a:buNone/>
            </a:pPr>
            <a:r>
              <a:rPr lang="tr-TR" dirty="0" smtClean="0"/>
              <a:t>Bu kelimde de 3 adet kelime bulacaksınız. Puanlama aynı. Hile durumlarında -30 puan alınır. 3 grubun birbiri ile konuşması yasaktır. Grup içi arkadaşların birbiri ile konuşması serbesttir.</a:t>
            </a:r>
          </a:p>
          <a:p>
            <a:pPr algn="ctr">
              <a:buNone/>
            </a:pPr>
            <a:endParaRPr lang="tr-TR" dirty="0" smtClean="0"/>
          </a:p>
          <a:p>
            <a:pPr algn="ctr">
              <a:buNone/>
            </a:pPr>
            <a:r>
              <a:rPr lang="tr-TR" dirty="0" smtClean="0"/>
              <a:t>Cevaplar</a:t>
            </a:r>
          </a:p>
          <a:p>
            <a:pPr algn="ctr">
              <a:buNone/>
            </a:pPr>
            <a:r>
              <a:rPr lang="tr-TR" dirty="0" smtClean="0"/>
              <a:t>Çeşit</a:t>
            </a:r>
          </a:p>
          <a:p>
            <a:pPr algn="ctr">
              <a:buNone/>
            </a:pPr>
            <a:r>
              <a:rPr lang="tr-TR" dirty="0" smtClean="0"/>
              <a:t>Etçi </a:t>
            </a:r>
          </a:p>
          <a:p>
            <a:pPr algn="ctr">
              <a:buNone/>
            </a:pPr>
            <a:r>
              <a:rPr lang="tr-TR" dirty="0" smtClean="0"/>
              <a:t>İşte</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4000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0"/>
                                        <p:tgtEl>
                                          <p:spTgt spid="3">
                                            <p:txEl>
                                              <p:pRg st="2" end="2"/>
                                            </p:txEl>
                                          </p:spTgt>
                                        </p:tgtEl>
                                      </p:cBhvr>
                                    </p:animEffect>
                                  </p:childTnLst>
                                </p:cTn>
                              </p:par>
                            </p:childTnLst>
                          </p:cTn>
                        </p:par>
                        <p:par>
                          <p:cTn id="13" fill="hold">
                            <p:stCondLst>
                              <p:cond delay="45000"/>
                            </p:stCondLst>
                            <p:childTnLst>
                              <p:par>
                                <p:cTn id="14" presetID="4" presetClass="entr" presetSubtype="16" fill="hold" grpId="0"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0"/>
                                        <p:tgtEl>
                                          <p:spTgt spid="3">
                                            <p:txEl>
                                              <p:pRg st="3" end="3"/>
                                            </p:txEl>
                                          </p:spTgt>
                                        </p:tgtEl>
                                      </p:cBhvr>
                                    </p:animEffect>
                                  </p:childTnLst>
                                </p:cTn>
                              </p:par>
                            </p:childTnLst>
                          </p:cTn>
                        </p:par>
                        <p:par>
                          <p:cTn id="17" fill="hold">
                            <p:stCondLst>
                              <p:cond delay="50000"/>
                            </p:stCondLst>
                            <p:childTnLst>
                              <p:par>
                                <p:cTn id="18" presetID="4" presetClass="entr" presetSubtype="16" fill="hold" grpId="0"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ox(in)">
                                      <p:cBhvr>
                                        <p:cTn id="20" dur="5000"/>
                                        <p:tgtEl>
                                          <p:spTgt spid="3">
                                            <p:txEl>
                                              <p:pRg st="4" end="4"/>
                                            </p:txEl>
                                          </p:spTgt>
                                        </p:tgtEl>
                                      </p:cBhvr>
                                    </p:animEffect>
                                  </p:childTnLst>
                                </p:cTn>
                              </p:par>
                            </p:childTnLst>
                          </p:cTn>
                        </p:par>
                        <p:par>
                          <p:cTn id="21" fill="hold">
                            <p:stCondLst>
                              <p:cond delay="55000"/>
                            </p:stCondLst>
                            <p:childTnLst>
                              <p:par>
                                <p:cTn id="22" presetID="4" presetClass="entr" presetSubtype="16" fill="hold" grpId="0" nodeType="after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ox(in)">
                                      <p:cBhvr>
                                        <p:cTn id="24" dur="5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20688"/>
          </a:xfrm>
        </p:spPr>
        <p:style>
          <a:lnRef idx="0">
            <a:schemeClr val="dk1"/>
          </a:lnRef>
          <a:fillRef idx="3">
            <a:schemeClr val="dk1"/>
          </a:fillRef>
          <a:effectRef idx="3">
            <a:schemeClr val="dk1"/>
          </a:effectRef>
          <a:fontRef idx="minor">
            <a:schemeClr val="lt1"/>
          </a:fontRef>
        </p:style>
        <p:txBody>
          <a:bodyPr>
            <a:normAutofit fontScale="90000"/>
          </a:bodyPr>
          <a:lstStyle/>
          <a:p>
            <a:r>
              <a:rPr lang="tr-TR" dirty="0" smtClean="0"/>
              <a:t>3. Kelime:SÖZCÜK</a:t>
            </a:r>
            <a:endParaRPr lang="tr-TR" dirty="0"/>
          </a:p>
        </p:txBody>
      </p:sp>
      <p:sp>
        <p:nvSpPr>
          <p:cNvPr id="3" name="2 İçerik Yer Tutucusu"/>
          <p:cNvSpPr>
            <a:spLocks noGrp="1"/>
          </p:cNvSpPr>
          <p:nvPr>
            <p:ph idx="1"/>
          </p:nvPr>
        </p:nvSpPr>
        <p:spPr>
          <a:xfrm>
            <a:off x="0" y="548680"/>
            <a:ext cx="9144000" cy="6309320"/>
          </a:xfrm>
        </p:spPr>
        <p:txBody>
          <a:bodyPr/>
          <a:lstStyle/>
          <a:p>
            <a:pPr>
              <a:buNone/>
            </a:pPr>
            <a:r>
              <a:rPr lang="tr-TR" dirty="0" smtClean="0"/>
              <a:t>Bu kelimede de 3 adet kelime bulacaksınız. Puanlama aynı değişen bir şey yok. Bir önceki kelimede joker hakkınızı kullanmadıysanız bu kelimede veya diğer kelimelerde kullanabilirsiniz.</a:t>
            </a:r>
          </a:p>
          <a:p>
            <a:pPr algn="ctr">
              <a:buNone/>
            </a:pPr>
            <a:endParaRPr lang="tr-TR" dirty="0"/>
          </a:p>
          <a:p>
            <a:pPr algn="ctr">
              <a:buNone/>
            </a:pPr>
            <a:r>
              <a:rPr lang="tr-TR" dirty="0" smtClean="0"/>
              <a:t>Cevaplar</a:t>
            </a:r>
          </a:p>
          <a:p>
            <a:pPr algn="ctr">
              <a:buNone/>
            </a:pPr>
            <a:r>
              <a:rPr lang="tr-TR" dirty="0" smtClean="0"/>
              <a:t>Öksüz</a:t>
            </a:r>
          </a:p>
          <a:p>
            <a:pPr algn="ctr">
              <a:buNone/>
            </a:pPr>
            <a:r>
              <a:rPr lang="tr-TR" dirty="0" smtClean="0"/>
              <a:t>Sözcü</a:t>
            </a:r>
          </a:p>
          <a:p>
            <a:pPr algn="ctr">
              <a:buNone/>
            </a:pPr>
            <a:r>
              <a:rPr lang="tr-TR" dirty="0" smtClean="0"/>
              <a:t>Öküz</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4000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45000"/>
                            </p:stCondLst>
                            <p:childTnLst>
                              <p:par>
                                <p:cTn id="16" presetID="2" presetClass="entr" presetSubtype="4" fill="hold" grpId="0"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00"/>
                            </p:stCondLst>
                            <p:childTnLst>
                              <p:par>
                                <p:cTn id="21" presetID="2" presetClass="entr" presetSubtype="4"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5000"/>
                            </p:stCondLst>
                            <p:childTnLst>
                              <p:par>
                                <p:cTn id="26" presetID="2" presetClass="entr" presetSubtype="4" fill="hold" grpId="0"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964488" cy="692696"/>
          </a:xfrm>
        </p:spPr>
        <p:style>
          <a:lnRef idx="0">
            <a:schemeClr val="dk1"/>
          </a:lnRef>
          <a:fillRef idx="3">
            <a:schemeClr val="dk1"/>
          </a:fillRef>
          <a:effectRef idx="3">
            <a:schemeClr val="dk1"/>
          </a:effectRef>
          <a:fontRef idx="minor">
            <a:schemeClr val="lt1"/>
          </a:fontRef>
        </p:style>
        <p:txBody>
          <a:bodyPr>
            <a:normAutofit fontScale="90000"/>
          </a:bodyPr>
          <a:lstStyle/>
          <a:p>
            <a:r>
              <a:rPr lang="tr-TR" dirty="0" smtClean="0"/>
              <a:t>SON KELİME: ELİ</a:t>
            </a:r>
            <a:endParaRPr lang="tr-TR" dirty="0"/>
          </a:p>
        </p:txBody>
      </p:sp>
      <p:sp>
        <p:nvSpPr>
          <p:cNvPr id="3" name="2 İçerik Yer Tutucusu"/>
          <p:cNvSpPr>
            <a:spLocks noGrp="1"/>
          </p:cNvSpPr>
          <p:nvPr>
            <p:ph idx="1"/>
          </p:nvPr>
        </p:nvSpPr>
        <p:spPr>
          <a:xfrm>
            <a:off x="0" y="692696"/>
            <a:ext cx="9144000" cy="6165304"/>
          </a:xfrm>
        </p:spPr>
        <p:txBody>
          <a:bodyPr/>
          <a:lstStyle/>
          <a:p>
            <a:pPr>
              <a:buNone/>
            </a:pPr>
            <a:r>
              <a:rPr lang="tr-TR" dirty="0" smtClean="0"/>
              <a:t>Bu kelimede sözcük değil harf verdik bir tık daha zorlaştırdık. Bu sözcükte de 3 kelime gizledik. İlk kelime için mecbur bir joker harcamanız gerek. Bulamayanlar bu kelimede -10 puan kaybedecek. Bu bölüm sonu olduğu için özel puanı vardır. Her kelimenin puanı ayrıdır. 3te 3 yapanlar +50 puan alır.</a:t>
            </a:r>
          </a:p>
          <a:p>
            <a:pPr>
              <a:buNone/>
            </a:pPr>
            <a:endParaRPr lang="tr-TR" dirty="0"/>
          </a:p>
          <a:p>
            <a:pPr algn="ctr">
              <a:buNone/>
            </a:pPr>
            <a:r>
              <a:rPr lang="tr-TR" dirty="0" smtClean="0"/>
              <a:t>Cevaplar</a:t>
            </a:r>
          </a:p>
          <a:p>
            <a:pPr algn="ctr">
              <a:buNone/>
            </a:pPr>
            <a:r>
              <a:rPr lang="tr-TR" dirty="0" smtClean="0"/>
              <a:t>Aile(30)</a:t>
            </a:r>
          </a:p>
          <a:p>
            <a:pPr algn="ctr">
              <a:buNone/>
            </a:pPr>
            <a:r>
              <a:rPr lang="tr-TR" dirty="0" smtClean="0"/>
              <a:t>İle(15)</a:t>
            </a:r>
          </a:p>
          <a:p>
            <a:pPr algn="ctr">
              <a:buNone/>
            </a:pPr>
            <a:r>
              <a:rPr lang="tr-TR" dirty="0" smtClean="0"/>
              <a:t>El(5)</a:t>
            </a: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Bu oyunu oynadığınız için teşekkürler kelimenin kaynakları “kelimeler.net” sitesinden alınmıştır.</a:t>
            </a:r>
          </a:p>
          <a:p>
            <a:pPr>
              <a:buNone/>
            </a:pPr>
            <a:r>
              <a:rPr lang="tr-TR" dirty="0" smtClean="0"/>
              <a:t>Oynayan her bir öğrenci için kelime ufkunu genişletme şansı yakalamıştır.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TotalTime>
  <Words>399</Words>
  <PresentationFormat>Ekran Gösterisi (4:3)</PresentationFormat>
  <Paragraphs>53</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Türkçe Kelime Oyunu</vt:lpstr>
      <vt:lpstr>Bilgilendirme</vt:lpstr>
      <vt:lpstr>KURALLAR</vt:lpstr>
      <vt:lpstr>İLK KELİME: TÜRK</vt:lpstr>
      <vt:lpstr>2. KELİME:EYVAH</vt:lpstr>
      <vt:lpstr>3. KELİME:EŞİT</vt:lpstr>
      <vt:lpstr>3. Kelime:SÖZCÜK</vt:lpstr>
      <vt:lpstr>SON KELİME: ELİ</vt:lpstr>
      <vt:lpstr>Slayt 9</vt:lpstr>
      <vt:lpstr>Slayt 10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2019-11-22T07:24:37Z</dcterms:created>
  <dcterms:modified xsi:type="dcterms:W3CDTF">2019-11-23T14:22:03Z</dcterms:modified>
  <cp:category>https://www.sorubak.com</cp:category>
</cp:coreProperties>
</file>