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84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979E85A-C5F6-49E6-854C-84A9D08DBD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1227038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/>
              <a:t>SÖZCÜKTE ANLAM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C47C52CB-C165-4786-BD4A-A1E98D34E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15" y="3633926"/>
            <a:ext cx="7315200" cy="914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tr-TR" sz="6000" b="1" dirty="0">
                <a:solidFill>
                  <a:srgbClr val="002060"/>
                </a:solidFill>
              </a:rPr>
              <a:t>MECAZ – GERÇEK - TERİM</a:t>
            </a:r>
          </a:p>
        </p:txBody>
      </p:sp>
    </p:spTree>
    <p:extLst>
      <p:ext uri="{BB962C8B-B14F-4D97-AF65-F5344CB8AC3E}">
        <p14:creationId xmlns:p14="http://schemas.microsoft.com/office/powerpoint/2010/main" xmlns="" val="4184962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A91B8500-F7A1-414A-8B2A-3EC4C414201E}"/>
              </a:ext>
            </a:extLst>
          </p:cNvPr>
          <p:cNvSpPr/>
          <p:nvPr/>
        </p:nvSpPr>
        <p:spPr>
          <a:xfrm>
            <a:off x="942975" y="498128"/>
            <a:ext cx="1053465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Aşağıdaki cümlelerin hangisinde “renkli” sözcüğü gerçek anlamıyla kullanılmıştır?</a:t>
            </a:r>
          </a:p>
          <a:p>
            <a:endParaRPr lang="tr-TR" sz="6000" baseline="-25000" dirty="0">
              <a:solidFill>
                <a:srgbClr val="000000"/>
              </a:solidFill>
              <a:latin typeface="ALFABET98" panose="00000400000000000000" pitchFamily="2" charset="0"/>
            </a:endParaRP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A)	O çok renkli bir kişiliktir.</a:t>
            </a: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B)	   Renkli çamaşırları az önce yıkamış.</a:t>
            </a: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C)	Sizin gibi renkli insanlarla tanıştığıma memnun oldum.</a:t>
            </a: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D)	Renkli şarkıcılar dinlemeyi severim.</a:t>
            </a:r>
          </a:p>
        </p:txBody>
      </p:sp>
    </p:spTree>
    <p:extLst>
      <p:ext uri="{BB962C8B-B14F-4D97-AF65-F5344CB8AC3E}">
        <p14:creationId xmlns:p14="http://schemas.microsoft.com/office/powerpoint/2010/main" xmlns="" val="4125480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EA464D13-433A-457F-B0F0-505E99376099}"/>
              </a:ext>
            </a:extLst>
          </p:cNvPr>
          <p:cNvSpPr/>
          <p:nvPr/>
        </p:nvSpPr>
        <p:spPr>
          <a:xfrm>
            <a:off x="804862" y="1536174"/>
            <a:ext cx="105822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/>
            </a:pPr>
            <a:r>
              <a:rPr lang="tr-TR" sz="4000" b="1" dirty="0">
                <a:solidFill>
                  <a:srgbClr val="C00000"/>
                </a:solidFill>
                <a:latin typeface="ALFABET98" panose="00000400000000000000" pitchFamily="2" charset="0"/>
              </a:rPr>
              <a:t>Gerçek (Temel) Anlam</a:t>
            </a:r>
          </a:p>
          <a:p>
            <a:endParaRPr lang="tr-TR" sz="4000" dirty="0">
              <a:latin typeface="ALFABET98" panose="00000400000000000000" pitchFamily="2" charset="0"/>
            </a:endParaRPr>
          </a:p>
          <a:p>
            <a:r>
              <a:rPr lang="tr-TR" sz="4000" dirty="0">
                <a:latin typeface="ALFABET98" panose="00000400000000000000" pitchFamily="2" charset="0"/>
              </a:rPr>
              <a:t>Bir sözcüğün akla gelen ilk anlamı ve herkesçe bilinen genel anlamına denir.</a:t>
            </a:r>
          </a:p>
          <a:p>
            <a:endParaRPr lang="tr-TR" sz="4000" dirty="0">
              <a:latin typeface="ALFABET98" panose="00000400000000000000" pitchFamily="2" charset="0"/>
            </a:endParaRPr>
          </a:p>
          <a:p>
            <a:r>
              <a:rPr lang="tr-TR" sz="4000" dirty="0">
                <a:latin typeface="ALFABET98" panose="00000400000000000000" pitchFamily="2" charset="0"/>
              </a:rPr>
              <a:t>Kısaca sözcüğün sözlükteki ilk anlamıdır.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1501823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3CDECF90-2E39-4E73-935D-EDA88B0DC94E}"/>
              </a:ext>
            </a:extLst>
          </p:cNvPr>
          <p:cNvSpPr/>
          <p:nvPr/>
        </p:nvSpPr>
        <p:spPr>
          <a:xfrm>
            <a:off x="700087" y="612844"/>
            <a:ext cx="1079182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4000" dirty="0">
              <a:latin typeface="ALFABET98" panose="00000400000000000000" pitchFamily="2" charset="0"/>
            </a:endParaRPr>
          </a:p>
          <a:p>
            <a:r>
              <a:rPr lang="tr-TR" sz="4000" dirty="0">
                <a:latin typeface="ALFABET98" panose="00000400000000000000" pitchFamily="2" charset="0"/>
              </a:rPr>
              <a:t>•	</a:t>
            </a:r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Temiz: </a:t>
            </a:r>
            <a:r>
              <a:rPr lang="tr-TR" sz="4000" dirty="0">
                <a:latin typeface="ALFABET98" panose="00000400000000000000" pitchFamily="2" charset="0"/>
              </a:rPr>
              <a:t>Kirli, lekeli olmayandır.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          Üzerine temiz bir kazak giymiş.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•	</a:t>
            </a:r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Ağız: </a:t>
            </a:r>
            <a:r>
              <a:rPr lang="tr-TR" sz="4000" dirty="0">
                <a:latin typeface="ALFABET98" panose="00000400000000000000" pitchFamily="2" charset="0"/>
              </a:rPr>
              <a:t>Besinlerin sindirilmeye başlandığı organdır.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          Minik bebeğin ağzını peçeteyle sildim.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•	</a:t>
            </a:r>
            <a:r>
              <a:rPr lang="tr-TR" sz="4000" dirty="0">
                <a:solidFill>
                  <a:srgbClr val="FF0000"/>
                </a:solidFill>
                <a:latin typeface="ALFABET98" panose="00000400000000000000" pitchFamily="2" charset="0"/>
              </a:rPr>
              <a:t>Boş: </a:t>
            </a:r>
            <a:r>
              <a:rPr lang="tr-TR" sz="4000" dirty="0">
                <a:latin typeface="ALFABET98" panose="00000400000000000000" pitchFamily="2" charset="0"/>
              </a:rPr>
              <a:t>içinde hiçbir şey bulunmayan, dolu olmayandır.</a:t>
            </a:r>
          </a:p>
          <a:p>
            <a:r>
              <a:rPr lang="tr-TR" sz="4000" dirty="0">
                <a:latin typeface="ALFABET98" panose="00000400000000000000" pitchFamily="2" charset="0"/>
              </a:rPr>
              <a:t>           Kitaplarımı boş bir kutuya yerleştirdim.</a:t>
            </a:r>
          </a:p>
        </p:txBody>
      </p:sp>
    </p:spTree>
    <p:extLst>
      <p:ext uri="{BB962C8B-B14F-4D97-AF65-F5344CB8AC3E}">
        <p14:creationId xmlns:p14="http://schemas.microsoft.com/office/powerpoint/2010/main" xmlns="" val="4242577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6A2B8083-B3DF-4E23-81D9-5EDABC58173A}"/>
              </a:ext>
            </a:extLst>
          </p:cNvPr>
          <p:cNvSpPr/>
          <p:nvPr/>
        </p:nvSpPr>
        <p:spPr>
          <a:xfrm>
            <a:off x="1278981" y="843959"/>
            <a:ext cx="99202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baseline="-25000" dirty="0">
                <a:solidFill>
                  <a:srgbClr val="C00000"/>
                </a:solidFill>
                <a:latin typeface="ALFABET98" panose="00000400000000000000" pitchFamily="2" charset="0"/>
              </a:rPr>
              <a:t>2. Mecaz Anlam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Sözcüklerin gerçek anlamından tamamen koparak kazandığı yeni anlamdır.</a:t>
            </a:r>
          </a:p>
        </p:txBody>
      </p:sp>
    </p:spTree>
    <p:extLst>
      <p:ext uri="{BB962C8B-B14F-4D97-AF65-F5344CB8AC3E}">
        <p14:creationId xmlns:p14="http://schemas.microsoft.com/office/powerpoint/2010/main" xmlns="" val="4144473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0C2BB196-2E05-409D-B855-0F777F05BE2B}"/>
              </a:ext>
            </a:extLst>
          </p:cNvPr>
          <p:cNvSpPr/>
          <p:nvPr/>
        </p:nvSpPr>
        <p:spPr>
          <a:xfrm>
            <a:off x="833437" y="920621"/>
            <a:ext cx="1052512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>
                <a:latin typeface="ALFABET98" panose="00000400000000000000" pitchFamily="2" charset="0"/>
              </a:rPr>
              <a:t>Bana </a:t>
            </a:r>
            <a:r>
              <a:rPr lang="tr-TR" sz="6000" u="sng" baseline="-25000" dirty="0">
                <a:latin typeface="ALFABET98" panose="00000400000000000000" pitchFamily="2" charset="0"/>
              </a:rPr>
              <a:t>soğuk</a:t>
            </a:r>
            <a:r>
              <a:rPr lang="tr-TR" sz="6000" baseline="-25000" dirty="0">
                <a:latin typeface="ALFABET98" panose="00000400000000000000" pitchFamily="2" charset="0"/>
              </a:rPr>
              <a:t> davranıyorsun, (ilgisiz)</a:t>
            </a:r>
          </a:p>
          <a:p>
            <a:endParaRPr lang="tr-TR" sz="6000" u="sng" baseline="-25000" dirty="0">
              <a:latin typeface="ALFABET98" panose="00000400000000000000" pitchFamily="2" charset="0"/>
            </a:endParaRPr>
          </a:p>
          <a:p>
            <a:r>
              <a:rPr lang="tr-TR" sz="6000" u="sng" baseline="-25000" dirty="0">
                <a:latin typeface="ALFABET98" panose="00000400000000000000" pitchFamily="2" charset="0"/>
              </a:rPr>
              <a:t>Tatlı</a:t>
            </a:r>
            <a:r>
              <a:rPr lang="tr-TR" sz="6000" baseline="-25000" dirty="0">
                <a:latin typeface="ALFABET98" panose="00000400000000000000" pitchFamily="2" charset="0"/>
              </a:rPr>
              <a:t> dil yılanı deliğinden çıkarır, (güzel, kulağa hoş gelen)</a:t>
            </a:r>
            <a:br>
              <a:rPr lang="tr-TR" sz="6000" baseline="-25000" dirty="0">
                <a:latin typeface="ALFABET98" panose="00000400000000000000" pitchFamily="2" charset="0"/>
              </a:rPr>
            </a:br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Yüreğimdeki </a:t>
            </a:r>
            <a:r>
              <a:rPr lang="tr-TR" sz="6000" u="sng" baseline="-25000" dirty="0">
                <a:latin typeface="ALFABET98" panose="00000400000000000000" pitchFamily="2" charset="0"/>
              </a:rPr>
              <a:t>ateş</a:t>
            </a:r>
            <a:r>
              <a:rPr lang="tr-TR" sz="6000" baseline="-25000" dirty="0">
                <a:latin typeface="ALFABET98" panose="00000400000000000000" pitchFamily="2" charset="0"/>
              </a:rPr>
              <a:t> sönmek bilmiyor, (sıkıntı)</a:t>
            </a:r>
          </a:p>
          <a:p>
            <a:endParaRPr lang="tr-TR" sz="6000" u="sng" baseline="-25000" dirty="0">
              <a:latin typeface="ALFABET98" panose="00000400000000000000" pitchFamily="2" charset="0"/>
            </a:endParaRPr>
          </a:p>
          <a:p>
            <a:r>
              <a:rPr lang="tr-TR" sz="6000" u="sng" baseline="-25000" dirty="0">
                <a:latin typeface="ALFABET98" panose="00000400000000000000" pitchFamily="2" charset="0"/>
              </a:rPr>
              <a:t>Boş</a:t>
            </a:r>
            <a:r>
              <a:rPr lang="tr-TR" sz="6000" baseline="-25000" dirty="0">
                <a:latin typeface="ALFABET98" panose="00000400000000000000" pitchFamily="2" charset="0"/>
              </a:rPr>
              <a:t> laflarını dinlemek istemiyorum, (yararsız)</a:t>
            </a:r>
          </a:p>
        </p:txBody>
      </p:sp>
    </p:spTree>
    <p:extLst>
      <p:ext uri="{BB962C8B-B14F-4D97-AF65-F5344CB8AC3E}">
        <p14:creationId xmlns:p14="http://schemas.microsoft.com/office/powerpoint/2010/main" xmlns="" val="2899721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C2871E1E-7333-4505-BC4E-93176B6F5D29}"/>
              </a:ext>
            </a:extLst>
          </p:cNvPr>
          <p:cNvSpPr/>
          <p:nvPr/>
        </p:nvSpPr>
        <p:spPr>
          <a:xfrm>
            <a:off x="936171" y="1228397"/>
            <a:ext cx="1031965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baseline="-25000" dirty="0">
                <a:solidFill>
                  <a:srgbClr val="FF0000"/>
                </a:solidFill>
                <a:latin typeface="ALFABET98" panose="00000400000000000000" pitchFamily="2" charset="0"/>
              </a:rPr>
              <a:t>3. Terim Anlam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Herhangi bir bilim, sanat, meslek, spor dalıyla ilgili özel ve belirli bir kavramı karşılayan sözcüklere “terim” denir.</a:t>
            </a:r>
            <a:endParaRPr lang="tr-TR" sz="4000" baseline="-25000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1132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218A8BF8-1724-4EB7-B967-2ACA48FD6BA8}"/>
              </a:ext>
            </a:extLst>
          </p:cNvPr>
          <p:cNvSpPr/>
          <p:nvPr/>
        </p:nvSpPr>
        <p:spPr>
          <a:xfrm>
            <a:off x="1852612" y="1843950"/>
            <a:ext cx="848677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>
                <a:latin typeface="ALFABET98" panose="00000400000000000000" pitchFamily="2" charset="0"/>
              </a:rPr>
              <a:t>•	Öğretmenimiz </a:t>
            </a:r>
            <a:r>
              <a:rPr lang="tr-TR" sz="6000" u="sng" baseline="-25000" dirty="0">
                <a:solidFill>
                  <a:srgbClr val="FF0000"/>
                </a:solidFill>
                <a:latin typeface="ALFABET98" panose="00000400000000000000" pitchFamily="2" charset="0"/>
              </a:rPr>
              <a:t>yapım ekini </a:t>
            </a:r>
            <a:r>
              <a:rPr lang="tr-TR" sz="6000" baseline="-25000" dirty="0">
                <a:latin typeface="ALFABET98" panose="00000400000000000000" pitchFamily="2" charset="0"/>
              </a:rPr>
              <a:t>anlattı.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•	</a:t>
            </a:r>
            <a:r>
              <a:rPr lang="tr-TR" sz="6000" baseline="-25000" dirty="0">
                <a:solidFill>
                  <a:srgbClr val="FF0000"/>
                </a:solidFill>
                <a:latin typeface="ALFABET98" panose="00000400000000000000" pitchFamily="2" charset="0"/>
              </a:rPr>
              <a:t>Sindirim</a:t>
            </a:r>
            <a:r>
              <a:rPr lang="tr-TR" sz="6000" baseline="-25000" dirty="0">
                <a:latin typeface="ALFABET98" panose="00000400000000000000" pitchFamily="2" charset="0"/>
              </a:rPr>
              <a:t> konusunu yarın işleyeceğiz.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•	Hakem yine </a:t>
            </a:r>
            <a:r>
              <a:rPr lang="tr-TR" sz="6000" baseline="-25000" dirty="0">
                <a:solidFill>
                  <a:srgbClr val="FF0000"/>
                </a:solidFill>
                <a:latin typeface="ALFABET98" panose="00000400000000000000" pitchFamily="2" charset="0"/>
              </a:rPr>
              <a:t>penaltı</a:t>
            </a:r>
            <a:r>
              <a:rPr lang="tr-TR" sz="6000" baseline="-25000" dirty="0">
                <a:latin typeface="ALFABET98" panose="00000400000000000000" pitchFamily="2" charset="0"/>
              </a:rPr>
              <a:t> verdi.</a:t>
            </a:r>
          </a:p>
        </p:txBody>
      </p:sp>
    </p:spTree>
    <p:extLst>
      <p:ext uri="{BB962C8B-B14F-4D97-AF65-F5344CB8AC3E}">
        <p14:creationId xmlns:p14="http://schemas.microsoft.com/office/powerpoint/2010/main" xmlns="" val="2089937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26C2AAAB-90E6-4E12-9950-B2DD243B1390}"/>
              </a:ext>
            </a:extLst>
          </p:cNvPr>
          <p:cNvSpPr/>
          <p:nvPr/>
        </p:nvSpPr>
        <p:spPr>
          <a:xfrm>
            <a:off x="1238250" y="729555"/>
            <a:ext cx="996315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“Açı” sözcüğü aşağıda verilen cümlelerin</a:t>
            </a:r>
            <a:b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</a:br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hangisinde terim anlamıyla kullanılmıştır?</a:t>
            </a:r>
          </a:p>
          <a:p>
            <a:endParaRPr lang="tr-TR" sz="6000" baseline="-25000" dirty="0">
              <a:solidFill>
                <a:srgbClr val="000000"/>
              </a:solidFill>
              <a:latin typeface="ALFABET98" panose="00000400000000000000" pitchFamily="2" charset="0"/>
            </a:endParaRP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A)	Olaylara bu açıdan bakmalısın.</a:t>
            </a: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B)	   Üçgenin iç açıları 180 derecedir.</a:t>
            </a: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C)	Senin bakış açını bir türlü değiştiremedim.</a:t>
            </a: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D)	Bu konuyu biraz da onun açısından düşünelim.</a:t>
            </a:r>
          </a:p>
        </p:txBody>
      </p:sp>
    </p:spTree>
    <p:extLst>
      <p:ext uri="{BB962C8B-B14F-4D97-AF65-F5344CB8AC3E}">
        <p14:creationId xmlns:p14="http://schemas.microsoft.com/office/powerpoint/2010/main" xmlns="" val="3461334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ECC8B2F4-2C78-4B22-A07D-181F5C67DA93}"/>
              </a:ext>
            </a:extLst>
          </p:cNvPr>
          <p:cNvSpPr/>
          <p:nvPr/>
        </p:nvSpPr>
        <p:spPr>
          <a:xfrm>
            <a:off x="1119187" y="1228397"/>
            <a:ext cx="995362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“Işık” sözcüğü aşağıdakilerin hangisinde me-</a:t>
            </a:r>
            <a:b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</a:br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caz anlamıyla kullanılmıştır?</a:t>
            </a:r>
          </a:p>
          <a:p>
            <a:endParaRPr lang="tr-TR" sz="6000" baseline="-25000" dirty="0">
              <a:solidFill>
                <a:srgbClr val="000000"/>
              </a:solidFill>
              <a:latin typeface="ALFABET98" panose="00000400000000000000" pitchFamily="2" charset="0"/>
            </a:endParaRP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A)	Odadaki ışık yetersizdi.</a:t>
            </a: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B)	   Salonun ışığını yak, akşam oldu.</a:t>
            </a: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C)	Apartmanın ışıkları yanmıyor yine.</a:t>
            </a:r>
          </a:p>
          <a:p>
            <a:r>
              <a:rPr lang="tr-TR" sz="6000" baseline="-25000" dirty="0">
                <a:solidFill>
                  <a:srgbClr val="000000"/>
                </a:solidFill>
                <a:latin typeface="ALFABET98" panose="00000400000000000000" pitchFamily="2" charset="0"/>
              </a:rPr>
              <a:t>D)	Şiirimizin vazgeçilmez ışıklarından biridir.</a:t>
            </a:r>
          </a:p>
        </p:txBody>
      </p:sp>
    </p:spTree>
    <p:extLst>
      <p:ext uri="{BB962C8B-B14F-4D97-AF65-F5344CB8AC3E}">
        <p14:creationId xmlns:p14="http://schemas.microsoft.com/office/powerpoint/2010/main" xmlns="" val="3473958357"/>
      </p:ext>
    </p:extLst>
  </p:cSld>
  <p:clrMapOvr>
    <a:masterClrMapping/>
  </p:clrMapOvr>
</p:sld>
</file>

<file path=ppt/theme/theme1.xml><?xml version="1.0" encoding="utf-8"?>
<a:theme xmlns:a="http://schemas.openxmlformats.org/drawingml/2006/main" name="Çerçeve">
  <a:themeElements>
    <a:clrScheme name="Fram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39D77354-939E-4A26-AE51-B3F9618B14B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TM03457475[[fn=Çerçeve]]</Template>
  <TotalTime>26</TotalTime>
  <Words>120</Words>
  <PresentationFormat>Özel</PresentationFormat>
  <Paragraphs>49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Çerçeve</vt:lpstr>
      <vt:lpstr>SÖZCÜKTE ANLAM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2020-08-30T19:43:41Z</dcterms:created>
  <dcterms:modified xsi:type="dcterms:W3CDTF">2020-09-01T09:10:48Z</dcterms:modified>
  <cp:category>https://www.sorubak.com</cp:category>
</cp:coreProperties>
</file>