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2"/>
  </p:notesMasterIdLst>
  <p:sldIdLst>
    <p:sldId id="256" r:id="rId2"/>
    <p:sldId id="261" r:id="rId3"/>
    <p:sldId id="257" r:id="rId4"/>
    <p:sldId id="258" r:id="rId5"/>
    <p:sldId id="259" r:id="rId6"/>
    <p:sldId id="260"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CC"/>
    <a:srgbClr val="E303A3"/>
    <a:srgbClr val="008000"/>
    <a:srgbClr val="0FF98F"/>
    <a:srgbClr val="59156B"/>
    <a:srgbClr val="CC00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42" autoAdjust="0"/>
    <p:restoredTop sz="94660"/>
  </p:normalViewPr>
  <p:slideViewPr>
    <p:cSldViewPr>
      <p:cViewPr>
        <p:scale>
          <a:sx n="77" d="100"/>
          <a:sy n="77" d="100"/>
        </p:scale>
        <p:origin x="-960" y="-46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B0C3D7-1A65-4194-A22A-D297FD73C2B2}" type="datetimeFigureOut">
              <a:rPr lang="tr-TR" smtClean="0"/>
              <a:pPr/>
              <a:t>16/05/2020</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3963F3-CE88-4394-BD49-8F4591E05789}" type="slidenum">
              <a:rPr lang="tr-TR" smtClean="0"/>
              <a:pPr/>
              <a:t>‹#›</a:t>
            </a:fld>
            <a:endParaRPr lang="tr-TR"/>
          </a:p>
        </p:txBody>
      </p:sp>
    </p:spTree>
    <p:extLst>
      <p:ext uri="{BB962C8B-B14F-4D97-AF65-F5344CB8AC3E}">
        <p14:creationId xmlns:p14="http://schemas.microsoft.com/office/powerpoint/2010/main" xmlns="" val="32837763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7B3963F3-CE88-4394-BD49-8F4591E05789}" type="slidenum">
              <a:rPr lang="tr-TR" smtClean="0"/>
              <a:pPr/>
              <a:t>1</a:t>
            </a:fld>
            <a:endParaRPr lang="tr-TR"/>
          </a:p>
        </p:txBody>
      </p:sp>
    </p:spTree>
    <p:extLst>
      <p:ext uri="{BB962C8B-B14F-4D97-AF65-F5344CB8AC3E}">
        <p14:creationId xmlns:p14="http://schemas.microsoft.com/office/powerpoint/2010/main" xmlns="" val="35102882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1E99FF3A-1522-4335-876B-138BD3CC4D7F}" type="datetimeFigureOut">
              <a:rPr lang="tr-TR" smtClean="0"/>
              <a:pPr/>
              <a:t>16/05/2020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DA5573C2-7FF1-47AA-93F9-7E079D3F48F7}" type="slidenum">
              <a:rPr lang="tr-TR" smtClean="0"/>
              <a:pPr/>
              <a:t>‹#›</a:t>
            </a:fld>
            <a:endParaRPr lang="tr-T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1E99FF3A-1522-4335-876B-138BD3CC4D7F}" type="datetimeFigureOut">
              <a:rPr lang="tr-TR" smtClean="0"/>
              <a:pPr/>
              <a:t>16/05/2020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DA5573C2-7FF1-47AA-93F9-7E079D3F48F7}"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1E99FF3A-1522-4335-876B-138BD3CC4D7F}" type="datetimeFigureOut">
              <a:rPr lang="tr-TR" smtClean="0"/>
              <a:pPr/>
              <a:t>16/05/2020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DA5573C2-7FF1-47AA-93F9-7E079D3F48F7}"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1E99FF3A-1522-4335-876B-138BD3CC4D7F}" type="datetimeFigureOut">
              <a:rPr lang="tr-TR" smtClean="0"/>
              <a:pPr/>
              <a:t>16/05/2020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DA5573C2-7FF1-47AA-93F9-7E079D3F48F7}" type="slidenum">
              <a:rPr lang="tr-TR" smtClean="0"/>
              <a:pPr/>
              <a:t>‹#›</a:t>
            </a:fld>
            <a:endParaRPr lang="tr-T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1E99FF3A-1522-4335-876B-138BD3CC4D7F}" type="datetimeFigureOut">
              <a:rPr lang="tr-TR" smtClean="0"/>
              <a:pPr/>
              <a:t>16/05/2020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DA5573C2-7FF1-47AA-93F9-7E079D3F48F7}"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E99FF3A-1522-4335-876B-138BD3CC4D7F}" type="datetimeFigureOut">
              <a:rPr lang="tr-TR" smtClean="0"/>
              <a:pPr/>
              <a:t>16/05/2020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DA5573C2-7FF1-47AA-93F9-7E079D3F48F7}" type="slidenum">
              <a:rPr lang="tr-TR" smtClean="0"/>
              <a:pPr/>
              <a:t>‹#›</a:t>
            </a:fld>
            <a:endParaRPr lang="tr-T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1E99FF3A-1522-4335-876B-138BD3CC4D7F}" type="datetimeFigureOut">
              <a:rPr lang="tr-TR" smtClean="0"/>
              <a:pPr/>
              <a:t>16/05/2020</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DA5573C2-7FF1-47AA-93F9-7E079D3F48F7}" type="slidenum">
              <a:rPr lang="tr-TR" smtClean="0"/>
              <a:pPr/>
              <a:t>‹#›</a:t>
            </a:fld>
            <a:endParaRPr lang="tr-T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1E99FF3A-1522-4335-876B-138BD3CC4D7F}" type="datetimeFigureOut">
              <a:rPr lang="tr-TR" smtClean="0"/>
              <a:pPr/>
              <a:t>16/05/2020</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DA5573C2-7FF1-47AA-93F9-7E079D3F48F7}"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99FF3A-1522-4335-876B-138BD3CC4D7F}" type="datetimeFigureOut">
              <a:rPr lang="tr-TR" smtClean="0"/>
              <a:pPr/>
              <a:t>16/05/2020</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DA5573C2-7FF1-47AA-93F9-7E079D3F48F7}"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1E99FF3A-1522-4335-876B-138BD3CC4D7F}" type="datetimeFigureOut">
              <a:rPr lang="tr-TR" smtClean="0"/>
              <a:pPr/>
              <a:t>16/05/2020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DA5573C2-7FF1-47AA-93F9-7E079D3F48F7}"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1E99FF3A-1522-4335-876B-138BD3CC4D7F}" type="datetimeFigureOut">
              <a:rPr lang="tr-TR" smtClean="0"/>
              <a:pPr/>
              <a:t>16/05/2020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DA5573C2-7FF1-47AA-93F9-7E079D3F48F7}" type="slidenum">
              <a:rPr lang="tr-TR" smtClean="0"/>
              <a:pPr/>
              <a:t>‹#›</a:t>
            </a:fld>
            <a:endParaRPr lang="tr-T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1E99FF3A-1522-4335-876B-138BD3CC4D7F}" type="datetimeFigureOut">
              <a:rPr lang="tr-TR" smtClean="0"/>
              <a:pPr/>
              <a:t>16/05/2020</a:t>
            </a:fld>
            <a:endParaRPr lang="tr-T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DA5573C2-7FF1-47AA-93F9-7E079D3F48F7}"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899592" y="2492896"/>
            <a:ext cx="7175351" cy="1793167"/>
          </a:xfrm>
        </p:spPr>
        <p:txBody>
          <a:bodyPr/>
          <a:lstStyle/>
          <a:p>
            <a:pPr marL="182880" indent="0" algn="ctr">
              <a:buNone/>
            </a:pPr>
            <a:r>
              <a:rPr lang="tr-TR" sz="6600" i="1" dirty="0" smtClean="0">
                <a:solidFill>
                  <a:srgbClr val="0000CC"/>
                </a:solidFill>
              </a:rPr>
              <a:t>SÖZCÜKTE ANLAM</a:t>
            </a:r>
            <a:endParaRPr lang="tr-TR" sz="6600" i="1" dirty="0">
              <a:solidFill>
                <a:srgbClr val="0000CC"/>
              </a:solidFill>
            </a:endParaRPr>
          </a:p>
        </p:txBody>
      </p:sp>
      <p:sp>
        <p:nvSpPr>
          <p:cNvPr id="3" name="Sağ Ok 2"/>
          <p:cNvSpPr/>
          <p:nvPr/>
        </p:nvSpPr>
        <p:spPr>
          <a:xfrm rot="2379581">
            <a:off x="408390" y="742681"/>
            <a:ext cx="2736304" cy="14401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Sağ Ok 4"/>
          <p:cNvSpPr/>
          <p:nvPr/>
        </p:nvSpPr>
        <p:spPr>
          <a:xfrm rot="8043637">
            <a:off x="5896818" y="799079"/>
            <a:ext cx="2736304" cy="1440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3372074188"/>
      </p:ext>
    </p:extLst>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p:cNvSpPr>
            <a:spLocks noGrp="1"/>
          </p:cNvSpPr>
          <p:nvPr>
            <p:ph type="body" idx="1"/>
          </p:nvPr>
        </p:nvSpPr>
        <p:spPr>
          <a:xfrm>
            <a:off x="827584" y="1844824"/>
            <a:ext cx="3456384" cy="639762"/>
          </a:xfrm>
        </p:spPr>
        <p:txBody>
          <a:bodyPr/>
          <a:lstStyle/>
          <a:p>
            <a:r>
              <a:rPr lang="tr-TR" sz="3600" dirty="0" smtClean="0">
                <a:solidFill>
                  <a:srgbClr val="008000"/>
                </a:solidFill>
              </a:rPr>
              <a:t>NİCEL ANLAM</a:t>
            </a:r>
            <a:endParaRPr lang="tr-TR" sz="3600" dirty="0">
              <a:solidFill>
                <a:srgbClr val="008000"/>
              </a:solidFill>
            </a:endParaRPr>
          </a:p>
        </p:txBody>
      </p:sp>
      <p:sp>
        <p:nvSpPr>
          <p:cNvPr id="3" name="İçerik Yer Tutucusu 2"/>
          <p:cNvSpPr>
            <a:spLocks noGrp="1"/>
          </p:cNvSpPr>
          <p:nvPr>
            <p:ph sz="half" idx="2"/>
          </p:nvPr>
        </p:nvSpPr>
        <p:spPr>
          <a:xfrm>
            <a:off x="4499992" y="2564904"/>
            <a:ext cx="3456384" cy="3168352"/>
          </a:xfrm>
        </p:spPr>
        <p:txBody>
          <a:bodyPr/>
          <a:lstStyle/>
          <a:p>
            <a:r>
              <a:rPr lang="tr-TR" dirty="0"/>
              <a:t>V</a:t>
            </a:r>
            <a:r>
              <a:rPr lang="tr-TR" dirty="0" smtClean="0"/>
              <a:t>arlığın </a:t>
            </a:r>
            <a:r>
              <a:rPr lang="tr-TR" dirty="0"/>
              <a:t>ölçülemeyeni sayılamayan özelliklerine aittir. Varlığın niteliğini, yani nasıl olduğunu gösterir</a:t>
            </a:r>
            <a:r>
              <a:rPr lang="tr-TR" dirty="0" smtClean="0"/>
              <a:t>.</a:t>
            </a:r>
          </a:p>
          <a:p>
            <a:pPr marL="45720" indent="0">
              <a:buNone/>
            </a:pPr>
            <a:r>
              <a:rPr lang="tr-TR" dirty="0" smtClean="0">
                <a:solidFill>
                  <a:srgbClr val="FF0000"/>
                </a:solidFill>
              </a:rPr>
              <a:t>ÖRNEK;</a:t>
            </a:r>
          </a:p>
          <a:p>
            <a:pPr>
              <a:buFont typeface="Arial" panose="020B0604020202020204" pitchFamily="34" charset="0"/>
              <a:buChar char="•"/>
            </a:pPr>
            <a:r>
              <a:rPr lang="tr-TR" dirty="0"/>
              <a:t>Son giydiği elbise çok güzeldi.</a:t>
            </a:r>
          </a:p>
          <a:p>
            <a:pPr>
              <a:buFont typeface="Arial" panose="020B0604020202020204" pitchFamily="34" charset="0"/>
              <a:buChar char="•"/>
            </a:pPr>
            <a:r>
              <a:rPr lang="tr-TR" dirty="0"/>
              <a:t>Yeni evinin duvarlarını mor renge boyamaya karar verdi.</a:t>
            </a:r>
          </a:p>
          <a:p>
            <a:pPr marL="45720" indent="0">
              <a:buNone/>
            </a:pPr>
            <a:endParaRPr lang="tr-TR" dirty="0" smtClean="0">
              <a:solidFill>
                <a:srgbClr val="FF0000"/>
              </a:solidFill>
            </a:endParaRPr>
          </a:p>
        </p:txBody>
      </p:sp>
      <p:sp>
        <p:nvSpPr>
          <p:cNvPr id="4" name="Metin Yer Tutucusu 3"/>
          <p:cNvSpPr>
            <a:spLocks noGrp="1"/>
          </p:cNvSpPr>
          <p:nvPr>
            <p:ph type="body" sz="quarter" idx="3"/>
          </p:nvPr>
        </p:nvSpPr>
        <p:spPr>
          <a:xfrm>
            <a:off x="4499992" y="1844824"/>
            <a:ext cx="3456384" cy="639762"/>
          </a:xfrm>
        </p:spPr>
        <p:txBody>
          <a:bodyPr/>
          <a:lstStyle/>
          <a:p>
            <a:r>
              <a:rPr lang="tr-TR" sz="3600" dirty="0" smtClean="0">
                <a:solidFill>
                  <a:srgbClr val="008000"/>
                </a:solidFill>
              </a:rPr>
              <a:t>NİTEL ANLAM</a:t>
            </a:r>
            <a:endParaRPr lang="tr-TR" sz="3600" dirty="0">
              <a:solidFill>
                <a:srgbClr val="008000"/>
              </a:solidFill>
            </a:endParaRPr>
          </a:p>
        </p:txBody>
      </p:sp>
      <p:sp>
        <p:nvSpPr>
          <p:cNvPr id="5" name="İçerik Yer Tutucusu 4"/>
          <p:cNvSpPr>
            <a:spLocks noGrp="1"/>
          </p:cNvSpPr>
          <p:nvPr>
            <p:ph sz="quarter" idx="4"/>
          </p:nvPr>
        </p:nvSpPr>
        <p:spPr>
          <a:xfrm>
            <a:off x="827584" y="2492896"/>
            <a:ext cx="3456384" cy="3168352"/>
          </a:xfrm>
        </p:spPr>
        <p:txBody>
          <a:bodyPr/>
          <a:lstStyle/>
          <a:p>
            <a:r>
              <a:rPr lang="tr-TR" dirty="0"/>
              <a:t>Bir varlığın ölçülebilir bir başka deyişle sayılabilen özelliklerine ait anlamına </a:t>
            </a:r>
            <a:r>
              <a:rPr lang="tr-TR" dirty="0" smtClean="0"/>
              <a:t>nicel anlam </a:t>
            </a:r>
            <a:r>
              <a:rPr lang="tr-TR" dirty="0"/>
              <a:t>deriz. </a:t>
            </a:r>
            <a:endParaRPr lang="tr-TR" dirty="0" smtClean="0"/>
          </a:p>
          <a:p>
            <a:pPr marL="45720" indent="0">
              <a:buNone/>
            </a:pPr>
            <a:r>
              <a:rPr lang="tr-TR" dirty="0" smtClean="0">
                <a:solidFill>
                  <a:srgbClr val="FF0000"/>
                </a:solidFill>
              </a:rPr>
              <a:t>ÖRNEK;</a:t>
            </a:r>
          </a:p>
          <a:p>
            <a:pPr>
              <a:buFont typeface="Arial" panose="020B0604020202020204" pitchFamily="34" charset="0"/>
              <a:buChar char="•"/>
            </a:pPr>
            <a:r>
              <a:rPr lang="tr-TR" dirty="0"/>
              <a:t>Ağır bir kitap </a:t>
            </a:r>
            <a:r>
              <a:rPr lang="tr-TR" dirty="0" smtClean="0"/>
              <a:t>taşıyordu</a:t>
            </a:r>
            <a:r>
              <a:rPr lang="tr-TR" dirty="0"/>
              <a:t>.</a:t>
            </a:r>
          </a:p>
          <a:p>
            <a:pPr>
              <a:buFont typeface="Arial" panose="020B0604020202020204" pitchFamily="34" charset="0"/>
              <a:buChar char="•"/>
            </a:pPr>
            <a:r>
              <a:rPr lang="tr-TR" dirty="0" smtClean="0"/>
              <a:t>İstanbul’un </a:t>
            </a:r>
            <a:r>
              <a:rPr lang="tr-TR" dirty="0"/>
              <a:t>en yüksek binasına çıktı</a:t>
            </a:r>
            <a:r>
              <a:rPr lang="tr-TR" dirty="0" smtClean="0"/>
              <a:t>.</a:t>
            </a:r>
          </a:p>
        </p:txBody>
      </p:sp>
      <p:sp>
        <p:nvSpPr>
          <p:cNvPr id="6" name="Başlık 5"/>
          <p:cNvSpPr>
            <a:spLocks noGrp="1"/>
          </p:cNvSpPr>
          <p:nvPr>
            <p:ph type="title"/>
          </p:nvPr>
        </p:nvSpPr>
        <p:spPr>
          <a:xfrm>
            <a:off x="-1260648" y="476672"/>
            <a:ext cx="8280920" cy="1143000"/>
          </a:xfrm>
        </p:spPr>
        <p:txBody>
          <a:bodyPr/>
          <a:lstStyle/>
          <a:p>
            <a:pPr marL="0" indent="0">
              <a:buNone/>
            </a:pPr>
            <a:r>
              <a:rPr lang="tr-TR" dirty="0" smtClean="0">
                <a:solidFill>
                  <a:srgbClr val="008000"/>
                </a:solidFill>
              </a:rPr>
              <a:t>NİTEL VE NİCEL ANLAM</a:t>
            </a:r>
            <a:endParaRPr lang="tr-TR" dirty="0">
              <a:solidFill>
                <a:srgbClr val="008000"/>
              </a:solidFill>
            </a:endParaRPr>
          </a:p>
        </p:txBody>
      </p:sp>
    </p:spTree>
    <p:extLst>
      <p:ext uri="{BB962C8B-B14F-4D97-AF65-F5344CB8AC3E}">
        <p14:creationId xmlns:p14="http://schemas.microsoft.com/office/powerpoint/2010/main" xmlns="" val="944593127"/>
      </p:ext>
    </p:extLst>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by="(-#ppt_w*2)" calcmode="lin" valueType="num">
                                      <p:cBhvr rctx="PPT">
                                        <p:cTn id="7" dur="500" autoRev="1" fill="hold">
                                          <p:stCondLst>
                                            <p:cond delay="0"/>
                                          </p:stCondLst>
                                        </p:cTn>
                                        <p:tgtEl>
                                          <p:spTgt spid="6"/>
                                        </p:tgtEl>
                                        <p:attrNameLst>
                                          <p:attrName>ppt_w</p:attrName>
                                        </p:attrNameLst>
                                      </p:cBhvr>
                                    </p:anim>
                                    <p:anim by="(#ppt_w*0.50)" calcmode="lin" valueType="num">
                                      <p:cBhvr>
                                        <p:cTn id="8" dur="500" decel="50000" autoRev="1" fill="hold">
                                          <p:stCondLst>
                                            <p:cond delay="0"/>
                                          </p:stCondLst>
                                        </p:cTn>
                                        <p:tgtEl>
                                          <p:spTgt spid="6"/>
                                        </p:tgtEl>
                                        <p:attrNameLst>
                                          <p:attrName>ppt_x</p:attrName>
                                        </p:attrNameLst>
                                      </p:cBhvr>
                                    </p:anim>
                                    <p:anim from="(-#ppt_h/2)" to="(#ppt_y)" calcmode="lin" valueType="num">
                                      <p:cBhvr>
                                        <p:cTn id="9" dur="1000" fill="hold">
                                          <p:stCondLst>
                                            <p:cond delay="0"/>
                                          </p:stCondLst>
                                        </p:cTn>
                                        <p:tgtEl>
                                          <p:spTgt spid="6"/>
                                        </p:tgtEl>
                                        <p:attrNameLst>
                                          <p:attrName>ppt_y</p:attrName>
                                        </p:attrNameLst>
                                      </p:cBhvr>
                                    </p:anim>
                                    <p:animRot by="21600000">
                                      <p:cBhvr>
                                        <p:cTn id="10" dur="1000" fill="hold">
                                          <p:stCondLst>
                                            <p:cond delay="0"/>
                                          </p:stCondLst>
                                        </p:cTn>
                                        <p:tgtEl>
                                          <p:spTgt spid="6"/>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grpId="0"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2000"/>
                                        <p:tgtEl>
                                          <p:spTgt spid="2">
                                            <p:txEl>
                                              <p:pRg st="0" end="0"/>
                                            </p:txEl>
                                          </p:spTgt>
                                        </p:tgtEl>
                                      </p:cBhvr>
                                    </p:animEffect>
                                    <p:anim calcmode="lin" valueType="num">
                                      <p:cBhvr>
                                        <p:cTn id="16"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17" dur="20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 calcmode="lin" valueType="num">
                                      <p:cBhvr additive="base">
                                        <p:cTn id="22"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1" end="1"/>
                                            </p:txEl>
                                          </p:spTgt>
                                        </p:tgtEl>
                                        <p:attrNameLst>
                                          <p:attrName>style.visibility</p:attrName>
                                        </p:attrNameLst>
                                      </p:cBhvr>
                                      <p:to>
                                        <p:strVal val="visible"/>
                                      </p:to>
                                    </p:set>
                                    <p:animEffect transition="in" filter="fade">
                                      <p:cBhvr>
                                        <p:cTn id="28" dur="1000"/>
                                        <p:tgtEl>
                                          <p:spTgt spid="5">
                                            <p:txEl>
                                              <p:pRg st="1" end="1"/>
                                            </p:txEl>
                                          </p:spTgt>
                                        </p:tgtEl>
                                      </p:cBhvr>
                                    </p:animEffect>
                                    <p:anim calcmode="lin" valueType="num">
                                      <p:cBhvr>
                                        <p:cTn id="29"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5">
                                            <p:txEl>
                                              <p:pRg st="2" end="2"/>
                                            </p:txEl>
                                          </p:spTgt>
                                        </p:tgtEl>
                                        <p:attrNameLst>
                                          <p:attrName>style.visibility</p:attrName>
                                        </p:attrNameLst>
                                      </p:cBhvr>
                                      <p:to>
                                        <p:strVal val="visible"/>
                                      </p:to>
                                    </p:set>
                                    <p:animEffect transition="in" filter="randombar(horizontal)">
                                      <p:cBhvr>
                                        <p:cTn id="35" dur="500"/>
                                        <p:tgtEl>
                                          <p:spTgt spid="5">
                                            <p:txEl>
                                              <p:pRg st="2" end="2"/>
                                            </p:txEl>
                                          </p:spTgt>
                                        </p:tgtEl>
                                      </p:cBhvr>
                                    </p:animEffect>
                                  </p:childTnLst>
                                </p:cTn>
                              </p:par>
                              <p:par>
                                <p:cTn id="36" presetID="14" presetClass="entr" presetSubtype="10" fill="hold" nodeType="withEffect">
                                  <p:stCondLst>
                                    <p:cond delay="0"/>
                                  </p:stCondLst>
                                  <p:childTnLst>
                                    <p:set>
                                      <p:cBhvr>
                                        <p:cTn id="37" dur="1" fill="hold">
                                          <p:stCondLst>
                                            <p:cond delay="0"/>
                                          </p:stCondLst>
                                        </p:cTn>
                                        <p:tgtEl>
                                          <p:spTgt spid="5">
                                            <p:txEl>
                                              <p:pRg st="3" end="3"/>
                                            </p:txEl>
                                          </p:spTgt>
                                        </p:tgtEl>
                                        <p:attrNameLst>
                                          <p:attrName>style.visibility</p:attrName>
                                        </p:attrNameLst>
                                      </p:cBhvr>
                                      <p:to>
                                        <p:strVal val="visible"/>
                                      </p:to>
                                    </p:set>
                                    <p:animEffect transition="in" filter="randombar(horizontal)">
                                      <p:cBhvr>
                                        <p:cTn id="38" dur="500"/>
                                        <p:tgtEl>
                                          <p:spTgt spid="5">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4">
                                            <p:txEl>
                                              <p:pRg st="0" end="0"/>
                                            </p:txEl>
                                          </p:spTgt>
                                        </p:tgtEl>
                                        <p:attrNameLst>
                                          <p:attrName>style.visibility</p:attrName>
                                        </p:attrNameLst>
                                      </p:cBhvr>
                                      <p:to>
                                        <p:strVal val="visible"/>
                                      </p:to>
                                    </p:set>
                                    <p:animEffect transition="in" filter="wipe(down)">
                                      <p:cBhvr>
                                        <p:cTn id="43" dur="580">
                                          <p:stCondLst>
                                            <p:cond delay="0"/>
                                          </p:stCondLst>
                                        </p:cTn>
                                        <p:tgtEl>
                                          <p:spTgt spid="4">
                                            <p:txEl>
                                              <p:pRg st="0" end="0"/>
                                            </p:txEl>
                                          </p:spTgt>
                                        </p:tgtEl>
                                      </p:cBhvr>
                                    </p:animEffect>
                                    <p:anim calcmode="lin" valueType="num">
                                      <p:cBhvr>
                                        <p:cTn id="44" dur="1822"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4">
                                            <p:txEl>
                                              <p:pRg st="0" end="0"/>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4">
                                            <p:txEl>
                                              <p:pRg st="0" end="0"/>
                                            </p:txEl>
                                          </p:spTgt>
                                        </p:tgtEl>
                                      </p:cBhvr>
                                      <p:to x="100000" y="60000"/>
                                    </p:animScale>
                                    <p:animScale>
                                      <p:cBhvr>
                                        <p:cTn id="50" dur="166" decel="50000">
                                          <p:stCondLst>
                                            <p:cond delay="676"/>
                                          </p:stCondLst>
                                        </p:cTn>
                                        <p:tgtEl>
                                          <p:spTgt spid="4">
                                            <p:txEl>
                                              <p:pRg st="0" end="0"/>
                                            </p:txEl>
                                          </p:spTgt>
                                        </p:tgtEl>
                                      </p:cBhvr>
                                      <p:to x="100000" y="100000"/>
                                    </p:animScale>
                                    <p:animScale>
                                      <p:cBhvr>
                                        <p:cTn id="51" dur="26">
                                          <p:stCondLst>
                                            <p:cond delay="1312"/>
                                          </p:stCondLst>
                                        </p:cTn>
                                        <p:tgtEl>
                                          <p:spTgt spid="4">
                                            <p:txEl>
                                              <p:pRg st="0" end="0"/>
                                            </p:txEl>
                                          </p:spTgt>
                                        </p:tgtEl>
                                      </p:cBhvr>
                                      <p:to x="100000" y="80000"/>
                                    </p:animScale>
                                    <p:animScale>
                                      <p:cBhvr>
                                        <p:cTn id="52" dur="166" decel="50000">
                                          <p:stCondLst>
                                            <p:cond delay="1338"/>
                                          </p:stCondLst>
                                        </p:cTn>
                                        <p:tgtEl>
                                          <p:spTgt spid="4">
                                            <p:txEl>
                                              <p:pRg st="0" end="0"/>
                                            </p:txEl>
                                          </p:spTgt>
                                        </p:tgtEl>
                                      </p:cBhvr>
                                      <p:to x="100000" y="100000"/>
                                    </p:animScale>
                                    <p:animScale>
                                      <p:cBhvr>
                                        <p:cTn id="53" dur="26">
                                          <p:stCondLst>
                                            <p:cond delay="1642"/>
                                          </p:stCondLst>
                                        </p:cTn>
                                        <p:tgtEl>
                                          <p:spTgt spid="4">
                                            <p:txEl>
                                              <p:pRg st="0" end="0"/>
                                            </p:txEl>
                                          </p:spTgt>
                                        </p:tgtEl>
                                      </p:cBhvr>
                                      <p:to x="100000" y="90000"/>
                                    </p:animScale>
                                    <p:animScale>
                                      <p:cBhvr>
                                        <p:cTn id="54" dur="166" decel="50000">
                                          <p:stCondLst>
                                            <p:cond delay="1668"/>
                                          </p:stCondLst>
                                        </p:cTn>
                                        <p:tgtEl>
                                          <p:spTgt spid="4">
                                            <p:txEl>
                                              <p:pRg st="0" end="0"/>
                                            </p:txEl>
                                          </p:spTgt>
                                        </p:tgtEl>
                                      </p:cBhvr>
                                      <p:to x="100000" y="100000"/>
                                    </p:animScale>
                                    <p:animScale>
                                      <p:cBhvr>
                                        <p:cTn id="55" dur="26">
                                          <p:stCondLst>
                                            <p:cond delay="1808"/>
                                          </p:stCondLst>
                                        </p:cTn>
                                        <p:tgtEl>
                                          <p:spTgt spid="4">
                                            <p:txEl>
                                              <p:pRg st="0" end="0"/>
                                            </p:txEl>
                                          </p:spTgt>
                                        </p:tgtEl>
                                      </p:cBhvr>
                                      <p:to x="100000" y="95000"/>
                                    </p:animScale>
                                    <p:animScale>
                                      <p:cBhvr>
                                        <p:cTn id="56" dur="166" decel="50000">
                                          <p:stCondLst>
                                            <p:cond delay="1834"/>
                                          </p:stCondLst>
                                        </p:cTn>
                                        <p:tgtEl>
                                          <p:spTgt spid="4">
                                            <p:txEl>
                                              <p:pRg st="0" end="0"/>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31" presetClass="entr" presetSubtype="0" fill="hold" nodeType="clickEffect">
                                  <p:stCondLst>
                                    <p:cond delay="0"/>
                                  </p:stCondLst>
                                  <p:childTnLst>
                                    <p:set>
                                      <p:cBhvr>
                                        <p:cTn id="60" dur="1" fill="hold">
                                          <p:stCondLst>
                                            <p:cond delay="0"/>
                                          </p:stCondLst>
                                        </p:cTn>
                                        <p:tgtEl>
                                          <p:spTgt spid="3">
                                            <p:txEl>
                                              <p:pRg st="0" end="0"/>
                                            </p:txEl>
                                          </p:spTgt>
                                        </p:tgtEl>
                                        <p:attrNameLst>
                                          <p:attrName>style.visibility</p:attrName>
                                        </p:attrNameLst>
                                      </p:cBhvr>
                                      <p:to>
                                        <p:strVal val="visible"/>
                                      </p:to>
                                    </p:set>
                                    <p:anim calcmode="lin" valueType="num">
                                      <p:cBhvr>
                                        <p:cTn id="61"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62"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63"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64" dur="1000"/>
                                        <p:tgtEl>
                                          <p:spTgt spid="3">
                                            <p:txEl>
                                              <p:pRg st="0" end="0"/>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nodeType="clickEffect">
                                  <p:stCondLst>
                                    <p:cond delay="0"/>
                                  </p:stCondLst>
                                  <p:childTnLst>
                                    <p:set>
                                      <p:cBhvr>
                                        <p:cTn id="68" dur="1" fill="hold">
                                          <p:stCondLst>
                                            <p:cond delay="0"/>
                                          </p:stCondLst>
                                        </p:cTn>
                                        <p:tgtEl>
                                          <p:spTgt spid="3">
                                            <p:txEl>
                                              <p:pRg st="1" end="1"/>
                                            </p:txEl>
                                          </p:spTgt>
                                        </p:tgtEl>
                                        <p:attrNameLst>
                                          <p:attrName>style.visibility</p:attrName>
                                        </p:attrNameLst>
                                      </p:cBhvr>
                                      <p:to>
                                        <p:strVal val="visible"/>
                                      </p:to>
                                    </p:set>
                                    <p:animEffect transition="in" filter="fade">
                                      <p:cBhvr>
                                        <p:cTn id="69" dur="1000"/>
                                        <p:tgtEl>
                                          <p:spTgt spid="3">
                                            <p:txEl>
                                              <p:pRg st="1" end="1"/>
                                            </p:txEl>
                                          </p:spTgt>
                                        </p:tgtEl>
                                      </p:cBhvr>
                                    </p:animEffect>
                                    <p:anim calcmode="lin" valueType="num">
                                      <p:cBhvr>
                                        <p:cTn id="7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7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3">
                                            <p:txEl>
                                              <p:pRg st="2" end="2"/>
                                            </p:txEl>
                                          </p:spTgt>
                                        </p:tgtEl>
                                        <p:attrNameLst>
                                          <p:attrName>style.visibility</p:attrName>
                                        </p:attrNameLst>
                                      </p:cBhvr>
                                      <p:to>
                                        <p:strVal val="visible"/>
                                      </p:to>
                                    </p:set>
                                    <p:animEffect transition="in" filter="fade">
                                      <p:cBhvr>
                                        <p:cTn id="74" dur="1000"/>
                                        <p:tgtEl>
                                          <p:spTgt spid="3">
                                            <p:txEl>
                                              <p:pRg st="2" end="2"/>
                                            </p:txEl>
                                          </p:spTgt>
                                        </p:tgtEl>
                                      </p:cBhvr>
                                    </p:animEffect>
                                    <p:anim calcmode="lin" valueType="num">
                                      <p:cBhvr>
                                        <p:cTn id="7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7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3">
                                            <p:txEl>
                                              <p:pRg st="3" end="3"/>
                                            </p:txEl>
                                          </p:spTgt>
                                        </p:tgtEl>
                                        <p:attrNameLst>
                                          <p:attrName>style.visibility</p:attrName>
                                        </p:attrNameLst>
                                      </p:cBhvr>
                                      <p:to>
                                        <p:strVal val="visible"/>
                                      </p:to>
                                    </p:set>
                                    <p:animEffect transition="in" filter="fade">
                                      <p:cBhvr>
                                        <p:cTn id="79" dur="1000"/>
                                        <p:tgtEl>
                                          <p:spTgt spid="3">
                                            <p:txEl>
                                              <p:pRg st="3" end="3"/>
                                            </p:txEl>
                                          </p:spTgt>
                                        </p:tgtEl>
                                      </p:cBhvr>
                                    </p:animEffect>
                                    <p:anim calcmode="lin" valueType="num">
                                      <p:cBhvr>
                                        <p:cTn id="8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8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lt Başlık 7"/>
          <p:cNvSpPr>
            <a:spLocks noGrp="1"/>
          </p:cNvSpPr>
          <p:nvPr>
            <p:ph type="subTitle" idx="1"/>
          </p:nvPr>
        </p:nvSpPr>
        <p:spPr/>
        <p:txBody>
          <a:bodyPr/>
          <a:lstStyle/>
          <a:p>
            <a:endParaRPr lang="tr-TR"/>
          </a:p>
        </p:txBody>
      </p:sp>
      <p:sp>
        <p:nvSpPr>
          <p:cNvPr id="7" name="Başlık 6"/>
          <p:cNvSpPr>
            <a:spLocks noGrp="1"/>
          </p:cNvSpPr>
          <p:nvPr>
            <p:ph type="ctrTitle"/>
          </p:nvPr>
        </p:nvSpPr>
        <p:spPr>
          <a:xfrm>
            <a:off x="0" y="0"/>
            <a:ext cx="9144000" cy="6858000"/>
          </a:xfrm>
          <a:blipFill>
            <a:blip r:embed="rId2" cstate="print"/>
            <a:tile tx="0" ty="0" sx="100000" sy="100000" flip="none" algn="tl"/>
          </a:blipFill>
        </p:spPr>
        <p:txBody>
          <a:bodyPr/>
          <a:lstStyle/>
          <a:p>
            <a:pPr marL="182880" indent="0" algn="ctr">
              <a:buNone/>
            </a:pPr>
            <a:r>
              <a:rPr lang="tr-TR" sz="4800" dirty="0" smtClean="0">
                <a:solidFill>
                  <a:srgbClr val="00B0F0"/>
                </a:solidFill>
              </a:rPr>
              <a:t/>
            </a:r>
            <a:br>
              <a:rPr lang="tr-TR" sz="4800" dirty="0" smtClean="0">
                <a:solidFill>
                  <a:srgbClr val="00B0F0"/>
                </a:solidFill>
              </a:rPr>
            </a:br>
            <a:r>
              <a:rPr lang="tr-TR" sz="4800" dirty="0">
                <a:solidFill>
                  <a:srgbClr val="00B0F0"/>
                </a:solidFill>
              </a:rPr>
              <a:t/>
            </a:r>
            <a:br>
              <a:rPr lang="tr-TR" sz="4800" dirty="0">
                <a:solidFill>
                  <a:srgbClr val="00B0F0"/>
                </a:solidFill>
              </a:rPr>
            </a:br>
            <a:r>
              <a:rPr lang="tr-TR" sz="4800" dirty="0" smtClean="0">
                <a:solidFill>
                  <a:srgbClr val="00B0F0"/>
                </a:solidFill>
              </a:rPr>
              <a:t/>
            </a:r>
            <a:br>
              <a:rPr lang="tr-TR" sz="4800" dirty="0" smtClean="0">
                <a:solidFill>
                  <a:srgbClr val="00B0F0"/>
                </a:solidFill>
              </a:rPr>
            </a:br>
            <a:r>
              <a:rPr lang="tr-TR" sz="4800" dirty="0">
                <a:solidFill>
                  <a:srgbClr val="00B0F0"/>
                </a:solidFill>
              </a:rPr>
              <a:t/>
            </a:r>
            <a:br>
              <a:rPr lang="tr-TR" sz="4800" dirty="0">
                <a:solidFill>
                  <a:srgbClr val="00B0F0"/>
                </a:solidFill>
              </a:rPr>
            </a:br>
            <a:r>
              <a:rPr lang="tr-TR" sz="4800" dirty="0" smtClean="0">
                <a:solidFill>
                  <a:srgbClr val="FFFF00"/>
                </a:solidFill>
              </a:rPr>
              <a:t>2.SÖZCÜKTE ANLAM İLİŞKİSİ BAKIMINDAN SÖZCÜKLER</a:t>
            </a:r>
            <a:endParaRPr lang="tr-TR" sz="4800" dirty="0">
              <a:solidFill>
                <a:srgbClr val="FFFF00"/>
              </a:solidFill>
            </a:endParaRPr>
          </a:p>
        </p:txBody>
      </p:sp>
    </p:spTree>
    <p:extLst>
      <p:ext uri="{BB962C8B-B14F-4D97-AF65-F5344CB8AC3E}">
        <p14:creationId xmlns:p14="http://schemas.microsoft.com/office/powerpoint/2010/main" xmlns="" val="3998708360"/>
      </p:ext>
    </p:extLst>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pic>
        <p:nvPicPr>
          <p:cNvPr id="1026" name="Picture 2"/>
          <p:cNvPicPr>
            <a:picLocks noGrp="1" noChangeAspect="1" noChangeArrowheads="1"/>
          </p:cNvPicPr>
          <p:nvPr>
            <p:ph sz="quarter" idx="13"/>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518" y="548680"/>
            <a:ext cx="9167518" cy="561662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420659849"/>
      </p:ext>
    </p:extLst>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332656" y="764704"/>
            <a:ext cx="8280920" cy="1143000"/>
          </a:xfrm>
        </p:spPr>
        <p:txBody>
          <a:bodyPr/>
          <a:lstStyle/>
          <a:p>
            <a:pPr marL="0" indent="0">
              <a:buNone/>
            </a:pPr>
            <a:r>
              <a:rPr lang="tr-TR" dirty="0" smtClean="0">
                <a:solidFill>
                  <a:srgbClr val="0000CC"/>
                </a:solidFill>
              </a:rPr>
              <a:t>EŞ ANLAMLI SÖZCÜKLER</a:t>
            </a:r>
            <a:endParaRPr lang="tr-TR" dirty="0">
              <a:solidFill>
                <a:srgbClr val="0000CC"/>
              </a:solidFill>
            </a:endParaRPr>
          </a:p>
        </p:txBody>
      </p:sp>
      <p:sp>
        <p:nvSpPr>
          <p:cNvPr id="3" name="İçerik Yer Tutucusu 2"/>
          <p:cNvSpPr>
            <a:spLocks noGrp="1"/>
          </p:cNvSpPr>
          <p:nvPr>
            <p:ph sz="quarter" idx="13"/>
          </p:nvPr>
        </p:nvSpPr>
        <p:spPr>
          <a:xfrm>
            <a:off x="827584" y="1988840"/>
            <a:ext cx="7128792" cy="4581128"/>
          </a:xfrm>
        </p:spPr>
        <p:txBody>
          <a:bodyPr>
            <a:normAutofit/>
          </a:bodyPr>
          <a:lstStyle/>
          <a:p>
            <a:pPr>
              <a:buFont typeface="Arial" panose="020B0604020202020204" pitchFamily="34" charset="0"/>
              <a:buChar char="•"/>
            </a:pPr>
            <a:r>
              <a:rPr lang="tr-TR" dirty="0" smtClean="0"/>
              <a:t>Bu sözcüklerin yazılışları ve okunuşları farklıdır. Ama bu sözcükler aslında aynı anlama gelmektedir.</a:t>
            </a:r>
          </a:p>
          <a:p>
            <a:pPr marL="45720" indent="0">
              <a:buNone/>
            </a:pPr>
            <a:r>
              <a:rPr lang="tr-TR" dirty="0" smtClean="0">
                <a:solidFill>
                  <a:srgbClr val="FF0000"/>
                </a:solidFill>
              </a:rPr>
              <a:t>ÖRNEK; </a:t>
            </a:r>
          </a:p>
          <a:p>
            <a:pPr>
              <a:buFont typeface="Arial" panose="020B0604020202020204" pitchFamily="34" charset="0"/>
              <a:buChar char="•"/>
            </a:pPr>
            <a:r>
              <a:rPr lang="tr-TR" dirty="0" smtClean="0">
                <a:solidFill>
                  <a:srgbClr val="FF0000"/>
                </a:solidFill>
              </a:rPr>
              <a:t>Kırmızı</a:t>
            </a:r>
            <a:r>
              <a:rPr lang="tr-TR" dirty="0" smtClean="0"/>
              <a:t> ile </a:t>
            </a:r>
            <a:r>
              <a:rPr lang="tr-TR" dirty="0" smtClean="0">
                <a:solidFill>
                  <a:srgbClr val="FF0000"/>
                </a:solidFill>
              </a:rPr>
              <a:t>Al</a:t>
            </a:r>
            <a:r>
              <a:rPr lang="tr-TR" dirty="0" smtClean="0"/>
              <a:t> </a:t>
            </a:r>
          </a:p>
          <a:p>
            <a:pPr>
              <a:buFont typeface="Arial" panose="020B0604020202020204" pitchFamily="34" charset="0"/>
              <a:buChar char="•"/>
            </a:pPr>
            <a:r>
              <a:rPr lang="tr-TR" dirty="0" smtClean="0">
                <a:solidFill>
                  <a:srgbClr val="00B0F0"/>
                </a:solidFill>
              </a:rPr>
              <a:t>Kelime</a:t>
            </a:r>
            <a:r>
              <a:rPr lang="tr-TR" dirty="0" smtClean="0"/>
              <a:t> ile </a:t>
            </a:r>
            <a:r>
              <a:rPr lang="tr-TR" dirty="0" smtClean="0">
                <a:solidFill>
                  <a:srgbClr val="00B0F0"/>
                </a:solidFill>
              </a:rPr>
              <a:t>sözcük </a:t>
            </a:r>
          </a:p>
          <a:p>
            <a:pPr>
              <a:buFont typeface="Arial" panose="020B0604020202020204" pitchFamily="34" charset="0"/>
              <a:buChar char="•"/>
            </a:pPr>
            <a:r>
              <a:rPr lang="tr-TR" dirty="0" smtClean="0">
                <a:solidFill>
                  <a:srgbClr val="C00000"/>
                </a:solidFill>
              </a:rPr>
              <a:t>Yoksul</a:t>
            </a:r>
            <a:r>
              <a:rPr lang="tr-TR" dirty="0" smtClean="0"/>
              <a:t> ile </a:t>
            </a:r>
            <a:r>
              <a:rPr lang="tr-TR" dirty="0" smtClean="0">
                <a:solidFill>
                  <a:srgbClr val="C00000"/>
                </a:solidFill>
              </a:rPr>
              <a:t>fakir </a:t>
            </a:r>
            <a:endParaRPr lang="tr-TR" dirty="0">
              <a:solidFill>
                <a:srgbClr val="C00000"/>
              </a:solidFill>
            </a:endParaRPr>
          </a:p>
          <a:p>
            <a:pPr>
              <a:buFont typeface="Arial" panose="020B0604020202020204" pitchFamily="34" charset="0"/>
              <a:buChar char="•"/>
            </a:pPr>
            <a:r>
              <a:rPr lang="tr-TR" dirty="0" smtClean="0">
                <a:solidFill>
                  <a:srgbClr val="008000"/>
                </a:solidFill>
              </a:rPr>
              <a:t>Beyaz</a:t>
            </a:r>
            <a:r>
              <a:rPr lang="tr-TR" dirty="0" smtClean="0"/>
              <a:t> ile </a:t>
            </a:r>
            <a:r>
              <a:rPr lang="tr-TR" dirty="0" smtClean="0">
                <a:solidFill>
                  <a:srgbClr val="008000"/>
                </a:solidFill>
              </a:rPr>
              <a:t>ak</a:t>
            </a:r>
          </a:p>
          <a:p>
            <a:pPr>
              <a:buFont typeface="Arial" panose="020B0604020202020204" pitchFamily="34" charset="0"/>
              <a:buChar char="•"/>
            </a:pPr>
            <a:r>
              <a:rPr lang="tr-TR" dirty="0" smtClean="0">
                <a:solidFill>
                  <a:srgbClr val="59156B"/>
                </a:solidFill>
              </a:rPr>
              <a:t>Öğretmen</a:t>
            </a:r>
            <a:r>
              <a:rPr lang="tr-TR" dirty="0" smtClean="0"/>
              <a:t> ile </a:t>
            </a:r>
            <a:r>
              <a:rPr lang="tr-TR" dirty="0" smtClean="0">
                <a:solidFill>
                  <a:srgbClr val="59156B"/>
                </a:solidFill>
              </a:rPr>
              <a:t>muallim</a:t>
            </a:r>
            <a:r>
              <a:rPr lang="tr-TR" dirty="0" smtClean="0"/>
              <a:t> </a:t>
            </a:r>
          </a:p>
          <a:p>
            <a:pPr marL="45720" indent="0">
              <a:buNone/>
            </a:pPr>
            <a:r>
              <a:rPr lang="tr-TR" dirty="0" smtClean="0"/>
              <a:t>           Yukarıda da verilen örnekler üzere yazılışları ve okunuşları farklı olsa da aynı anlama gelen kelimeler </a:t>
            </a:r>
            <a:r>
              <a:rPr lang="tr-TR" dirty="0" smtClean="0">
                <a:solidFill>
                  <a:srgbClr val="FF0000"/>
                </a:solidFill>
              </a:rPr>
              <a:t>eş anlamlı sözcüklerdir.</a:t>
            </a:r>
            <a:endParaRPr lang="tr-TR" dirty="0">
              <a:solidFill>
                <a:srgbClr val="FF0000"/>
              </a:solidFill>
            </a:endParaRPr>
          </a:p>
        </p:txBody>
      </p:sp>
    </p:spTree>
    <p:extLst>
      <p:ext uri="{BB962C8B-B14F-4D97-AF65-F5344CB8AC3E}">
        <p14:creationId xmlns:p14="http://schemas.microsoft.com/office/powerpoint/2010/main" xmlns="" val="920909481"/>
      </p:ext>
    </p:extLst>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barn(inVertical)">
                                      <p:cBhvr>
                                        <p:cTn id="25" dur="5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fade">
                                      <p:cBhvr>
                                        <p:cTn id="30" dur="1000"/>
                                        <p:tgtEl>
                                          <p:spTgt spid="3">
                                            <p:txEl>
                                              <p:pRg st="3" end="3"/>
                                            </p:txEl>
                                          </p:spTgt>
                                        </p:tgtEl>
                                      </p:cBhvr>
                                    </p:animEffect>
                                    <p:anim calcmode="lin" valueType="num">
                                      <p:cBhvr>
                                        <p:cTn id="31"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fade">
                                      <p:cBhvr>
                                        <p:cTn id="37" dur="5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6"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wipe(down)">
                                      <p:cBhvr>
                                        <p:cTn id="42" dur="580">
                                          <p:stCondLst>
                                            <p:cond delay="0"/>
                                          </p:stCondLst>
                                        </p:cTn>
                                        <p:tgtEl>
                                          <p:spTgt spid="3">
                                            <p:txEl>
                                              <p:pRg st="5" end="5"/>
                                            </p:txEl>
                                          </p:spTgt>
                                        </p:tgtEl>
                                      </p:cBhvr>
                                    </p:animEffect>
                                    <p:anim calcmode="lin" valueType="num">
                                      <p:cBhvr>
                                        <p:cTn id="43"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48" dur="26">
                                          <p:stCondLst>
                                            <p:cond delay="650"/>
                                          </p:stCondLst>
                                        </p:cTn>
                                        <p:tgtEl>
                                          <p:spTgt spid="3">
                                            <p:txEl>
                                              <p:pRg st="5" end="5"/>
                                            </p:txEl>
                                          </p:spTgt>
                                        </p:tgtEl>
                                      </p:cBhvr>
                                      <p:to x="100000" y="60000"/>
                                    </p:animScale>
                                    <p:animScale>
                                      <p:cBhvr>
                                        <p:cTn id="49" dur="166" decel="50000">
                                          <p:stCondLst>
                                            <p:cond delay="676"/>
                                          </p:stCondLst>
                                        </p:cTn>
                                        <p:tgtEl>
                                          <p:spTgt spid="3">
                                            <p:txEl>
                                              <p:pRg st="5" end="5"/>
                                            </p:txEl>
                                          </p:spTgt>
                                        </p:tgtEl>
                                      </p:cBhvr>
                                      <p:to x="100000" y="100000"/>
                                    </p:animScale>
                                    <p:animScale>
                                      <p:cBhvr>
                                        <p:cTn id="50" dur="26">
                                          <p:stCondLst>
                                            <p:cond delay="1312"/>
                                          </p:stCondLst>
                                        </p:cTn>
                                        <p:tgtEl>
                                          <p:spTgt spid="3">
                                            <p:txEl>
                                              <p:pRg st="5" end="5"/>
                                            </p:txEl>
                                          </p:spTgt>
                                        </p:tgtEl>
                                      </p:cBhvr>
                                      <p:to x="100000" y="80000"/>
                                    </p:animScale>
                                    <p:animScale>
                                      <p:cBhvr>
                                        <p:cTn id="51" dur="166" decel="50000">
                                          <p:stCondLst>
                                            <p:cond delay="1338"/>
                                          </p:stCondLst>
                                        </p:cTn>
                                        <p:tgtEl>
                                          <p:spTgt spid="3">
                                            <p:txEl>
                                              <p:pRg st="5" end="5"/>
                                            </p:txEl>
                                          </p:spTgt>
                                        </p:tgtEl>
                                      </p:cBhvr>
                                      <p:to x="100000" y="100000"/>
                                    </p:animScale>
                                    <p:animScale>
                                      <p:cBhvr>
                                        <p:cTn id="52" dur="26">
                                          <p:stCondLst>
                                            <p:cond delay="1642"/>
                                          </p:stCondLst>
                                        </p:cTn>
                                        <p:tgtEl>
                                          <p:spTgt spid="3">
                                            <p:txEl>
                                              <p:pRg st="5" end="5"/>
                                            </p:txEl>
                                          </p:spTgt>
                                        </p:tgtEl>
                                      </p:cBhvr>
                                      <p:to x="100000" y="90000"/>
                                    </p:animScale>
                                    <p:animScale>
                                      <p:cBhvr>
                                        <p:cTn id="53" dur="166" decel="50000">
                                          <p:stCondLst>
                                            <p:cond delay="1668"/>
                                          </p:stCondLst>
                                        </p:cTn>
                                        <p:tgtEl>
                                          <p:spTgt spid="3">
                                            <p:txEl>
                                              <p:pRg st="5" end="5"/>
                                            </p:txEl>
                                          </p:spTgt>
                                        </p:tgtEl>
                                      </p:cBhvr>
                                      <p:to x="100000" y="100000"/>
                                    </p:animScale>
                                    <p:animScale>
                                      <p:cBhvr>
                                        <p:cTn id="54" dur="26">
                                          <p:stCondLst>
                                            <p:cond delay="1808"/>
                                          </p:stCondLst>
                                        </p:cTn>
                                        <p:tgtEl>
                                          <p:spTgt spid="3">
                                            <p:txEl>
                                              <p:pRg st="5" end="5"/>
                                            </p:txEl>
                                          </p:spTgt>
                                        </p:tgtEl>
                                      </p:cBhvr>
                                      <p:to x="100000" y="95000"/>
                                    </p:animScale>
                                    <p:animScale>
                                      <p:cBhvr>
                                        <p:cTn id="55" dur="166" decel="50000">
                                          <p:stCondLst>
                                            <p:cond delay="1834"/>
                                          </p:stCondLst>
                                        </p:cTn>
                                        <p:tgtEl>
                                          <p:spTgt spid="3">
                                            <p:txEl>
                                              <p:pRg st="5" end="5"/>
                                            </p:txEl>
                                          </p:spTgt>
                                        </p:tgtEl>
                                      </p:cBhvr>
                                      <p:to x="100000" y="100000"/>
                                    </p:animScale>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nodeType="clickEffect">
                                  <p:stCondLst>
                                    <p:cond delay="0"/>
                                  </p:stCondLst>
                                  <p:childTnLst>
                                    <p:set>
                                      <p:cBhvr>
                                        <p:cTn id="59" dur="1" fill="hold">
                                          <p:stCondLst>
                                            <p:cond delay="0"/>
                                          </p:stCondLst>
                                        </p:cTn>
                                        <p:tgtEl>
                                          <p:spTgt spid="3">
                                            <p:txEl>
                                              <p:pRg st="6" end="6"/>
                                            </p:txEl>
                                          </p:spTgt>
                                        </p:tgtEl>
                                        <p:attrNameLst>
                                          <p:attrName>style.visibility</p:attrName>
                                        </p:attrNameLst>
                                      </p:cBhvr>
                                      <p:to>
                                        <p:strVal val="visible"/>
                                      </p:to>
                                    </p:set>
                                    <p:animEffect transition="in" filter="barn(inVertical)">
                                      <p:cBhvr>
                                        <p:cTn id="60" dur="500"/>
                                        <p:tgtEl>
                                          <p:spTgt spid="3">
                                            <p:txEl>
                                              <p:pRg st="6" end="6"/>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21" presetClass="entr" presetSubtype="1" fill="hold" nodeType="clickEffect">
                                  <p:stCondLst>
                                    <p:cond delay="0"/>
                                  </p:stCondLst>
                                  <p:childTnLst>
                                    <p:set>
                                      <p:cBhvr>
                                        <p:cTn id="64" dur="1" fill="hold">
                                          <p:stCondLst>
                                            <p:cond delay="0"/>
                                          </p:stCondLst>
                                        </p:cTn>
                                        <p:tgtEl>
                                          <p:spTgt spid="3">
                                            <p:txEl>
                                              <p:pRg st="7" end="7"/>
                                            </p:txEl>
                                          </p:spTgt>
                                        </p:tgtEl>
                                        <p:attrNameLst>
                                          <p:attrName>style.visibility</p:attrName>
                                        </p:attrNameLst>
                                      </p:cBhvr>
                                      <p:to>
                                        <p:strVal val="visible"/>
                                      </p:to>
                                    </p:set>
                                    <p:animEffect transition="in" filter="wheel(1)">
                                      <p:cBhvr>
                                        <p:cTn id="65"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521" y="764704"/>
            <a:ext cx="7190184" cy="1143000"/>
          </a:xfrm>
        </p:spPr>
        <p:txBody>
          <a:bodyPr/>
          <a:lstStyle/>
          <a:p>
            <a:pPr marL="0" indent="0">
              <a:buNone/>
            </a:pPr>
            <a:r>
              <a:rPr lang="tr-TR" dirty="0" smtClean="0">
                <a:solidFill>
                  <a:srgbClr val="0000CC"/>
                </a:solidFill>
              </a:rPr>
              <a:t>ZIT ANLAMLI SÖZCÜKLER</a:t>
            </a:r>
            <a:endParaRPr lang="tr-TR" dirty="0">
              <a:solidFill>
                <a:srgbClr val="0000CC"/>
              </a:solidFill>
            </a:endParaRPr>
          </a:p>
        </p:txBody>
      </p:sp>
      <p:sp>
        <p:nvSpPr>
          <p:cNvPr id="3" name="İçerik Yer Tutucusu 2"/>
          <p:cNvSpPr>
            <a:spLocks noGrp="1"/>
          </p:cNvSpPr>
          <p:nvPr>
            <p:ph sz="quarter" idx="13"/>
          </p:nvPr>
        </p:nvSpPr>
        <p:spPr>
          <a:xfrm>
            <a:off x="323528" y="1948617"/>
            <a:ext cx="5688632" cy="4536504"/>
          </a:xfrm>
        </p:spPr>
        <p:txBody>
          <a:bodyPr>
            <a:normAutofit lnSpcReduction="10000"/>
          </a:bodyPr>
          <a:lstStyle/>
          <a:p>
            <a:pPr>
              <a:buFont typeface="Arial" panose="020B0604020202020204" pitchFamily="34" charset="0"/>
              <a:buChar char="•"/>
            </a:pPr>
            <a:r>
              <a:rPr lang="tr-TR" dirty="0" smtClean="0"/>
              <a:t>Yazılışları , okunuşları ve anlamları farklı olan sözcüklerdir. Bununla beraber sözcük anlamları da zıttır.</a:t>
            </a:r>
          </a:p>
          <a:p>
            <a:pPr marL="45720" indent="0">
              <a:buNone/>
            </a:pPr>
            <a:r>
              <a:rPr lang="tr-TR" dirty="0" smtClean="0">
                <a:solidFill>
                  <a:srgbClr val="FF0000"/>
                </a:solidFill>
              </a:rPr>
              <a:t>ÖRNEK;</a:t>
            </a:r>
          </a:p>
          <a:p>
            <a:pPr>
              <a:buFont typeface="Arial" panose="020B0604020202020204" pitchFamily="34" charset="0"/>
              <a:buChar char="•"/>
            </a:pPr>
            <a:r>
              <a:rPr lang="tr-TR" dirty="0" smtClean="0">
                <a:solidFill>
                  <a:srgbClr val="E303A3"/>
                </a:solidFill>
              </a:rPr>
              <a:t>İleri </a:t>
            </a:r>
            <a:r>
              <a:rPr lang="tr-TR" dirty="0" smtClean="0"/>
              <a:t>ile</a:t>
            </a:r>
            <a:r>
              <a:rPr lang="tr-TR" dirty="0" smtClean="0">
                <a:solidFill>
                  <a:srgbClr val="E303A3"/>
                </a:solidFill>
              </a:rPr>
              <a:t> geri</a:t>
            </a:r>
          </a:p>
          <a:p>
            <a:pPr>
              <a:buFont typeface="Arial" panose="020B0604020202020204" pitchFamily="34" charset="0"/>
              <a:buChar char="•"/>
            </a:pPr>
            <a:r>
              <a:rPr lang="tr-TR" dirty="0" smtClean="0">
                <a:solidFill>
                  <a:srgbClr val="E303A3"/>
                </a:solidFill>
              </a:rPr>
              <a:t>Aşağı </a:t>
            </a:r>
            <a:r>
              <a:rPr lang="tr-TR" dirty="0" smtClean="0"/>
              <a:t>ile</a:t>
            </a:r>
            <a:r>
              <a:rPr lang="tr-TR" dirty="0" smtClean="0">
                <a:solidFill>
                  <a:srgbClr val="E303A3"/>
                </a:solidFill>
              </a:rPr>
              <a:t> yukarı</a:t>
            </a:r>
          </a:p>
          <a:p>
            <a:pPr>
              <a:buFont typeface="Arial" panose="020B0604020202020204" pitchFamily="34" charset="0"/>
              <a:buChar char="•"/>
            </a:pPr>
            <a:r>
              <a:rPr lang="tr-TR" dirty="0" smtClean="0">
                <a:solidFill>
                  <a:srgbClr val="E303A3"/>
                </a:solidFill>
              </a:rPr>
              <a:t>Soğuk </a:t>
            </a:r>
            <a:r>
              <a:rPr lang="tr-TR" dirty="0" smtClean="0"/>
              <a:t>ile</a:t>
            </a:r>
            <a:r>
              <a:rPr lang="tr-TR" dirty="0" smtClean="0">
                <a:solidFill>
                  <a:srgbClr val="E303A3"/>
                </a:solidFill>
              </a:rPr>
              <a:t> sıcak</a:t>
            </a:r>
          </a:p>
          <a:p>
            <a:pPr>
              <a:buFont typeface="Arial" panose="020B0604020202020204" pitchFamily="34" charset="0"/>
              <a:buChar char="•"/>
            </a:pPr>
            <a:r>
              <a:rPr lang="tr-TR" dirty="0" smtClean="0">
                <a:solidFill>
                  <a:srgbClr val="E303A3"/>
                </a:solidFill>
              </a:rPr>
              <a:t>Güzel </a:t>
            </a:r>
            <a:r>
              <a:rPr lang="tr-TR" dirty="0" smtClean="0"/>
              <a:t>ile</a:t>
            </a:r>
            <a:r>
              <a:rPr lang="tr-TR" dirty="0" smtClean="0">
                <a:solidFill>
                  <a:srgbClr val="E303A3"/>
                </a:solidFill>
              </a:rPr>
              <a:t> çirkin </a:t>
            </a:r>
          </a:p>
          <a:p>
            <a:pPr>
              <a:buFont typeface="Arial" panose="020B0604020202020204" pitchFamily="34" charset="0"/>
              <a:buChar char="•"/>
            </a:pPr>
            <a:r>
              <a:rPr lang="tr-TR" dirty="0" smtClean="0">
                <a:solidFill>
                  <a:srgbClr val="E303A3"/>
                </a:solidFill>
              </a:rPr>
              <a:t>Doğru </a:t>
            </a:r>
            <a:r>
              <a:rPr lang="tr-TR" dirty="0" smtClean="0"/>
              <a:t>ile</a:t>
            </a:r>
            <a:r>
              <a:rPr lang="tr-TR" dirty="0" smtClean="0">
                <a:solidFill>
                  <a:srgbClr val="E303A3"/>
                </a:solidFill>
              </a:rPr>
              <a:t> yanlış</a:t>
            </a:r>
          </a:p>
          <a:p>
            <a:pPr>
              <a:buFont typeface="Arial" panose="020B0604020202020204" pitchFamily="34" charset="0"/>
              <a:buChar char="•"/>
            </a:pPr>
            <a:r>
              <a:rPr lang="tr-TR" dirty="0" smtClean="0">
                <a:solidFill>
                  <a:srgbClr val="E303A3"/>
                </a:solidFill>
              </a:rPr>
              <a:t>Hızlı </a:t>
            </a:r>
            <a:r>
              <a:rPr lang="tr-TR" dirty="0" smtClean="0"/>
              <a:t>ile </a:t>
            </a:r>
            <a:r>
              <a:rPr lang="tr-TR" dirty="0" smtClean="0">
                <a:solidFill>
                  <a:srgbClr val="E303A3"/>
                </a:solidFill>
              </a:rPr>
              <a:t>yavaş</a:t>
            </a:r>
          </a:p>
          <a:p>
            <a:pPr>
              <a:buFont typeface="Arial" panose="020B0604020202020204" pitchFamily="34" charset="0"/>
              <a:buChar char="•"/>
            </a:pPr>
            <a:r>
              <a:rPr lang="tr-TR" dirty="0" smtClean="0">
                <a:solidFill>
                  <a:srgbClr val="E303A3"/>
                </a:solidFill>
              </a:rPr>
              <a:t>Genç </a:t>
            </a:r>
            <a:r>
              <a:rPr lang="tr-TR" dirty="0" smtClean="0"/>
              <a:t>ile</a:t>
            </a:r>
            <a:r>
              <a:rPr lang="tr-TR" dirty="0" smtClean="0">
                <a:solidFill>
                  <a:srgbClr val="E303A3"/>
                </a:solidFill>
              </a:rPr>
              <a:t> yaşlı</a:t>
            </a:r>
            <a:endParaRPr lang="tr-TR" dirty="0">
              <a:solidFill>
                <a:srgbClr val="E303A3"/>
              </a:solidFill>
            </a:endParaRPr>
          </a:p>
        </p:txBody>
      </p:sp>
      <p:sp>
        <p:nvSpPr>
          <p:cNvPr id="4" name="Metin kutusu 3"/>
          <p:cNvSpPr txBox="1"/>
          <p:nvPr/>
        </p:nvSpPr>
        <p:spPr>
          <a:xfrm>
            <a:off x="5580112" y="3277221"/>
            <a:ext cx="2736304" cy="1200329"/>
          </a:xfrm>
          <a:prstGeom prst="rect">
            <a:avLst/>
          </a:prstGeom>
          <a:noFill/>
        </p:spPr>
        <p:txBody>
          <a:bodyPr wrap="square" rtlCol="0">
            <a:spAutoFit/>
          </a:bodyPr>
          <a:lstStyle/>
          <a:p>
            <a:r>
              <a:rPr lang="tr-TR" sz="2400" dirty="0" smtClean="0">
                <a:solidFill>
                  <a:srgbClr val="FF0000"/>
                </a:solidFill>
              </a:rPr>
              <a:t>Bir </a:t>
            </a:r>
            <a:r>
              <a:rPr lang="tr-TR" sz="2400" dirty="0">
                <a:solidFill>
                  <a:srgbClr val="FF0000"/>
                </a:solidFill>
              </a:rPr>
              <a:t>şeyin olumsuzu onun zıt anlamlısı değildir! </a:t>
            </a:r>
          </a:p>
        </p:txBody>
      </p:sp>
      <p:sp>
        <p:nvSpPr>
          <p:cNvPr id="5" name="Sağ Ok 4"/>
          <p:cNvSpPr/>
          <p:nvPr/>
        </p:nvSpPr>
        <p:spPr>
          <a:xfrm rot="20298063">
            <a:off x="3567267" y="4674909"/>
            <a:ext cx="2808312" cy="17250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1301705645"/>
      </p:ext>
    </p:extLst>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barn(inVertical)">
                                      <p:cBhvr>
                                        <p:cTn id="25" dur="5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wipe(down)">
                                      <p:cBhvr>
                                        <p:cTn id="30" dur="5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5" presetClass="entr" presetSubtype="0" fill="hold" nodeType="click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Effect transition="in" filter="fade">
                                      <p:cBhvr>
                                        <p:cTn id="41" dur="2000"/>
                                        <p:tgtEl>
                                          <p:spTgt spid="3">
                                            <p:txEl>
                                              <p:pRg st="5" end="5"/>
                                            </p:txEl>
                                          </p:spTgt>
                                        </p:tgtEl>
                                      </p:cBhvr>
                                    </p:animEffect>
                                    <p:anim calcmode="lin" valueType="num">
                                      <p:cBhvr>
                                        <p:cTn id="42" dur="2000" fill="hold"/>
                                        <p:tgtEl>
                                          <p:spTgt spid="3">
                                            <p:txEl>
                                              <p:pRg st="5" end="5"/>
                                            </p:txEl>
                                          </p:spTgt>
                                        </p:tgtEl>
                                        <p:attrNameLst>
                                          <p:attrName>ppt_w</p:attrName>
                                        </p:attrNameLst>
                                      </p:cBhvr>
                                      <p:tavLst>
                                        <p:tav tm="0" fmla="#ppt_w*sin(2.5*pi*$)">
                                          <p:val>
                                            <p:fltVal val="0"/>
                                          </p:val>
                                        </p:tav>
                                        <p:tav tm="100000">
                                          <p:val>
                                            <p:fltVal val="1"/>
                                          </p:val>
                                        </p:tav>
                                      </p:tavLst>
                                    </p:anim>
                                    <p:anim calcmode="lin" valueType="num">
                                      <p:cBhvr>
                                        <p:cTn id="43" dur="2000" fill="hold"/>
                                        <p:tgtEl>
                                          <p:spTgt spid="3">
                                            <p:txEl>
                                              <p:pRg st="5" end="5"/>
                                            </p:txEl>
                                          </p:spTgt>
                                        </p:tgtEl>
                                        <p:attrNameLst>
                                          <p:attrName>ppt_h</p:attrName>
                                        </p:attrNameLst>
                                      </p:cBhvr>
                                      <p:tavLst>
                                        <p:tav tm="0">
                                          <p:val>
                                            <p:strVal val="#ppt_h"/>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 calcmode="lin" valueType="num">
                                      <p:cBhvr additive="base">
                                        <p:cTn id="48"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Effect transition="in" filter="fade">
                                      <p:cBhvr>
                                        <p:cTn id="54" dur="1000"/>
                                        <p:tgtEl>
                                          <p:spTgt spid="3">
                                            <p:txEl>
                                              <p:pRg st="7" end="7"/>
                                            </p:txEl>
                                          </p:spTgt>
                                        </p:tgtEl>
                                      </p:cBhvr>
                                    </p:animEffect>
                                    <p:anim calcmode="lin" valueType="num">
                                      <p:cBhvr>
                                        <p:cTn id="55"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Effect transition="in" filter="fade">
                                      <p:cBhvr>
                                        <p:cTn id="61" dur="500"/>
                                        <p:tgtEl>
                                          <p:spTgt spid="3">
                                            <p:txEl>
                                              <p:pRg st="8" end="8"/>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45" presetClass="entr" presetSubtype="0" fill="hold" grpId="0" nodeType="click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fade">
                                      <p:cBhvr>
                                        <p:cTn id="66" dur="2000"/>
                                        <p:tgtEl>
                                          <p:spTgt spid="5"/>
                                        </p:tgtEl>
                                      </p:cBhvr>
                                    </p:animEffect>
                                    <p:anim calcmode="lin" valueType="num">
                                      <p:cBhvr>
                                        <p:cTn id="67" dur="2000" fill="hold"/>
                                        <p:tgtEl>
                                          <p:spTgt spid="5"/>
                                        </p:tgtEl>
                                        <p:attrNameLst>
                                          <p:attrName>ppt_w</p:attrName>
                                        </p:attrNameLst>
                                      </p:cBhvr>
                                      <p:tavLst>
                                        <p:tav tm="0" fmla="#ppt_w*sin(2.5*pi*$)">
                                          <p:val>
                                            <p:fltVal val="0"/>
                                          </p:val>
                                        </p:tav>
                                        <p:tav tm="100000">
                                          <p:val>
                                            <p:fltVal val="1"/>
                                          </p:val>
                                        </p:tav>
                                      </p:tavLst>
                                    </p:anim>
                                    <p:anim calcmode="lin" valueType="num">
                                      <p:cBhvr>
                                        <p:cTn id="68"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69" fill="hold">
                      <p:stCondLst>
                        <p:cond delay="indefinite"/>
                      </p:stCondLst>
                      <p:childTnLst>
                        <p:par>
                          <p:cTn id="70" fill="hold">
                            <p:stCondLst>
                              <p:cond delay="0"/>
                            </p:stCondLst>
                            <p:childTnLst>
                              <p:par>
                                <p:cTn id="71" presetID="26" presetClass="entr" presetSubtype="0" fill="hold" nodeType="clickEffect">
                                  <p:stCondLst>
                                    <p:cond delay="0"/>
                                  </p:stCondLst>
                                  <p:childTnLst>
                                    <p:set>
                                      <p:cBhvr>
                                        <p:cTn id="72" dur="1" fill="hold">
                                          <p:stCondLst>
                                            <p:cond delay="0"/>
                                          </p:stCondLst>
                                        </p:cTn>
                                        <p:tgtEl>
                                          <p:spTgt spid="4">
                                            <p:txEl>
                                              <p:pRg st="0" end="0"/>
                                            </p:txEl>
                                          </p:spTgt>
                                        </p:tgtEl>
                                        <p:attrNameLst>
                                          <p:attrName>style.visibility</p:attrName>
                                        </p:attrNameLst>
                                      </p:cBhvr>
                                      <p:to>
                                        <p:strVal val="visible"/>
                                      </p:to>
                                    </p:set>
                                    <p:animEffect transition="in" filter="wipe(down)">
                                      <p:cBhvr>
                                        <p:cTn id="73" dur="580">
                                          <p:stCondLst>
                                            <p:cond delay="0"/>
                                          </p:stCondLst>
                                        </p:cTn>
                                        <p:tgtEl>
                                          <p:spTgt spid="4">
                                            <p:txEl>
                                              <p:pRg st="0" end="0"/>
                                            </p:txEl>
                                          </p:spTgt>
                                        </p:tgtEl>
                                      </p:cBhvr>
                                    </p:animEffect>
                                    <p:anim calcmode="lin" valueType="num">
                                      <p:cBhvr>
                                        <p:cTn id="74" dur="1822"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4">
                                            <p:txEl>
                                              <p:pRg st="0" end="0"/>
                                            </p:txEl>
                                          </p:spTgt>
                                        </p:tgtEl>
                                        <p:attrNameLst>
                                          <p:attrName>ppt_y</p:attrName>
                                        </p:attrNameLst>
                                      </p:cBhvr>
                                      <p:tavLst>
                                        <p:tav tm="0" fmla="#ppt_y-sin(pi*$)/81">
                                          <p:val>
                                            <p:fltVal val="0"/>
                                          </p:val>
                                        </p:tav>
                                        <p:tav tm="100000">
                                          <p:val>
                                            <p:fltVal val="1"/>
                                          </p:val>
                                        </p:tav>
                                      </p:tavLst>
                                    </p:anim>
                                    <p:animScale>
                                      <p:cBhvr>
                                        <p:cTn id="79" dur="26">
                                          <p:stCondLst>
                                            <p:cond delay="650"/>
                                          </p:stCondLst>
                                        </p:cTn>
                                        <p:tgtEl>
                                          <p:spTgt spid="4">
                                            <p:txEl>
                                              <p:pRg st="0" end="0"/>
                                            </p:txEl>
                                          </p:spTgt>
                                        </p:tgtEl>
                                      </p:cBhvr>
                                      <p:to x="100000" y="60000"/>
                                    </p:animScale>
                                    <p:animScale>
                                      <p:cBhvr>
                                        <p:cTn id="80" dur="166" decel="50000">
                                          <p:stCondLst>
                                            <p:cond delay="676"/>
                                          </p:stCondLst>
                                        </p:cTn>
                                        <p:tgtEl>
                                          <p:spTgt spid="4">
                                            <p:txEl>
                                              <p:pRg st="0" end="0"/>
                                            </p:txEl>
                                          </p:spTgt>
                                        </p:tgtEl>
                                      </p:cBhvr>
                                      <p:to x="100000" y="100000"/>
                                    </p:animScale>
                                    <p:animScale>
                                      <p:cBhvr>
                                        <p:cTn id="81" dur="26">
                                          <p:stCondLst>
                                            <p:cond delay="1312"/>
                                          </p:stCondLst>
                                        </p:cTn>
                                        <p:tgtEl>
                                          <p:spTgt spid="4">
                                            <p:txEl>
                                              <p:pRg st="0" end="0"/>
                                            </p:txEl>
                                          </p:spTgt>
                                        </p:tgtEl>
                                      </p:cBhvr>
                                      <p:to x="100000" y="80000"/>
                                    </p:animScale>
                                    <p:animScale>
                                      <p:cBhvr>
                                        <p:cTn id="82" dur="166" decel="50000">
                                          <p:stCondLst>
                                            <p:cond delay="1338"/>
                                          </p:stCondLst>
                                        </p:cTn>
                                        <p:tgtEl>
                                          <p:spTgt spid="4">
                                            <p:txEl>
                                              <p:pRg st="0" end="0"/>
                                            </p:txEl>
                                          </p:spTgt>
                                        </p:tgtEl>
                                      </p:cBhvr>
                                      <p:to x="100000" y="100000"/>
                                    </p:animScale>
                                    <p:animScale>
                                      <p:cBhvr>
                                        <p:cTn id="83" dur="26">
                                          <p:stCondLst>
                                            <p:cond delay="1642"/>
                                          </p:stCondLst>
                                        </p:cTn>
                                        <p:tgtEl>
                                          <p:spTgt spid="4">
                                            <p:txEl>
                                              <p:pRg st="0" end="0"/>
                                            </p:txEl>
                                          </p:spTgt>
                                        </p:tgtEl>
                                      </p:cBhvr>
                                      <p:to x="100000" y="90000"/>
                                    </p:animScale>
                                    <p:animScale>
                                      <p:cBhvr>
                                        <p:cTn id="84" dur="166" decel="50000">
                                          <p:stCondLst>
                                            <p:cond delay="1668"/>
                                          </p:stCondLst>
                                        </p:cTn>
                                        <p:tgtEl>
                                          <p:spTgt spid="4">
                                            <p:txEl>
                                              <p:pRg st="0" end="0"/>
                                            </p:txEl>
                                          </p:spTgt>
                                        </p:tgtEl>
                                      </p:cBhvr>
                                      <p:to x="100000" y="100000"/>
                                    </p:animScale>
                                    <p:animScale>
                                      <p:cBhvr>
                                        <p:cTn id="85" dur="26">
                                          <p:stCondLst>
                                            <p:cond delay="1808"/>
                                          </p:stCondLst>
                                        </p:cTn>
                                        <p:tgtEl>
                                          <p:spTgt spid="4">
                                            <p:txEl>
                                              <p:pRg st="0" end="0"/>
                                            </p:txEl>
                                          </p:spTgt>
                                        </p:tgtEl>
                                      </p:cBhvr>
                                      <p:to x="100000" y="95000"/>
                                    </p:animScale>
                                    <p:animScale>
                                      <p:cBhvr>
                                        <p:cTn id="86" dur="166" decel="50000">
                                          <p:stCondLst>
                                            <p:cond delay="1834"/>
                                          </p:stCondLst>
                                        </p:cTn>
                                        <p:tgtEl>
                                          <p:spTgt spid="4">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aşlık 4"/>
          <p:cNvSpPr>
            <a:spLocks noGrp="1"/>
          </p:cNvSpPr>
          <p:nvPr>
            <p:ph type="title"/>
          </p:nvPr>
        </p:nvSpPr>
        <p:spPr>
          <a:xfrm>
            <a:off x="251520" y="1484784"/>
            <a:ext cx="7838256" cy="1143000"/>
          </a:xfrm>
        </p:spPr>
        <p:txBody>
          <a:bodyPr/>
          <a:lstStyle/>
          <a:p>
            <a:pPr marL="0" indent="0">
              <a:buNone/>
            </a:pPr>
            <a:r>
              <a:rPr lang="tr-TR" sz="4000" dirty="0">
                <a:solidFill>
                  <a:srgbClr val="FF0000"/>
                </a:solidFill>
              </a:rPr>
              <a:t>BİR ŞEYİN OLUMSUZU ONUN ZIT ANLAMLISI DEĞİLDİR!</a:t>
            </a:r>
          </a:p>
        </p:txBody>
      </p:sp>
      <p:sp>
        <p:nvSpPr>
          <p:cNvPr id="6" name="İçerik Yer Tutucusu 5"/>
          <p:cNvSpPr>
            <a:spLocks noGrp="1"/>
          </p:cNvSpPr>
          <p:nvPr>
            <p:ph sz="quarter" idx="14"/>
          </p:nvPr>
        </p:nvSpPr>
        <p:spPr>
          <a:xfrm>
            <a:off x="1763688" y="3023330"/>
            <a:ext cx="5688632" cy="1944216"/>
          </a:xfrm>
        </p:spPr>
        <p:txBody>
          <a:bodyPr/>
          <a:lstStyle/>
          <a:p>
            <a:pPr>
              <a:buFont typeface="Arial" panose="020B0604020202020204" pitchFamily="34" charset="0"/>
              <a:buChar char="•"/>
            </a:pPr>
            <a:r>
              <a:rPr lang="tr-TR" dirty="0" smtClean="0"/>
              <a:t>Örnek olarak </a:t>
            </a:r>
            <a:r>
              <a:rPr lang="tr-TR" dirty="0" smtClean="0">
                <a:solidFill>
                  <a:srgbClr val="0000CC"/>
                </a:solidFill>
              </a:rPr>
              <a:t>çıkmak</a:t>
            </a:r>
            <a:r>
              <a:rPr lang="tr-TR" dirty="0" smtClean="0"/>
              <a:t> sözcüğünün olumsuzu </a:t>
            </a:r>
            <a:r>
              <a:rPr lang="tr-TR" dirty="0" smtClean="0">
                <a:solidFill>
                  <a:srgbClr val="0000CC"/>
                </a:solidFill>
              </a:rPr>
              <a:t>çıkmamaktır</a:t>
            </a:r>
            <a:r>
              <a:rPr lang="tr-TR" dirty="0" smtClean="0"/>
              <a:t>.  </a:t>
            </a:r>
            <a:endParaRPr lang="tr-TR" dirty="0"/>
          </a:p>
        </p:txBody>
      </p:sp>
      <p:sp>
        <p:nvSpPr>
          <p:cNvPr id="9" name="Aşağı Ok 8"/>
          <p:cNvSpPr/>
          <p:nvPr/>
        </p:nvSpPr>
        <p:spPr>
          <a:xfrm>
            <a:off x="7266032" y="3851422"/>
            <a:ext cx="1475656" cy="22322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Aşağı Ok 10"/>
          <p:cNvSpPr/>
          <p:nvPr/>
        </p:nvSpPr>
        <p:spPr>
          <a:xfrm rot="10800000">
            <a:off x="467544" y="3501008"/>
            <a:ext cx="1296144" cy="22322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Metin kutusu 11"/>
          <p:cNvSpPr txBox="1"/>
          <p:nvPr/>
        </p:nvSpPr>
        <p:spPr>
          <a:xfrm>
            <a:off x="2051720" y="4077072"/>
            <a:ext cx="4680520" cy="769441"/>
          </a:xfrm>
          <a:prstGeom prst="rect">
            <a:avLst/>
          </a:prstGeom>
          <a:noFill/>
        </p:spPr>
        <p:txBody>
          <a:bodyPr wrap="square" rtlCol="0">
            <a:spAutoFit/>
          </a:bodyPr>
          <a:lstStyle/>
          <a:p>
            <a:pPr marL="342900" indent="-342900">
              <a:buFont typeface="Arial" panose="020B0604020202020204" pitchFamily="34" charset="0"/>
              <a:buChar char="•"/>
            </a:pPr>
            <a:r>
              <a:rPr lang="tr-TR" sz="2200" dirty="0">
                <a:solidFill>
                  <a:schemeClr val="tx1">
                    <a:lumMod val="75000"/>
                    <a:lumOff val="25000"/>
                  </a:schemeClr>
                </a:solidFill>
              </a:rPr>
              <a:t>Ama</a:t>
            </a:r>
            <a:r>
              <a:rPr lang="tr-TR" sz="2200" dirty="0"/>
              <a:t> </a:t>
            </a:r>
            <a:r>
              <a:rPr lang="tr-TR" sz="2200" dirty="0">
                <a:solidFill>
                  <a:schemeClr val="tx1">
                    <a:lumMod val="75000"/>
                    <a:lumOff val="25000"/>
                  </a:schemeClr>
                </a:solidFill>
              </a:rPr>
              <a:t>aslında </a:t>
            </a:r>
            <a:r>
              <a:rPr lang="tr-TR" sz="2200" dirty="0">
                <a:solidFill>
                  <a:srgbClr val="0000CC"/>
                </a:solidFill>
              </a:rPr>
              <a:t>çıkmak</a:t>
            </a:r>
            <a:r>
              <a:rPr lang="tr-TR" sz="2200" dirty="0">
                <a:solidFill>
                  <a:schemeClr val="tx1">
                    <a:lumMod val="75000"/>
                    <a:lumOff val="25000"/>
                  </a:schemeClr>
                </a:solidFill>
              </a:rPr>
              <a:t> sözcüğünün zıttı </a:t>
            </a:r>
            <a:r>
              <a:rPr lang="tr-TR" sz="2200" dirty="0">
                <a:solidFill>
                  <a:srgbClr val="0000CC"/>
                </a:solidFill>
              </a:rPr>
              <a:t>inmektir.</a:t>
            </a:r>
          </a:p>
        </p:txBody>
      </p:sp>
    </p:spTree>
    <p:extLst>
      <p:ext uri="{BB962C8B-B14F-4D97-AF65-F5344CB8AC3E}">
        <p14:creationId xmlns:p14="http://schemas.microsoft.com/office/powerpoint/2010/main" xmlns="" val="969840392"/>
      </p:ext>
    </p:extLst>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wheel(1)">
                                      <p:cBhvr>
                                        <p:cTn id="25" dur="2000"/>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2">
                                            <p:txEl>
                                              <p:pRg st="0" end="0"/>
                                            </p:txEl>
                                          </p:spTgt>
                                        </p:tgtEl>
                                        <p:attrNameLst>
                                          <p:attrName>style.visibility</p:attrName>
                                        </p:attrNameLst>
                                      </p:cBhvr>
                                      <p:to>
                                        <p:strVal val="visible"/>
                                      </p:to>
                                    </p:set>
                                    <p:anim calcmode="lin" valueType="num">
                                      <p:cBhvr additive="base">
                                        <p:cTn id="36"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80528" y="692696"/>
            <a:ext cx="6512511" cy="1143000"/>
          </a:xfrm>
        </p:spPr>
        <p:txBody>
          <a:bodyPr/>
          <a:lstStyle/>
          <a:p>
            <a:pPr marL="0" indent="0">
              <a:buNone/>
            </a:pPr>
            <a:r>
              <a:rPr lang="tr-TR" dirty="0" smtClean="0">
                <a:solidFill>
                  <a:srgbClr val="008000"/>
                </a:solidFill>
              </a:rPr>
              <a:t>EŞ SESLİ SÖZCÜKLER</a:t>
            </a:r>
            <a:endParaRPr lang="tr-TR" dirty="0">
              <a:solidFill>
                <a:srgbClr val="008000"/>
              </a:solidFill>
            </a:endParaRPr>
          </a:p>
        </p:txBody>
      </p:sp>
      <p:sp>
        <p:nvSpPr>
          <p:cNvPr id="5" name="İçerik Yer Tutucusu 4"/>
          <p:cNvSpPr>
            <a:spLocks noGrp="1"/>
          </p:cNvSpPr>
          <p:nvPr>
            <p:ph sz="quarter" idx="13"/>
          </p:nvPr>
        </p:nvSpPr>
        <p:spPr>
          <a:xfrm>
            <a:off x="1187624" y="1844824"/>
            <a:ext cx="6480720" cy="4392488"/>
          </a:xfrm>
        </p:spPr>
        <p:txBody>
          <a:bodyPr/>
          <a:lstStyle/>
          <a:p>
            <a:pPr>
              <a:buFont typeface="Arial" panose="020B0604020202020204" pitchFamily="34" charset="0"/>
              <a:buChar char="•"/>
            </a:pPr>
            <a:r>
              <a:rPr lang="tr-TR" dirty="0" smtClean="0"/>
              <a:t>Yazılışları ve okunuşları aynı olsa da sözcük anlamları farklı olan sözcüklerdir.</a:t>
            </a:r>
          </a:p>
          <a:p>
            <a:pPr marL="45720" indent="0">
              <a:buNone/>
            </a:pPr>
            <a:r>
              <a:rPr lang="tr-TR" dirty="0" smtClean="0">
                <a:solidFill>
                  <a:srgbClr val="FF0000"/>
                </a:solidFill>
              </a:rPr>
              <a:t>ÖRNEK;</a:t>
            </a:r>
          </a:p>
          <a:p>
            <a:pPr>
              <a:buFont typeface="Arial" panose="020B0604020202020204" pitchFamily="34" charset="0"/>
              <a:buChar char="•"/>
            </a:pPr>
            <a:r>
              <a:rPr lang="tr-TR" dirty="0" smtClean="0"/>
              <a:t>O çok iyi bir </a:t>
            </a:r>
            <a:r>
              <a:rPr lang="tr-TR" dirty="0" smtClean="0">
                <a:solidFill>
                  <a:srgbClr val="FF0000"/>
                </a:solidFill>
              </a:rPr>
              <a:t>yüzücü.</a:t>
            </a:r>
          </a:p>
          <a:p>
            <a:pPr>
              <a:buFont typeface="Arial" panose="020B0604020202020204" pitchFamily="34" charset="0"/>
              <a:buChar char="•"/>
            </a:pPr>
            <a:r>
              <a:rPr lang="tr-TR" dirty="0" smtClean="0"/>
              <a:t>Eve geldiğinde </a:t>
            </a:r>
            <a:r>
              <a:rPr lang="tr-TR" dirty="0" smtClean="0">
                <a:solidFill>
                  <a:srgbClr val="FF0000"/>
                </a:solidFill>
              </a:rPr>
              <a:t>yüzü </a:t>
            </a:r>
            <a:r>
              <a:rPr lang="tr-TR" dirty="0" smtClean="0"/>
              <a:t>kan içindeydi.</a:t>
            </a:r>
          </a:p>
          <a:p>
            <a:pPr>
              <a:buFont typeface="Arial" panose="020B0604020202020204" pitchFamily="34" charset="0"/>
              <a:buChar char="•"/>
            </a:pPr>
            <a:r>
              <a:rPr lang="tr-TR" dirty="0" smtClean="0"/>
              <a:t>Bana borç </a:t>
            </a:r>
            <a:r>
              <a:rPr lang="tr-TR" dirty="0" smtClean="0">
                <a:solidFill>
                  <a:srgbClr val="FF0000"/>
                </a:solidFill>
              </a:rPr>
              <a:t>yüz</a:t>
            </a:r>
            <a:r>
              <a:rPr lang="tr-TR" dirty="0" smtClean="0"/>
              <a:t> </a:t>
            </a:r>
            <a:r>
              <a:rPr lang="tr-TR" dirty="0"/>
              <a:t>lira </a:t>
            </a:r>
            <a:r>
              <a:rPr lang="tr-TR" dirty="0" smtClean="0"/>
              <a:t>verebilir misin?</a:t>
            </a:r>
          </a:p>
          <a:p>
            <a:pPr marL="45720" indent="0">
              <a:buNone/>
            </a:pPr>
            <a:r>
              <a:rPr lang="tr-TR" dirty="0"/>
              <a:t> </a:t>
            </a:r>
            <a:r>
              <a:rPr lang="tr-TR" dirty="0" smtClean="0"/>
              <a:t>            Yukarda da verilen örnekler de görüldüğü gibi yüz kelimesi aynı yazılıp, okunsa da kullanıldığı cümlelere göre anlamları değişmiştir. Buna </a:t>
            </a:r>
            <a:r>
              <a:rPr lang="tr-TR" dirty="0" smtClean="0">
                <a:solidFill>
                  <a:srgbClr val="008000"/>
                </a:solidFill>
              </a:rPr>
              <a:t>eş sesli sözcük </a:t>
            </a:r>
            <a:r>
              <a:rPr lang="tr-TR" dirty="0" smtClean="0"/>
              <a:t>denir.</a:t>
            </a:r>
            <a:endParaRPr lang="tr-TR" dirty="0"/>
          </a:p>
        </p:txBody>
      </p:sp>
    </p:spTree>
    <p:extLst>
      <p:ext uri="{BB962C8B-B14F-4D97-AF65-F5344CB8AC3E}">
        <p14:creationId xmlns:p14="http://schemas.microsoft.com/office/powerpoint/2010/main" xmlns="" val="2120865017"/>
      </p:ext>
    </p:extLst>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5" presetClass="entr" presetSubtype="0"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2000"/>
                                        <p:tgtEl>
                                          <p:spTgt spid="5">
                                            <p:txEl>
                                              <p:pRg st="0" end="0"/>
                                            </p:txEl>
                                          </p:spTgt>
                                        </p:tgtEl>
                                      </p:cBhvr>
                                    </p:animEffect>
                                    <p:anim calcmode="lin" valueType="num">
                                      <p:cBhvr>
                                        <p:cTn id="14" dur="2000" fill="hold"/>
                                        <p:tgtEl>
                                          <p:spTgt spid="5">
                                            <p:txEl>
                                              <p:pRg st="0" end="0"/>
                                            </p:txEl>
                                          </p:spTgt>
                                        </p:tgtEl>
                                        <p:attrNameLst>
                                          <p:attrName>ppt_w</p:attrName>
                                        </p:attrNameLst>
                                      </p:cBhvr>
                                      <p:tavLst>
                                        <p:tav tm="0" fmla="#ppt_w*sin(2.5*pi*$)">
                                          <p:val>
                                            <p:fltVal val="0"/>
                                          </p:val>
                                        </p:tav>
                                        <p:tav tm="100000">
                                          <p:val>
                                            <p:fltVal val="1"/>
                                          </p:val>
                                        </p:tav>
                                      </p:tavLst>
                                    </p:anim>
                                    <p:anim calcmode="lin" valueType="num">
                                      <p:cBhvr>
                                        <p:cTn id="15" dur="2000" fill="hold"/>
                                        <p:tgtEl>
                                          <p:spTgt spid="5">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Effect transition="in" filter="wipe(down)">
                                      <p:cBhvr>
                                        <p:cTn id="20" dur="500"/>
                                        <p:tgtEl>
                                          <p:spTgt spid="5">
                                            <p:txEl>
                                              <p:pRg st="2" end="2"/>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animEffect transition="in" filter="wipe(down)">
                                      <p:cBhvr>
                                        <p:cTn id="23" dur="500"/>
                                        <p:tgtEl>
                                          <p:spTgt spid="5">
                                            <p:txEl>
                                              <p:pRg st="3" end="3"/>
                                            </p:txEl>
                                          </p:spTgt>
                                        </p:tgtEl>
                                      </p:cBhvr>
                                    </p:animEffect>
                                  </p:childTnLst>
                                </p:cTn>
                              </p:par>
                              <p:par>
                                <p:cTn id="24" presetID="22" presetClass="entr" presetSubtype="4" fill="hold" nodeType="withEffect">
                                  <p:stCondLst>
                                    <p:cond delay="0"/>
                                  </p:stCondLst>
                                  <p:childTnLst>
                                    <p:set>
                                      <p:cBhvr>
                                        <p:cTn id="25" dur="1" fill="hold">
                                          <p:stCondLst>
                                            <p:cond delay="0"/>
                                          </p:stCondLst>
                                        </p:cTn>
                                        <p:tgtEl>
                                          <p:spTgt spid="5">
                                            <p:txEl>
                                              <p:pRg st="4" end="4"/>
                                            </p:txEl>
                                          </p:spTgt>
                                        </p:tgtEl>
                                        <p:attrNameLst>
                                          <p:attrName>style.visibility</p:attrName>
                                        </p:attrNameLst>
                                      </p:cBhvr>
                                      <p:to>
                                        <p:strVal val="visible"/>
                                      </p:to>
                                    </p:set>
                                    <p:animEffect transition="in" filter="wipe(down)">
                                      <p:cBhvr>
                                        <p:cTn id="26" dur="500"/>
                                        <p:tgtEl>
                                          <p:spTgt spid="5">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 calcmode="lin" valueType="num">
                                      <p:cBhvr>
                                        <p:cTn id="31" dur="1000" fill="hold"/>
                                        <p:tgtEl>
                                          <p:spTgt spid="5">
                                            <p:txEl>
                                              <p:pRg st="5" end="5"/>
                                            </p:txEl>
                                          </p:spTgt>
                                        </p:tgtEl>
                                        <p:attrNameLst>
                                          <p:attrName>ppt_w</p:attrName>
                                        </p:attrNameLst>
                                      </p:cBhvr>
                                      <p:tavLst>
                                        <p:tav tm="0">
                                          <p:val>
                                            <p:fltVal val="0"/>
                                          </p:val>
                                        </p:tav>
                                        <p:tav tm="100000">
                                          <p:val>
                                            <p:strVal val="#ppt_w"/>
                                          </p:val>
                                        </p:tav>
                                      </p:tavLst>
                                    </p:anim>
                                    <p:anim calcmode="lin" valueType="num">
                                      <p:cBhvr>
                                        <p:cTn id="32" dur="1000" fill="hold"/>
                                        <p:tgtEl>
                                          <p:spTgt spid="5">
                                            <p:txEl>
                                              <p:pRg st="5" end="5"/>
                                            </p:txEl>
                                          </p:spTgt>
                                        </p:tgtEl>
                                        <p:attrNameLst>
                                          <p:attrName>ppt_h</p:attrName>
                                        </p:attrNameLst>
                                      </p:cBhvr>
                                      <p:tavLst>
                                        <p:tav tm="0">
                                          <p:val>
                                            <p:fltVal val="0"/>
                                          </p:val>
                                        </p:tav>
                                        <p:tav tm="100000">
                                          <p:val>
                                            <p:strVal val="#ppt_h"/>
                                          </p:val>
                                        </p:tav>
                                      </p:tavLst>
                                    </p:anim>
                                    <p:anim calcmode="lin" valueType="num">
                                      <p:cBhvr>
                                        <p:cTn id="33" dur="1000" fill="hold"/>
                                        <p:tgtEl>
                                          <p:spTgt spid="5">
                                            <p:txEl>
                                              <p:pRg st="5" end="5"/>
                                            </p:txEl>
                                          </p:spTgt>
                                        </p:tgtEl>
                                        <p:attrNameLst>
                                          <p:attrName>style.rotation</p:attrName>
                                        </p:attrNameLst>
                                      </p:cBhvr>
                                      <p:tavLst>
                                        <p:tav tm="0">
                                          <p:val>
                                            <p:fltVal val="90"/>
                                          </p:val>
                                        </p:tav>
                                        <p:tav tm="100000">
                                          <p:val>
                                            <p:fltVal val="0"/>
                                          </p:val>
                                        </p:tav>
                                      </p:tavLst>
                                    </p:anim>
                                    <p:animEffect transition="in" filter="fade">
                                      <p:cBhvr>
                                        <p:cTn id="34" dur="10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7504" y="620688"/>
            <a:ext cx="7838256" cy="1143000"/>
          </a:xfrm>
        </p:spPr>
        <p:txBody>
          <a:bodyPr/>
          <a:lstStyle/>
          <a:p>
            <a:pPr marL="0" indent="0">
              <a:buNone/>
            </a:pPr>
            <a:r>
              <a:rPr lang="tr-TR" dirty="0" smtClean="0">
                <a:solidFill>
                  <a:srgbClr val="E303A3"/>
                </a:solidFill>
              </a:rPr>
              <a:t>YAKIN ANLAMLI SÖZCÜKLER</a:t>
            </a:r>
            <a:endParaRPr lang="tr-TR" dirty="0">
              <a:solidFill>
                <a:srgbClr val="E303A3"/>
              </a:solidFill>
            </a:endParaRPr>
          </a:p>
        </p:txBody>
      </p:sp>
      <p:sp>
        <p:nvSpPr>
          <p:cNvPr id="3" name="İçerik Yer Tutucusu 2"/>
          <p:cNvSpPr>
            <a:spLocks noGrp="1"/>
          </p:cNvSpPr>
          <p:nvPr>
            <p:ph sz="quarter" idx="13"/>
          </p:nvPr>
        </p:nvSpPr>
        <p:spPr>
          <a:xfrm>
            <a:off x="827584" y="1988840"/>
            <a:ext cx="6904856" cy="3906768"/>
          </a:xfrm>
        </p:spPr>
        <p:txBody>
          <a:bodyPr/>
          <a:lstStyle/>
          <a:p>
            <a:pPr>
              <a:buFont typeface="Arial" panose="020B0604020202020204" pitchFamily="34" charset="0"/>
              <a:buChar char="•"/>
            </a:pPr>
            <a:r>
              <a:rPr lang="tr-TR" dirty="0" smtClean="0"/>
              <a:t>Eş anlamlı sözcükler gibi yazılışları farklıdır. Ancak eş </a:t>
            </a:r>
            <a:r>
              <a:rPr lang="tr-TR" dirty="0"/>
              <a:t>anlamlı sözcüklerin anlamı </a:t>
            </a:r>
            <a:r>
              <a:rPr lang="tr-TR" dirty="0" smtClean="0"/>
              <a:t>neredeyse aynıyken yakın </a:t>
            </a:r>
            <a:r>
              <a:rPr lang="tr-TR" dirty="0"/>
              <a:t>anlamlı sözcüklerin anlamlarında birbirinden farklılık </a:t>
            </a:r>
            <a:r>
              <a:rPr lang="tr-TR" dirty="0" smtClean="0"/>
              <a:t>vardır.</a:t>
            </a:r>
          </a:p>
          <a:p>
            <a:pPr marL="45720" indent="0">
              <a:buNone/>
            </a:pPr>
            <a:r>
              <a:rPr lang="tr-TR" dirty="0" smtClean="0">
                <a:solidFill>
                  <a:srgbClr val="FF0000"/>
                </a:solidFill>
              </a:rPr>
              <a:t>ÖRNEK;</a:t>
            </a:r>
          </a:p>
          <a:p>
            <a:pPr>
              <a:buFont typeface="Arial" panose="020B0604020202020204" pitchFamily="34" charset="0"/>
              <a:buChar char="•"/>
            </a:pPr>
            <a:r>
              <a:rPr lang="tr-TR" dirty="0" smtClean="0"/>
              <a:t>“Dost</a:t>
            </a:r>
            <a:r>
              <a:rPr lang="tr-TR" dirty="0"/>
              <a:t>” ile “arkadaş</a:t>
            </a:r>
            <a:r>
              <a:rPr lang="tr-TR" dirty="0" smtClean="0"/>
              <a:t>” sözcükleri örnek olarak verilebilir.</a:t>
            </a:r>
            <a:endParaRPr lang="tr-TR" dirty="0"/>
          </a:p>
        </p:txBody>
      </p:sp>
    </p:spTree>
    <p:extLst>
      <p:ext uri="{BB962C8B-B14F-4D97-AF65-F5344CB8AC3E}">
        <p14:creationId xmlns:p14="http://schemas.microsoft.com/office/powerpoint/2010/main" xmlns="" val="4117616752"/>
      </p:ext>
    </p:extLst>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1000"/>
                                        <p:tgtEl>
                                          <p:spTgt spid="3">
                                            <p:txEl>
                                              <p:pRg st="2" end="2"/>
                                            </p:txEl>
                                          </p:spTgt>
                                        </p:tgtEl>
                                      </p:cBhvr>
                                    </p:animEffect>
                                    <p:anim calcmode="lin" valueType="num">
                                      <p:cBhvr>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80528" y="548680"/>
            <a:ext cx="7478216" cy="1143000"/>
          </a:xfrm>
        </p:spPr>
        <p:txBody>
          <a:bodyPr/>
          <a:lstStyle/>
          <a:p>
            <a:pPr marL="0" indent="0">
              <a:buNone/>
            </a:pPr>
            <a:r>
              <a:rPr lang="tr-TR" dirty="0" smtClean="0">
                <a:solidFill>
                  <a:srgbClr val="0000CC"/>
                </a:solidFill>
              </a:rPr>
              <a:t>GENEL VE ÖZEL ANLAMLI SÖZCÜKLER</a:t>
            </a:r>
            <a:endParaRPr lang="tr-TR" dirty="0">
              <a:solidFill>
                <a:srgbClr val="0000CC"/>
              </a:solidFill>
            </a:endParaRPr>
          </a:p>
        </p:txBody>
      </p:sp>
      <p:sp>
        <p:nvSpPr>
          <p:cNvPr id="3" name="İçerik Yer Tutucusu 2"/>
          <p:cNvSpPr>
            <a:spLocks noGrp="1"/>
          </p:cNvSpPr>
          <p:nvPr>
            <p:ph sz="quarter" idx="13"/>
          </p:nvPr>
        </p:nvSpPr>
        <p:spPr>
          <a:xfrm>
            <a:off x="539552" y="2492896"/>
            <a:ext cx="7992888" cy="3888432"/>
          </a:xfrm>
        </p:spPr>
        <p:txBody>
          <a:bodyPr/>
          <a:lstStyle/>
          <a:p>
            <a:pPr>
              <a:buFont typeface="Arial" panose="020B0604020202020204" pitchFamily="34" charset="0"/>
              <a:buChar char="•"/>
            </a:pPr>
            <a:r>
              <a:rPr lang="tr-TR" dirty="0"/>
              <a:t>Anlamları </a:t>
            </a:r>
            <a:r>
              <a:rPr lang="tr-TR" dirty="0" smtClean="0"/>
              <a:t>geniş bir bölümü kapsayan gruba </a:t>
            </a:r>
            <a:r>
              <a:rPr lang="tr-TR" dirty="0" smtClean="0">
                <a:solidFill>
                  <a:srgbClr val="0000CC"/>
                </a:solidFill>
              </a:rPr>
              <a:t>genel anlamlı sözcükler</a:t>
            </a:r>
            <a:r>
              <a:rPr lang="tr-TR" dirty="0" smtClean="0"/>
              <a:t> denir.</a:t>
            </a:r>
          </a:p>
          <a:p>
            <a:pPr>
              <a:buFont typeface="Arial" panose="020B0604020202020204" pitchFamily="34" charset="0"/>
              <a:buChar char="•"/>
            </a:pPr>
            <a:r>
              <a:rPr lang="tr-TR" dirty="0"/>
              <a:t>A</a:t>
            </a:r>
            <a:r>
              <a:rPr lang="tr-TR" dirty="0" smtClean="0"/>
              <a:t>nlamı </a:t>
            </a:r>
            <a:r>
              <a:rPr lang="tr-TR" dirty="0"/>
              <a:t>dar </a:t>
            </a:r>
            <a:r>
              <a:rPr lang="tr-TR" dirty="0" smtClean="0"/>
              <a:t>bir grubu kapsayanlara ise </a:t>
            </a:r>
            <a:r>
              <a:rPr lang="tr-TR" dirty="0">
                <a:solidFill>
                  <a:srgbClr val="0000CC"/>
                </a:solidFill>
              </a:rPr>
              <a:t>özel </a:t>
            </a:r>
            <a:r>
              <a:rPr lang="tr-TR" dirty="0" smtClean="0">
                <a:solidFill>
                  <a:srgbClr val="0000CC"/>
                </a:solidFill>
              </a:rPr>
              <a:t>anlamlı sözcükler </a:t>
            </a:r>
            <a:r>
              <a:rPr lang="tr-TR" dirty="0" smtClean="0"/>
              <a:t>denir.</a:t>
            </a:r>
          </a:p>
          <a:p>
            <a:pPr marL="45720" indent="0">
              <a:buNone/>
            </a:pPr>
            <a:r>
              <a:rPr lang="tr-TR" dirty="0" smtClean="0">
                <a:solidFill>
                  <a:srgbClr val="FF0000"/>
                </a:solidFill>
              </a:rPr>
              <a:t>ÖRNEK;</a:t>
            </a:r>
          </a:p>
          <a:p>
            <a:pPr>
              <a:buFont typeface="Arial" panose="020B0604020202020204" pitchFamily="34" charset="0"/>
              <a:buChar char="•"/>
            </a:pPr>
            <a:r>
              <a:rPr lang="tr-TR" sz="2800" dirty="0">
                <a:solidFill>
                  <a:srgbClr val="008000"/>
                </a:solidFill>
              </a:rPr>
              <a:t>Metin- paragraf- cümle- </a:t>
            </a:r>
            <a:r>
              <a:rPr lang="tr-TR" sz="2800" dirty="0" smtClean="0">
                <a:solidFill>
                  <a:srgbClr val="008000"/>
                </a:solidFill>
              </a:rPr>
              <a:t>kelime- harf</a:t>
            </a:r>
          </a:p>
          <a:p>
            <a:pPr marL="45720" indent="0">
              <a:buNone/>
            </a:pPr>
            <a:r>
              <a:rPr lang="tr-TR" sz="2800" dirty="0"/>
              <a:t> </a:t>
            </a:r>
            <a:r>
              <a:rPr lang="tr-TR" sz="2800" dirty="0" smtClean="0"/>
              <a:t>     </a:t>
            </a:r>
            <a:r>
              <a:rPr lang="tr-TR" sz="2000" dirty="0" smtClean="0"/>
              <a:t>Yukarıda verilen örnekte de görüldüğü gibi genel anlamlı bir sözcükten dar anlamlı bir sözcüğe sıralanış mevcuttur.</a:t>
            </a:r>
            <a:endParaRPr lang="tr-TR" sz="2800" dirty="0"/>
          </a:p>
        </p:txBody>
      </p:sp>
    </p:spTree>
    <p:extLst>
      <p:ext uri="{BB962C8B-B14F-4D97-AF65-F5344CB8AC3E}">
        <p14:creationId xmlns:p14="http://schemas.microsoft.com/office/powerpoint/2010/main" xmlns="" val="4089781664"/>
      </p:ext>
    </p:extLst>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5"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anim calcmode="lin" valueType="num">
                                      <p:cBhvr>
                                        <p:cTn id="18" dur="2000" fill="hold"/>
                                        <p:tgtEl>
                                          <p:spTgt spid="3">
                                            <p:txEl>
                                              <p:pRg st="1" end="1"/>
                                            </p:txEl>
                                          </p:spTgt>
                                        </p:tgtEl>
                                        <p:attrNameLst>
                                          <p:attrName>style.rotation</p:attrName>
                                        </p:attrNameLst>
                                      </p:cBhvr>
                                      <p:tavLst>
                                        <p:tav tm="0">
                                          <p:val>
                                            <p:fltVal val="720"/>
                                          </p:val>
                                        </p:tav>
                                        <p:tav tm="100000">
                                          <p:val>
                                            <p:fltVal val="0"/>
                                          </p:val>
                                        </p:tav>
                                      </p:tavLst>
                                    </p:anim>
                                    <p:anim calcmode="lin" valueType="num">
                                      <p:cBhvr>
                                        <p:cTn id="19" dur="2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0" dur="2000" fill="hold"/>
                                        <p:tgtEl>
                                          <p:spTgt spid="3">
                                            <p:txEl>
                                              <p:pRg st="1" end="1"/>
                                            </p:txEl>
                                          </p:spTgt>
                                        </p:tgtEl>
                                        <p:attrNameLst>
                                          <p:attrName>ppt_w</p:attrName>
                                        </p:attrNameLst>
                                      </p:cBhvr>
                                      <p:tavLst>
                                        <p:tav tm="0">
                                          <p:val>
                                            <p:fltVal val="0"/>
                                          </p:val>
                                        </p:tav>
                                        <p:tav tm="100000">
                                          <p:val>
                                            <p:strVal val="#ppt_w"/>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1" presetClass="entr" presetSubtype="0" fill="hold" nodeType="clickEffect">
                                  <p:stCondLst>
                                    <p:cond delay="0"/>
                                  </p:stCondLst>
                                  <p:iterate type="lt">
                                    <p:tmPct val="10000"/>
                                  </p:iterate>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3"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3">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Effect transition="in" filter="fade">
                                      <p:cBhvr>
                                        <p:cTn id="40" dur="1000"/>
                                        <p:tgtEl>
                                          <p:spTgt spid="3">
                                            <p:txEl>
                                              <p:pRg st="4" end="4"/>
                                            </p:txEl>
                                          </p:spTgt>
                                        </p:tgtEl>
                                      </p:cBhvr>
                                    </p:animEffect>
                                    <p:anim calcmode="lin" valueType="num">
                                      <p:cBhvr>
                                        <p:cTn id="4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332656" y="2204864"/>
            <a:ext cx="8712968" cy="1143000"/>
          </a:xfrm>
        </p:spPr>
        <p:txBody>
          <a:bodyPr/>
          <a:lstStyle/>
          <a:p>
            <a:pPr marL="0" indent="0">
              <a:buNone/>
            </a:pPr>
            <a:r>
              <a:rPr lang="tr-TR" sz="6600" dirty="0">
                <a:solidFill>
                  <a:srgbClr val="E303A3"/>
                </a:solidFill>
              </a:rPr>
              <a:t>AD </a:t>
            </a:r>
            <a:r>
              <a:rPr lang="tr-TR" sz="6600" dirty="0" smtClean="0">
                <a:solidFill>
                  <a:srgbClr val="E303A3"/>
                </a:solidFill>
              </a:rPr>
              <a:t>AKTARMASI</a:t>
            </a:r>
            <a:br>
              <a:rPr lang="tr-TR" sz="6600" dirty="0" smtClean="0">
                <a:solidFill>
                  <a:srgbClr val="E303A3"/>
                </a:solidFill>
              </a:rPr>
            </a:br>
            <a:r>
              <a:rPr lang="tr-TR" sz="6000" dirty="0" smtClean="0">
                <a:solidFill>
                  <a:srgbClr val="0000CC"/>
                </a:solidFill>
              </a:rPr>
              <a:t>(</a:t>
            </a:r>
            <a:r>
              <a:rPr lang="tr-TR" sz="6000" dirty="0" err="1" smtClean="0">
                <a:solidFill>
                  <a:srgbClr val="0000CC"/>
                </a:solidFill>
              </a:rPr>
              <a:t>Mecâz</a:t>
            </a:r>
            <a:r>
              <a:rPr lang="tr-TR" sz="6000" dirty="0" smtClean="0">
                <a:solidFill>
                  <a:srgbClr val="0000CC"/>
                </a:solidFill>
              </a:rPr>
              <a:t>-ı Mürsel)</a:t>
            </a:r>
            <a:endParaRPr lang="tr-TR" sz="6000" dirty="0">
              <a:solidFill>
                <a:srgbClr val="0000CC"/>
              </a:solidFill>
            </a:endParaRPr>
          </a:p>
        </p:txBody>
      </p:sp>
    </p:spTree>
    <p:extLst>
      <p:ext uri="{BB962C8B-B14F-4D97-AF65-F5344CB8AC3E}">
        <p14:creationId xmlns:p14="http://schemas.microsoft.com/office/powerpoint/2010/main" xmlns="" val="757128584"/>
      </p:ext>
    </p:extLst>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p:cNvSpPr>
            <a:spLocks noGrp="1"/>
          </p:cNvSpPr>
          <p:nvPr>
            <p:ph type="title"/>
          </p:nvPr>
        </p:nvSpPr>
        <p:spPr>
          <a:xfrm>
            <a:off x="0" y="0"/>
            <a:ext cx="9144000" cy="6858000"/>
          </a:xfrm>
          <a:blipFill>
            <a:blip r:embed="rId2" cstate="print"/>
            <a:tile tx="0" ty="0" sx="100000" sy="100000" flip="none" algn="tl"/>
          </a:blipFill>
        </p:spPr>
        <p:txBody>
          <a:bodyPr/>
          <a:lstStyle/>
          <a:p>
            <a:pPr marL="0" indent="0" algn="ctr">
              <a:buNone/>
            </a:pPr>
            <a:r>
              <a:rPr lang="tr-TR" dirty="0"/>
              <a:t/>
            </a:r>
            <a:br>
              <a:rPr lang="tr-TR" dirty="0"/>
            </a:br>
            <a:r>
              <a:rPr lang="tr-TR" dirty="0" smtClean="0"/>
              <a:t/>
            </a:r>
            <a:br>
              <a:rPr lang="tr-TR" dirty="0" smtClean="0"/>
            </a:br>
            <a:r>
              <a:rPr lang="tr-TR" dirty="0"/>
              <a:t/>
            </a:r>
            <a:br>
              <a:rPr lang="tr-TR" dirty="0"/>
            </a:br>
            <a:r>
              <a:rPr lang="tr-TR" dirty="0" smtClean="0">
                <a:solidFill>
                  <a:srgbClr val="FFFF00"/>
                </a:solidFill>
              </a:rPr>
              <a:t>1.SÖZCÜKTE ANLAM BAKIMINDAN SÖZCÜKLER            </a:t>
            </a:r>
            <a:endParaRPr lang="tr-TR" dirty="0">
              <a:solidFill>
                <a:srgbClr val="FFFF00"/>
              </a:solidFill>
            </a:endParaRPr>
          </a:p>
        </p:txBody>
      </p:sp>
    </p:spTree>
    <p:extLst>
      <p:ext uri="{BB962C8B-B14F-4D97-AF65-F5344CB8AC3E}">
        <p14:creationId xmlns:p14="http://schemas.microsoft.com/office/powerpoint/2010/main" xmlns="" val="2094829145"/>
      </p:ext>
    </p:extLst>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çerik Yer Tutucusu 6"/>
          <p:cNvSpPr>
            <a:spLocks noGrp="1"/>
          </p:cNvSpPr>
          <p:nvPr>
            <p:ph sz="quarter" idx="13"/>
          </p:nvPr>
        </p:nvSpPr>
        <p:spPr>
          <a:xfrm>
            <a:off x="1043608" y="764704"/>
            <a:ext cx="7200800" cy="5400600"/>
          </a:xfrm>
        </p:spPr>
        <p:txBody>
          <a:bodyPr>
            <a:normAutofit/>
          </a:bodyPr>
          <a:lstStyle/>
          <a:p>
            <a:pPr>
              <a:buFont typeface="Arial" panose="020B0604020202020204" pitchFamily="34" charset="0"/>
              <a:buChar char="•"/>
            </a:pPr>
            <a:r>
              <a:rPr lang="tr-TR" dirty="0"/>
              <a:t>Ad aktarması bir sözcüğün başka sözcük yerine benzetme amacı olmadan doğrudan kullanılmasıdır</a:t>
            </a:r>
            <a:r>
              <a:rPr lang="tr-TR" dirty="0" smtClean="0"/>
              <a:t>.</a:t>
            </a:r>
          </a:p>
          <a:p>
            <a:pPr marL="45720" indent="0">
              <a:buNone/>
            </a:pPr>
            <a:r>
              <a:rPr lang="tr-TR" dirty="0" smtClean="0">
                <a:solidFill>
                  <a:srgbClr val="FF0000"/>
                </a:solidFill>
              </a:rPr>
              <a:t>Belirli Kuralları:</a:t>
            </a:r>
          </a:p>
          <a:p>
            <a:pPr>
              <a:buFont typeface="Wingdings" panose="05000000000000000000" pitchFamily="2" charset="2"/>
              <a:buChar char="Ø"/>
            </a:pPr>
            <a:r>
              <a:rPr lang="tr-TR" dirty="0" smtClean="0"/>
              <a:t>Bir sanatçının adı söylenerek eserleri kastedilebilir.</a:t>
            </a:r>
          </a:p>
          <a:p>
            <a:pPr marL="45720" indent="0">
              <a:buNone/>
            </a:pPr>
            <a:r>
              <a:rPr lang="tr-TR" dirty="0" smtClean="0"/>
              <a:t>Geçen müzik dersinde </a:t>
            </a:r>
            <a:r>
              <a:rPr lang="tr-TR" dirty="0" smtClean="0">
                <a:solidFill>
                  <a:srgbClr val="FF0000"/>
                </a:solidFill>
              </a:rPr>
              <a:t>Aşık Veysel'i </a:t>
            </a:r>
            <a:r>
              <a:rPr lang="tr-TR" dirty="0" smtClean="0"/>
              <a:t>işledik.</a:t>
            </a:r>
          </a:p>
          <a:p>
            <a:pPr>
              <a:buFont typeface="Wingdings" panose="05000000000000000000" pitchFamily="2" charset="2"/>
              <a:buChar char="Ø"/>
            </a:pPr>
            <a:r>
              <a:rPr lang="tr-TR" dirty="0" smtClean="0"/>
              <a:t>Bir nesnenin ya da yerin parçası söylenerek bütününü anlatabilir, bütününü söyleyerek parçası anlatılabilir.</a:t>
            </a:r>
          </a:p>
          <a:p>
            <a:pPr marL="45720" indent="0">
              <a:buNone/>
            </a:pPr>
            <a:r>
              <a:rPr lang="tr-TR" dirty="0" smtClean="0"/>
              <a:t>Uçak </a:t>
            </a:r>
            <a:r>
              <a:rPr lang="tr-TR" dirty="0" smtClean="0">
                <a:solidFill>
                  <a:srgbClr val="FF0000"/>
                </a:solidFill>
              </a:rPr>
              <a:t>İzmir'e</a:t>
            </a:r>
            <a:r>
              <a:rPr lang="tr-TR" dirty="0" smtClean="0"/>
              <a:t> iniş yaptı.</a:t>
            </a:r>
          </a:p>
          <a:p>
            <a:pPr>
              <a:buFont typeface="Wingdings" panose="05000000000000000000" pitchFamily="2" charset="2"/>
              <a:buChar char="Ø"/>
            </a:pPr>
            <a:r>
              <a:rPr lang="tr-TR" dirty="0" smtClean="0"/>
              <a:t>Bir kavramın, kurumun, yerin adı söylenerek onunla ilişkili insanlar kastedilebilir.</a:t>
            </a:r>
          </a:p>
          <a:p>
            <a:pPr marL="45720" indent="0">
              <a:buNone/>
            </a:pPr>
            <a:r>
              <a:rPr lang="tr-TR" dirty="0" smtClean="0">
                <a:solidFill>
                  <a:srgbClr val="FF0000"/>
                </a:solidFill>
              </a:rPr>
              <a:t>Sismoloji</a:t>
            </a:r>
            <a:r>
              <a:rPr lang="tr-TR" dirty="0" smtClean="0"/>
              <a:t> tüm Akdeniz'i uyardı.</a:t>
            </a:r>
          </a:p>
          <a:p>
            <a:pPr marL="45720" indent="0">
              <a:buNone/>
            </a:pPr>
            <a:endParaRPr lang="tr-TR" dirty="0" smtClean="0">
              <a:blipFill>
                <a:blip r:embed="rId2"/>
                <a:tile tx="0" ty="0" sx="100000" sy="100000" flip="none" algn="tl"/>
              </a:blipFill>
            </a:endParaRPr>
          </a:p>
          <a:p>
            <a:pPr marL="45720" indent="0">
              <a:buNone/>
            </a:pPr>
            <a:endParaRPr lang="tr-TR" dirty="0" smtClean="0">
              <a:blipFill>
                <a:blip r:embed="rId3"/>
                <a:tile tx="0" ty="0" sx="100000" sy="100000" flip="none" algn="tl"/>
              </a:blipFill>
            </a:endParaRPr>
          </a:p>
          <a:p>
            <a:pPr marL="45720" indent="0">
              <a:buNone/>
            </a:pPr>
            <a:endParaRPr lang="tr-TR" dirty="0" smtClean="0">
              <a:blipFill>
                <a:blip r:embed="rId3"/>
                <a:tile tx="0" ty="0" sx="100000" sy="100000" flip="none" algn="tl"/>
              </a:blipFill>
            </a:endParaRPr>
          </a:p>
          <a:p>
            <a:pPr marL="45720" indent="0">
              <a:buNone/>
            </a:pPr>
            <a:endParaRPr lang="tr-TR" dirty="0" smtClean="0">
              <a:blipFill>
                <a:blip r:embed="rId3"/>
                <a:tile tx="0" ty="0" sx="100000" sy="100000" flip="none" algn="tl"/>
              </a:blipFill>
            </a:endParaRPr>
          </a:p>
          <a:p>
            <a:pPr marL="502920" indent="-457200">
              <a:buFont typeface="+mj-lt"/>
              <a:buAutoNum type="alphaLcParenR"/>
            </a:pPr>
            <a:endParaRPr lang="tr-TR" dirty="0">
              <a:blipFill>
                <a:blip r:embed="rId3"/>
                <a:tile tx="0" ty="0" sx="100000" sy="100000" flip="none" algn="tl"/>
              </a:blipFill>
            </a:endParaRPr>
          </a:p>
        </p:txBody>
      </p:sp>
    </p:spTree>
    <p:extLst>
      <p:ext uri="{BB962C8B-B14F-4D97-AF65-F5344CB8AC3E}">
        <p14:creationId xmlns:p14="http://schemas.microsoft.com/office/powerpoint/2010/main" xmlns="" val="1092132934"/>
      </p:ext>
    </p:extLst>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fade">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
                                            <p:txEl>
                                              <p:pRg st="7" end="7"/>
                                            </p:txEl>
                                          </p:spTgt>
                                        </p:tgtEl>
                                        <p:attrNameLst>
                                          <p:attrName>style.visibility</p:attrName>
                                        </p:attrNameLst>
                                      </p:cBhvr>
                                      <p:to>
                                        <p:strVal val="visible"/>
                                      </p:to>
                                    </p:set>
                                    <p:animEffect transition="in" filter="fade">
                                      <p:cBhvr>
                                        <p:cTn id="42"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467544" y="1268760"/>
            <a:ext cx="7920880" cy="4536504"/>
          </a:xfrm>
        </p:spPr>
        <p:txBody>
          <a:bodyPr/>
          <a:lstStyle/>
          <a:p>
            <a:r>
              <a:rPr lang="tr-TR" dirty="0" smtClean="0">
                <a:solidFill>
                  <a:schemeClr val="tx1">
                    <a:lumMod val="65000"/>
                    <a:lumOff val="35000"/>
                  </a:schemeClr>
                </a:solidFill>
              </a:rPr>
              <a:t>Sözcükler anlamlı yapı birimleridir. Sözcükler cümlede kullanıldığı anlama göre değişebilirler.</a:t>
            </a:r>
          </a:p>
          <a:p>
            <a:r>
              <a:rPr lang="tr-TR" dirty="0" smtClean="0">
                <a:solidFill>
                  <a:schemeClr val="tx1">
                    <a:lumMod val="65000"/>
                    <a:lumOff val="35000"/>
                  </a:schemeClr>
                </a:solidFill>
              </a:rPr>
              <a:t>Sonuç olarak sözcükler hem kendi anlamlarını taşırlar hem de cümle içinde kullanıldığı anlamı taşırlar.</a:t>
            </a:r>
          </a:p>
          <a:p>
            <a:pPr marL="45720" indent="0">
              <a:buNone/>
            </a:pPr>
            <a:r>
              <a:rPr lang="tr-TR" dirty="0" smtClean="0">
                <a:solidFill>
                  <a:srgbClr val="FF0000"/>
                </a:solidFill>
              </a:rPr>
              <a:t>ÖRNEK; </a:t>
            </a:r>
            <a:r>
              <a:rPr lang="tr-TR" dirty="0" smtClean="0">
                <a:solidFill>
                  <a:schemeClr val="tx1">
                    <a:lumMod val="65000"/>
                    <a:lumOff val="35000"/>
                  </a:schemeClr>
                </a:solidFill>
              </a:rPr>
              <a:t>Yanmak sözcüğüne bakalım</a:t>
            </a:r>
          </a:p>
          <a:p>
            <a:pPr>
              <a:buFont typeface="Arial" panose="020B0604020202020204" pitchFamily="34" charset="0"/>
              <a:buChar char="•"/>
            </a:pPr>
            <a:r>
              <a:rPr lang="tr-TR" dirty="0" smtClean="0">
                <a:solidFill>
                  <a:schemeClr val="tx1">
                    <a:lumMod val="65000"/>
                    <a:lumOff val="35000"/>
                  </a:schemeClr>
                </a:solidFill>
              </a:rPr>
              <a:t>Komşunun evi </a:t>
            </a:r>
            <a:r>
              <a:rPr lang="tr-TR" dirty="0" smtClean="0">
                <a:solidFill>
                  <a:srgbClr val="FF0000"/>
                </a:solidFill>
              </a:rPr>
              <a:t>yanıyor</a:t>
            </a:r>
            <a:r>
              <a:rPr lang="tr-TR" dirty="0" smtClean="0">
                <a:solidFill>
                  <a:schemeClr val="tx1">
                    <a:lumMod val="65000"/>
                    <a:lumOff val="35000"/>
                  </a:schemeClr>
                </a:solidFill>
              </a:rPr>
              <a:t>.</a:t>
            </a:r>
          </a:p>
          <a:p>
            <a:pPr>
              <a:buFont typeface="Arial" panose="020B0604020202020204" pitchFamily="34" charset="0"/>
              <a:buChar char="•"/>
            </a:pPr>
            <a:r>
              <a:rPr lang="tr-TR" dirty="0">
                <a:solidFill>
                  <a:schemeClr val="tx1">
                    <a:lumMod val="65000"/>
                    <a:lumOff val="35000"/>
                  </a:schemeClr>
                </a:solidFill>
              </a:rPr>
              <a:t>Otobüsü kaçırınca konser biletlerimiz de </a:t>
            </a:r>
            <a:r>
              <a:rPr lang="tr-TR" dirty="0">
                <a:solidFill>
                  <a:srgbClr val="FF0000"/>
                </a:solidFill>
              </a:rPr>
              <a:t>yandı</a:t>
            </a:r>
            <a:r>
              <a:rPr lang="tr-TR" dirty="0" smtClean="0">
                <a:solidFill>
                  <a:srgbClr val="FF0000"/>
                </a:solidFill>
              </a:rPr>
              <a:t>.</a:t>
            </a:r>
          </a:p>
          <a:p>
            <a:pPr marL="45720" indent="0">
              <a:buNone/>
            </a:pPr>
            <a:r>
              <a:rPr lang="tr-TR" dirty="0" smtClean="0">
                <a:solidFill>
                  <a:srgbClr val="FF0000"/>
                </a:solidFill>
              </a:rPr>
              <a:t>         İlk cümlemizde yanmak eylemi gerçek anlamıyla kullanılırken, ikinci cümlemizde yanmak eylemi mecaz anlamıyla kullanılmıştır.</a:t>
            </a:r>
          </a:p>
        </p:txBody>
      </p:sp>
      <p:sp>
        <p:nvSpPr>
          <p:cNvPr id="4" name="Sağ Ok 3"/>
          <p:cNvSpPr/>
          <p:nvPr/>
        </p:nvSpPr>
        <p:spPr>
          <a:xfrm>
            <a:off x="7452320" y="5445224"/>
            <a:ext cx="1440000" cy="1116000"/>
          </a:xfrm>
          <a:prstGeom prst="rightArrow">
            <a:avLst/>
          </a:prstGeom>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309721399"/>
      </p:ext>
    </p:extLst>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anim calcmode="lin" valueType="num">
                                      <p:cBhvr>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 calcmode="lin" valueType="num">
                                      <p:cBhvr additive="base">
                                        <p:cTn id="38"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95536" y="620688"/>
            <a:ext cx="6512511" cy="1143000"/>
          </a:xfrm>
        </p:spPr>
        <p:txBody>
          <a:bodyPr/>
          <a:lstStyle/>
          <a:p>
            <a:endParaRPr lang="tr-TR" dirty="0"/>
          </a:p>
        </p:txBody>
      </p:sp>
      <p:pic>
        <p:nvPicPr>
          <p:cNvPr id="1026" name="Picture 2"/>
          <p:cNvPicPr>
            <a:picLocks noGrp="1" noChangeAspect="1" noChangeArrowheads="1"/>
          </p:cNvPicPr>
          <p:nvPr>
            <p:ph sz="quarter" idx="13"/>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789742"/>
            <a:ext cx="9144000" cy="51435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176282118"/>
      </p:ext>
    </p:extLst>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fltVal val="0"/>
                                          </p:val>
                                        </p:tav>
                                        <p:tav tm="100000">
                                          <p:val>
                                            <p:strVal val="#ppt_w"/>
                                          </p:val>
                                        </p:tav>
                                      </p:tavLst>
                                    </p:anim>
                                    <p:anim calcmode="lin" valueType="num">
                                      <p:cBhvr>
                                        <p:cTn id="8" dur="1000" fill="hold"/>
                                        <p:tgtEl>
                                          <p:spTgt spid="1026"/>
                                        </p:tgtEl>
                                        <p:attrNameLst>
                                          <p:attrName>ppt_h</p:attrName>
                                        </p:attrNameLst>
                                      </p:cBhvr>
                                      <p:tavLst>
                                        <p:tav tm="0">
                                          <p:val>
                                            <p:fltVal val="0"/>
                                          </p:val>
                                        </p:tav>
                                        <p:tav tm="100000">
                                          <p:val>
                                            <p:strVal val="#ppt_h"/>
                                          </p:val>
                                        </p:tav>
                                      </p:tavLst>
                                    </p:anim>
                                    <p:anim calcmode="lin" valueType="num">
                                      <p:cBhvr>
                                        <p:cTn id="9" dur="1000" fill="hold"/>
                                        <p:tgtEl>
                                          <p:spTgt spid="1026"/>
                                        </p:tgtEl>
                                        <p:attrNameLst>
                                          <p:attrName>style.rotation</p:attrName>
                                        </p:attrNameLst>
                                      </p:cBhvr>
                                      <p:tavLst>
                                        <p:tav tm="0">
                                          <p:val>
                                            <p:fltVal val="90"/>
                                          </p:val>
                                        </p:tav>
                                        <p:tav tm="100000">
                                          <p:val>
                                            <p:fltVal val="0"/>
                                          </p:val>
                                        </p:tav>
                                      </p:tavLst>
                                    </p:anim>
                                    <p:animEffect transition="in" filter="fade">
                                      <p:cBhvr>
                                        <p:cTn id="10"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79512" y="692696"/>
            <a:ext cx="7118176" cy="1143000"/>
          </a:xfrm>
        </p:spPr>
        <p:txBody>
          <a:bodyPr/>
          <a:lstStyle/>
          <a:p>
            <a:pPr marL="0" indent="0">
              <a:buNone/>
            </a:pPr>
            <a:r>
              <a:rPr lang="tr-TR" dirty="0" smtClean="0"/>
              <a:t>GERÇEK</a:t>
            </a:r>
            <a:r>
              <a:rPr lang="tr-TR" dirty="0" smtClean="0">
                <a:solidFill>
                  <a:srgbClr val="FF0000"/>
                </a:solidFill>
              </a:rPr>
              <a:t>(TEMEL)</a:t>
            </a:r>
            <a:r>
              <a:rPr lang="tr-TR" dirty="0" smtClean="0"/>
              <a:t>ANLAM</a:t>
            </a:r>
            <a:endParaRPr lang="tr-TR" dirty="0"/>
          </a:p>
        </p:txBody>
      </p:sp>
      <p:sp>
        <p:nvSpPr>
          <p:cNvPr id="3" name="İçerik Yer Tutucusu 2"/>
          <p:cNvSpPr>
            <a:spLocks noGrp="1"/>
          </p:cNvSpPr>
          <p:nvPr>
            <p:ph sz="quarter" idx="13"/>
          </p:nvPr>
        </p:nvSpPr>
        <p:spPr>
          <a:xfrm>
            <a:off x="539552" y="1844824"/>
            <a:ext cx="8136904" cy="4608512"/>
          </a:xfrm>
        </p:spPr>
        <p:txBody>
          <a:bodyPr/>
          <a:lstStyle/>
          <a:p>
            <a:r>
              <a:rPr lang="tr-TR" dirty="0">
                <a:solidFill>
                  <a:srgbClr val="FF0000"/>
                </a:solidFill>
              </a:rPr>
              <a:t>Gerçek </a:t>
            </a:r>
            <a:r>
              <a:rPr lang="tr-TR" dirty="0" smtClean="0">
                <a:solidFill>
                  <a:srgbClr val="FF0000"/>
                </a:solidFill>
              </a:rPr>
              <a:t>anlam </a:t>
            </a:r>
            <a:r>
              <a:rPr lang="tr-TR" dirty="0" smtClean="0"/>
              <a:t>diğer bir adıyla </a:t>
            </a:r>
            <a:r>
              <a:rPr lang="tr-TR" dirty="0" smtClean="0">
                <a:solidFill>
                  <a:srgbClr val="FF0000"/>
                </a:solidFill>
              </a:rPr>
              <a:t>temel anlam </a:t>
            </a:r>
            <a:r>
              <a:rPr lang="tr-TR" dirty="0"/>
              <a:t>s</a:t>
            </a:r>
            <a:r>
              <a:rPr lang="tr-TR" dirty="0" smtClean="0"/>
              <a:t>özcüğün </a:t>
            </a:r>
            <a:r>
              <a:rPr lang="tr-TR" dirty="0"/>
              <a:t>temel ve sözlük anlamıdır. Bir başka deyişle sözcük </a:t>
            </a:r>
            <a:r>
              <a:rPr lang="tr-TR" dirty="0" smtClean="0"/>
              <a:t>söylendiğinde akla gelen ilk anlamıdır.</a:t>
            </a:r>
          </a:p>
          <a:p>
            <a:pPr marL="45720" indent="0">
              <a:buNone/>
            </a:pPr>
            <a:r>
              <a:rPr lang="tr-TR" dirty="0" smtClean="0"/>
              <a:t>ÖRNEK;</a:t>
            </a:r>
          </a:p>
          <a:p>
            <a:pPr>
              <a:buFont typeface="Arial" panose="020B0604020202020204" pitchFamily="34" charset="0"/>
              <a:buChar char="•"/>
            </a:pPr>
            <a:r>
              <a:rPr lang="tr-TR" dirty="0" smtClean="0"/>
              <a:t>Didemin </a:t>
            </a:r>
            <a:r>
              <a:rPr lang="tr-TR" dirty="0" smtClean="0">
                <a:solidFill>
                  <a:srgbClr val="FF0000"/>
                </a:solidFill>
              </a:rPr>
              <a:t>yüzü</a:t>
            </a:r>
            <a:r>
              <a:rPr lang="tr-TR" dirty="0" smtClean="0"/>
              <a:t> çok güzeldir.</a:t>
            </a:r>
          </a:p>
          <a:p>
            <a:pPr>
              <a:buFont typeface="Arial" panose="020B0604020202020204" pitchFamily="34" charset="0"/>
              <a:buChar char="•"/>
            </a:pPr>
            <a:r>
              <a:rPr lang="tr-TR" dirty="0" smtClean="0"/>
              <a:t>Alihan bavulundaki eşyaları tek tek </a:t>
            </a:r>
            <a:r>
              <a:rPr lang="tr-TR" dirty="0" smtClean="0">
                <a:solidFill>
                  <a:srgbClr val="FF0000"/>
                </a:solidFill>
              </a:rPr>
              <a:t>boş</a:t>
            </a:r>
            <a:r>
              <a:rPr lang="tr-TR" dirty="0" smtClean="0"/>
              <a:t> dolaba yerleştirdi.</a:t>
            </a:r>
          </a:p>
          <a:p>
            <a:pPr>
              <a:buFont typeface="Arial" panose="020B0604020202020204" pitchFamily="34" charset="0"/>
              <a:buChar char="•"/>
            </a:pPr>
            <a:r>
              <a:rPr lang="tr-TR" dirty="0" smtClean="0">
                <a:solidFill>
                  <a:srgbClr val="FF0000"/>
                </a:solidFill>
              </a:rPr>
              <a:t>Soğuk </a:t>
            </a:r>
            <a:r>
              <a:rPr lang="tr-TR" dirty="0" smtClean="0"/>
              <a:t>havada gezmeye bayılırım.</a:t>
            </a:r>
          </a:p>
          <a:p>
            <a:pPr marL="45720" indent="0">
              <a:buNone/>
            </a:pPr>
            <a:r>
              <a:rPr lang="tr-TR" dirty="0"/>
              <a:t>  </a:t>
            </a:r>
            <a:r>
              <a:rPr lang="tr-TR" dirty="0" smtClean="0"/>
              <a:t>          Bu cümlelerde de gördüğümüz üzere </a:t>
            </a:r>
            <a:r>
              <a:rPr lang="tr-TR" dirty="0" err="1" smtClean="0">
                <a:solidFill>
                  <a:srgbClr val="FF0000"/>
                </a:solidFill>
              </a:rPr>
              <a:t>yüz,boş</a:t>
            </a:r>
            <a:r>
              <a:rPr lang="tr-TR" dirty="0" smtClean="0">
                <a:solidFill>
                  <a:srgbClr val="FF0000"/>
                </a:solidFill>
              </a:rPr>
              <a:t> ve soğuk </a:t>
            </a:r>
            <a:r>
              <a:rPr lang="tr-TR" dirty="0" smtClean="0"/>
              <a:t>kelimeleri insan aklına ilk gelen anlamda kullanılmıştır. Yani hepsi </a:t>
            </a:r>
            <a:r>
              <a:rPr lang="tr-TR" dirty="0" smtClean="0">
                <a:solidFill>
                  <a:srgbClr val="FF0000"/>
                </a:solidFill>
              </a:rPr>
              <a:t>Temel Anlamlıdır. </a:t>
            </a:r>
          </a:p>
        </p:txBody>
      </p:sp>
    </p:spTree>
    <p:extLst>
      <p:ext uri="{BB962C8B-B14F-4D97-AF65-F5344CB8AC3E}">
        <p14:creationId xmlns:p14="http://schemas.microsoft.com/office/powerpoint/2010/main" xmlns="" val="1450169484"/>
      </p:ext>
    </p:extLst>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down)">
                                      <p:cBhvr>
                                        <p:cTn id="19" dur="580">
                                          <p:stCondLst>
                                            <p:cond delay="0"/>
                                          </p:stCondLst>
                                        </p:cTn>
                                        <p:tgtEl>
                                          <p:spTgt spid="3">
                                            <p:txEl>
                                              <p:pRg st="1" end="1"/>
                                            </p:txEl>
                                          </p:spTgt>
                                        </p:tgtEl>
                                      </p:cBhvr>
                                    </p:animEffect>
                                    <p:anim calcmode="lin" valueType="num">
                                      <p:cBhvr>
                                        <p:cTn id="20"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25" dur="26">
                                          <p:stCondLst>
                                            <p:cond delay="650"/>
                                          </p:stCondLst>
                                        </p:cTn>
                                        <p:tgtEl>
                                          <p:spTgt spid="3">
                                            <p:txEl>
                                              <p:pRg st="1" end="1"/>
                                            </p:txEl>
                                          </p:spTgt>
                                        </p:tgtEl>
                                      </p:cBhvr>
                                      <p:to x="100000" y="60000"/>
                                    </p:animScale>
                                    <p:animScale>
                                      <p:cBhvr>
                                        <p:cTn id="26" dur="166" decel="50000">
                                          <p:stCondLst>
                                            <p:cond delay="676"/>
                                          </p:stCondLst>
                                        </p:cTn>
                                        <p:tgtEl>
                                          <p:spTgt spid="3">
                                            <p:txEl>
                                              <p:pRg st="1" end="1"/>
                                            </p:txEl>
                                          </p:spTgt>
                                        </p:tgtEl>
                                      </p:cBhvr>
                                      <p:to x="100000" y="100000"/>
                                    </p:animScale>
                                    <p:animScale>
                                      <p:cBhvr>
                                        <p:cTn id="27" dur="26">
                                          <p:stCondLst>
                                            <p:cond delay="1312"/>
                                          </p:stCondLst>
                                        </p:cTn>
                                        <p:tgtEl>
                                          <p:spTgt spid="3">
                                            <p:txEl>
                                              <p:pRg st="1" end="1"/>
                                            </p:txEl>
                                          </p:spTgt>
                                        </p:tgtEl>
                                      </p:cBhvr>
                                      <p:to x="100000" y="80000"/>
                                    </p:animScale>
                                    <p:animScale>
                                      <p:cBhvr>
                                        <p:cTn id="28" dur="166" decel="50000">
                                          <p:stCondLst>
                                            <p:cond delay="1338"/>
                                          </p:stCondLst>
                                        </p:cTn>
                                        <p:tgtEl>
                                          <p:spTgt spid="3">
                                            <p:txEl>
                                              <p:pRg st="1" end="1"/>
                                            </p:txEl>
                                          </p:spTgt>
                                        </p:tgtEl>
                                      </p:cBhvr>
                                      <p:to x="100000" y="100000"/>
                                    </p:animScale>
                                    <p:animScale>
                                      <p:cBhvr>
                                        <p:cTn id="29" dur="26">
                                          <p:stCondLst>
                                            <p:cond delay="1642"/>
                                          </p:stCondLst>
                                        </p:cTn>
                                        <p:tgtEl>
                                          <p:spTgt spid="3">
                                            <p:txEl>
                                              <p:pRg st="1" end="1"/>
                                            </p:txEl>
                                          </p:spTgt>
                                        </p:tgtEl>
                                      </p:cBhvr>
                                      <p:to x="100000" y="90000"/>
                                    </p:animScale>
                                    <p:animScale>
                                      <p:cBhvr>
                                        <p:cTn id="30" dur="166" decel="50000">
                                          <p:stCondLst>
                                            <p:cond delay="1668"/>
                                          </p:stCondLst>
                                        </p:cTn>
                                        <p:tgtEl>
                                          <p:spTgt spid="3">
                                            <p:txEl>
                                              <p:pRg st="1" end="1"/>
                                            </p:txEl>
                                          </p:spTgt>
                                        </p:tgtEl>
                                      </p:cBhvr>
                                      <p:to x="100000" y="100000"/>
                                    </p:animScale>
                                    <p:animScale>
                                      <p:cBhvr>
                                        <p:cTn id="31" dur="26">
                                          <p:stCondLst>
                                            <p:cond delay="1808"/>
                                          </p:stCondLst>
                                        </p:cTn>
                                        <p:tgtEl>
                                          <p:spTgt spid="3">
                                            <p:txEl>
                                              <p:pRg st="1" end="1"/>
                                            </p:txEl>
                                          </p:spTgt>
                                        </p:tgtEl>
                                      </p:cBhvr>
                                      <p:to x="100000" y="95000"/>
                                    </p:animScale>
                                    <p:animScale>
                                      <p:cBhvr>
                                        <p:cTn id="32" dur="166" decel="50000">
                                          <p:stCondLst>
                                            <p:cond delay="1834"/>
                                          </p:stCondLst>
                                        </p:cTn>
                                        <p:tgtEl>
                                          <p:spTgt spid="3">
                                            <p:txEl>
                                              <p:pRg st="1" end="1"/>
                                            </p:txEl>
                                          </p:spTgt>
                                        </p:tgtEl>
                                      </p:cBhvr>
                                      <p:to x="100000" y="100000"/>
                                    </p:animScale>
                                  </p:childTnLst>
                                </p:cTn>
                              </p:par>
                              <p:par>
                                <p:cTn id="33" presetID="26" presetClass="entr" presetSubtype="0" fill="hold" nodeType="with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wipe(down)">
                                      <p:cBhvr>
                                        <p:cTn id="35" dur="580">
                                          <p:stCondLst>
                                            <p:cond delay="0"/>
                                          </p:stCondLst>
                                        </p:cTn>
                                        <p:tgtEl>
                                          <p:spTgt spid="3">
                                            <p:txEl>
                                              <p:pRg st="2" end="2"/>
                                            </p:txEl>
                                          </p:spTgt>
                                        </p:tgtEl>
                                      </p:cBhvr>
                                    </p:animEffect>
                                    <p:anim calcmode="lin" valueType="num">
                                      <p:cBhvr>
                                        <p:cTn id="36"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1" dur="26">
                                          <p:stCondLst>
                                            <p:cond delay="650"/>
                                          </p:stCondLst>
                                        </p:cTn>
                                        <p:tgtEl>
                                          <p:spTgt spid="3">
                                            <p:txEl>
                                              <p:pRg st="2" end="2"/>
                                            </p:txEl>
                                          </p:spTgt>
                                        </p:tgtEl>
                                      </p:cBhvr>
                                      <p:to x="100000" y="60000"/>
                                    </p:animScale>
                                    <p:animScale>
                                      <p:cBhvr>
                                        <p:cTn id="42" dur="166" decel="50000">
                                          <p:stCondLst>
                                            <p:cond delay="676"/>
                                          </p:stCondLst>
                                        </p:cTn>
                                        <p:tgtEl>
                                          <p:spTgt spid="3">
                                            <p:txEl>
                                              <p:pRg st="2" end="2"/>
                                            </p:txEl>
                                          </p:spTgt>
                                        </p:tgtEl>
                                      </p:cBhvr>
                                      <p:to x="100000" y="100000"/>
                                    </p:animScale>
                                    <p:animScale>
                                      <p:cBhvr>
                                        <p:cTn id="43" dur="26">
                                          <p:stCondLst>
                                            <p:cond delay="1312"/>
                                          </p:stCondLst>
                                        </p:cTn>
                                        <p:tgtEl>
                                          <p:spTgt spid="3">
                                            <p:txEl>
                                              <p:pRg st="2" end="2"/>
                                            </p:txEl>
                                          </p:spTgt>
                                        </p:tgtEl>
                                      </p:cBhvr>
                                      <p:to x="100000" y="80000"/>
                                    </p:animScale>
                                    <p:animScale>
                                      <p:cBhvr>
                                        <p:cTn id="44" dur="166" decel="50000">
                                          <p:stCondLst>
                                            <p:cond delay="1338"/>
                                          </p:stCondLst>
                                        </p:cTn>
                                        <p:tgtEl>
                                          <p:spTgt spid="3">
                                            <p:txEl>
                                              <p:pRg st="2" end="2"/>
                                            </p:txEl>
                                          </p:spTgt>
                                        </p:tgtEl>
                                      </p:cBhvr>
                                      <p:to x="100000" y="100000"/>
                                    </p:animScale>
                                    <p:animScale>
                                      <p:cBhvr>
                                        <p:cTn id="45" dur="26">
                                          <p:stCondLst>
                                            <p:cond delay="1642"/>
                                          </p:stCondLst>
                                        </p:cTn>
                                        <p:tgtEl>
                                          <p:spTgt spid="3">
                                            <p:txEl>
                                              <p:pRg st="2" end="2"/>
                                            </p:txEl>
                                          </p:spTgt>
                                        </p:tgtEl>
                                      </p:cBhvr>
                                      <p:to x="100000" y="90000"/>
                                    </p:animScale>
                                    <p:animScale>
                                      <p:cBhvr>
                                        <p:cTn id="46" dur="166" decel="50000">
                                          <p:stCondLst>
                                            <p:cond delay="1668"/>
                                          </p:stCondLst>
                                        </p:cTn>
                                        <p:tgtEl>
                                          <p:spTgt spid="3">
                                            <p:txEl>
                                              <p:pRg st="2" end="2"/>
                                            </p:txEl>
                                          </p:spTgt>
                                        </p:tgtEl>
                                      </p:cBhvr>
                                      <p:to x="100000" y="100000"/>
                                    </p:animScale>
                                    <p:animScale>
                                      <p:cBhvr>
                                        <p:cTn id="47" dur="26">
                                          <p:stCondLst>
                                            <p:cond delay="1808"/>
                                          </p:stCondLst>
                                        </p:cTn>
                                        <p:tgtEl>
                                          <p:spTgt spid="3">
                                            <p:txEl>
                                              <p:pRg st="2" end="2"/>
                                            </p:txEl>
                                          </p:spTgt>
                                        </p:tgtEl>
                                      </p:cBhvr>
                                      <p:to x="100000" y="95000"/>
                                    </p:animScale>
                                    <p:animScale>
                                      <p:cBhvr>
                                        <p:cTn id="48" dur="166" decel="50000">
                                          <p:stCondLst>
                                            <p:cond delay="1834"/>
                                          </p:stCondLst>
                                        </p:cTn>
                                        <p:tgtEl>
                                          <p:spTgt spid="3">
                                            <p:txEl>
                                              <p:pRg st="2" end="2"/>
                                            </p:txEl>
                                          </p:spTgt>
                                        </p:tgtEl>
                                      </p:cBhvr>
                                      <p:to x="100000" y="100000"/>
                                    </p:animScale>
                                  </p:childTnLst>
                                </p:cTn>
                              </p:par>
                              <p:par>
                                <p:cTn id="49" presetID="26" presetClass="entr" presetSubtype="0" fill="hold" nodeType="withEffect">
                                  <p:stCondLst>
                                    <p:cond delay="0"/>
                                  </p:stCondLst>
                                  <p:childTnLst>
                                    <p:set>
                                      <p:cBhvr>
                                        <p:cTn id="50" dur="1" fill="hold">
                                          <p:stCondLst>
                                            <p:cond delay="0"/>
                                          </p:stCondLst>
                                        </p:cTn>
                                        <p:tgtEl>
                                          <p:spTgt spid="3">
                                            <p:txEl>
                                              <p:pRg st="3" end="3"/>
                                            </p:txEl>
                                          </p:spTgt>
                                        </p:tgtEl>
                                        <p:attrNameLst>
                                          <p:attrName>style.visibility</p:attrName>
                                        </p:attrNameLst>
                                      </p:cBhvr>
                                      <p:to>
                                        <p:strVal val="visible"/>
                                      </p:to>
                                    </p:set>
                                    <p:animEffect transition="in" filter="wipe(down)">
                                      <p:cBhvr>
                                        <p:cTn id="51" dur="580">
                                          <p:stCondLst>
                                            <p:cond delay="0"/>
                                          </p:stCondLst>
                                        </p:cTn>
                                        <p:tgtEl>
                                          <p:spTgt spid="3">
                                            <p:txEl>
                                              <p:pRg st="3" end="3"/>
                                            </p:txEl>
                                          </p:spTgt>
                                        </p:tgtEl>
                                      </p:cBhvr>
                                    </p:animEffect>
                                    <p:anim calcmode="lin" valueType="num">
                                      <p:cBhvr>
                                        <p:cTn id="52"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57" dur="26">
                                          <p:stCondLst>
                                            <p:cond delay="650"/>
                                          </p:stCondLst>
                                        </p:cTn>
                                        <p:tgtEl>
                                          <p:spTgt spid="3">
                                            <p:txEl>
                                              <p:pRg st="3" end="3"/>
                                            </p:txEl>
                                          </p:spTgt>
                                        </p:tgtEl>
                                      </p:cBhvr>
                                      <p:to x="100000" y="60000"/>
                                    </p:animScale>
                                    <p:animScale>
                                      <p:cBhvr>
                                        <p:cTn id="58" dur="166" decel="50000">
                                          <p:stCondLst>
                                            <p:cond delay="676"/>
                                          </p:stCondLst>
                                        </p:cTn>
                                        <p:tgtEl>
                                          <p:spTgt spid="3">
                                            <p:txEl>
                                              <p:pRg st="3" end="3"/>
                                            </p:txEl>
                                          </p:spTgt>
                                        </p:tgtEl>
                                      </p:cBhvr>
                                      <p:to x="100000" y="100000"/>
                                    </p:animScale>
                                    <p:animScale>
                                      <p:cBhvr>
                                        <p:cTn id="59" dur="26">
                                          <p:stCondLst>
                                            <p:cond delay="1312"/>
                                          </p:stCondLst>
                                        </p:cTn>
                                        <p:tgtEl>
                                          <p:spTgt spid="3">
                                            <p:txEl>
                                              <p:pRg st="3" end="3"/>
                                            </p:txEl>
                                          </p:spTgt>
                                        </p:tgtEl>
                                      </p:cBhvr>
                                      <p:to x="100000" y="80000"/>
                                    </p:animScale>
                                    <p:animScale>
                                      <p:cBhvr>
                                        <p:cTn id="60" dur="166" decel="50000">
                                          <p:stCondLst>
                                            <p:cond delay="1338"/>
                                          </p:stCondLst>
                                        </p:cTn>
                                        <p:tgtEl>
                                          <p:spTgt spid="3">
                                            <p:txEl>
                                              <p:pRg st="3" end="3"/>
                                            </p:txEl>
                                          </p:spTgt>
                                        </p:tgtEl>
                                      </p:cBhvr>
                                      <p:to x="100000" y="100000"/>
                                    </p:animScale>
                                    <p:animScale>
                                      <p:cBhvr>
                                        <p:cTn id="61" dur="26">
                                          <p:stCondLst>
                                            <p:cond delay="1642"/>
                                          </p:stCondLst>
                                        </p:cTn>
                                        <p:tgtEl>
                                          <p:spTgt spid="3">
                                            <p:txEl>
                                              <p:pRg st="3" end="3"/>
                                            </p:txEl>
                                          </p:spTgt>
                                        </p:tgtEl>
                                      </p:cBhvr>
                                      <p:to x="100000" y="90000"/>
                                    </p:animScale>
                                    <p:animScale>
                                      <p:cBhvr>
                                        <p:cTn id="62" dur="166" decel="50000">
                                          <p:stCondLst>
                                            <p:cond delay="1668"/>
                                          </p:stCondLst>
                                        </p:cTn>
                                        <p:tgtEl>
                                          <p:spTgt spid="3">
                                            <p:txEl>
                                              <p:pRg st="3" end="3"/>
                                            </p:txEl>
                                          </p:spTgt>
                                        </p:tgtEl>
                                      </p:cBhvr>
                                      <p:to x="100000" y="100000"/>
                                    </p:animScale>
                                    <p:animScale>
                                      <p:cBhvr>
                                        <p:cTn id="63" dur="26">
                                          <p:stCondLst>
                                            <p:cond delay="1808"/>
                                          </p:stCondLst>
                                        </p:cTn>
                                        <p:tgtEl>
                                          <p:spTgt spid="3">
                                            <p:txEl>
                                              <p:pRg st="3" end="3"/>
                                            </p:txEl>
                                          </p:spTgt>
                                        </p:tgtEl>
                                      </p:cBhvr>
                                      <p:to x="100000" y="95000"/>
                                    </p:animScale>
                                    <p:animScale>
                                      <p:cBhvr>
                                        <p:cTn id="64" dur="166" decel="50000">
                                          <p:stCondLst>
                                            <p:cond delay="1834"/>
                                          </p:stCondLst>
                                        </p:cTn>
                                        <p:tgtEl>
                                          <p:spTgt spid="3">
                                            <p:txEl>
                                              <p:pRg st="3" end="3"/>
                                            </p:txEl>
                                          </p:spTgt>
                                        </p:tgtEl>
                                      </p:cBhvr>
                                      <p:to x="100000" y="100000"/>
                                    </p:animScale>
                                  </p:childTnLst>
                                </p:cTn>
                              </p:par>
                              <p:par>
                                <p:cTn id="65" presetID="26" presetClass="entr" presetSubtype="0" fill="hold" nodeType="withEffect">
                                  <p:stCondLst>
                                    <p:cond delay="0"/>
                                  </p:stCondLst>
                                  <p:childTnLst>
                                    <p:set>
                                      <p:cBhvr>
                                        <p:cTn id="66" dur="1" fill="hold">
                                          <p:stCondLst>
                                            <p:cond delay="0"/>
                                          </p:stCondLst>
                                        </p:cTn>
                                        <p:tgtEl>
                                          <p:spTgt spid="3">
                                            <p:txEl>
                                              <p:pRg st="4" end="4"/>
                                            </p:txEl>
                                          </p:spTgt>
                                        </p:tgtEl>
                                        <p:attrNameLst>
                                          <p:attrName>style.visibility</p:attrName>
                                        </p:attrNameLst>
                                      </p:cBhvr>
                                      <p:to>
                                        <p:strVal val="visible"/>
                                      </p:to>
                                    </p:set>
                                    <p:animEffect transition="in" filter="wipe(down)">
                                      <p:cBhvr>
                                        <p:cTn id="67" dur="580">
                                          <p:stCondLst>
                                            <p:cond delay="0"/>
                                          </p:stCondLst>
                                        </p:cTn>
                                        <p:tgtEl>
                                          <p:spTgt spid="3">
                                            <p:txEl>
                                              <p:pRg st="4" end="4"/>
                                            </p:txEl>
                                          </p:spTgt>
                                        </p:tgtEl>
                                      </p:cBhvr>
                                    </p:animEffect>
                                    <p:anim calcmode="lin" valueType="num">
                                      <p:cBhvr>
                                        <p:cTn id="68"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73" dur="26">
                                          <p:stCondLst>
                                            <p:cond delay="650"/>
                                          </p:stCondLst>
                                        </p:cTn>
                                        <p:tgtEl>
                                          <p:spTgt spid="3">
                                            <p:txEl>
                                              <p:pRg st="4" end="4"/>
                                            </p:txEl>
                                          </p:spTgt>
                                        </p:tgtEl>
                                      </p:cBhvr>
                                      <p:to x="100000" y="60000"/>
                                    </p:animScale>
                                    <p:animScale>
                                      <p:cBhvr>
                                        <p:cTn id="74" dur="166" decel="50000">
                                          <p:stCondLst>
                                            <p:cond delay="676"/>
                                          </p:stCondLst>
                                        </p:cTn>
                                        <p:tgtEl>
                                          <p:spTgt spid="3">
                                            <p:txEl>
                                              <p:pRg st="4" end="4"/>
                                            </p:txEl>
                                          </p:spTgt>
                                        </p:tgtEl>
                                      </p:cBhvr>
                                      <p:to x="100000" y="100000"/>
                                    </p:animScale>
                                    <p:animScale>
                                      <p:cBhvr>
                                        <p:cTn id="75" dur="26">
                                          <p:stCondLst>
                                            <p:cond delay="1312"/>
                                          </p:stCondLst>
                                        </p:cTn>
                                        <p:tgtEl>
                                          <p:spTgt spid="3">
                                            <p:txEl>
                                              <p:pRg st="4" end="4"/>
                                            </p:txEl>
                                          </p:spTgt>
                                        </p:tgtEl>
                                      </p:cBhvr>
                                      <p:to x="100000" y="80000"/>
                                    </p:animScale>
                                    <p:animScale>
                                      <p:cBhvr>
                                        <p:cTn id="76" dur="166" decel="50000">
                                          <p:stCondLst>
                                            <p:cond delay="1338"/>
                                          </p:stCondLst>
                                        </p:cTn>
                                        <p:tgtEl>
                                          <p:spTgt spid="3">
                                            <p:txEl>
                                              <p:pRg st="4" end="4"/>
                                            </p:txEl>
                                          </p:spTgt>
                                        </p:tgtEl>
                                      </p:cBhvr>
                                      <p:to x="100000" y="100000"/>
                                    </p:animScale>
                                    <p:animScale>
                                      <p:cBhvr>
                                        <p:cTn id="77" dur="26">
                                          <p:stCondLst>
                                            <p:cond delay="1642"/>
                                          </p:stCondLst>
                                        </p:cTn>
                                        <p:tgtEl>
                                          <p:spTgt spid="3">
                                            <p:txEl>
                                              <p:pRg st="4" end="4"/>
                                            </p:txEl>
                                          </p:spTgt>
                                        </p:tgtEl>
                                      </p:cBhvr>
                                      <p:to x="100000" y="90000"/>
                                    </p:animScale>
                                    <p:animScale>
                                      <p:cBhvr>
                                        <p:cTn id="78" dur="166" decel="50000">
                                          <p:stCondLst>
                                            <p:cond delay="1668"/>
                                          </p:stCondLst>
                                        </p:cTn>
                                        <p:tgtEl>
                                          <p:spTgt spid="3">
                                            <p:txEl>
                                              <p:pRg st="4" end="4"/>
                                            </p:txEl>
                                          </p:spTgt>
                                        </p:tgtEl>
                                      </p:cBhvr>
                                      <p:to x="100000" y="100000"/>
                                    </p:animScale>
                                    <p:animScale>
                                      <p:cBhvr>
                                        <p:cTn id="79" dur="26">
                                          <p:stCondLst>
                                            <p:cond delay="1808"/>
                                          </p:stCondLst>
                                        </p:cTn>
                                        <p:tgtEl>
                                          <p:spTgt spid="3">
                                            <p:txEl>
                                              <p:pRg st="4" end="4"/>
                                            </p:txEl>
                                          </p:spTgt>
                                        </p:tgtEl>
                                      </p:cBhvr>
                                      <p:to x="100000" y="95000"/>
                                    </p:animScale>
                                    <p:animScale>
                                      <p:cBhvr>
                                        <p:cTn id="80" dur="166" decel="50000">
                                          <p:stCondLst>
                                            <p:cond delay="1834"/>
                                          </p:stCondLst>
                                        </p:cTn>
                                        <p:tgtEl>
                                          <p:spTgt spid="3">
                                            <p:txEl>
                                              <p:pRg st="4" end="4"/>
                                            </p:txEl>
                                          </p:spTgt>
                                        </p:tgtEl>
                                      </p:cBhvr>
                                      <p:to x="100000" y="100000"/>
                                    </p:animScale>
                                  </p:childTnLst>
                                </p:cTn>
                              </p:par>
                            </p:childTnLst>
                          </p:cTn>
                        </p:par>
                      </p:childTnLst>
                    </p:cTn>
                  </p:par>
                  <p:par>
                    <p:cTn id="81" fill="hold">
                      <p:stCondLst>
                        <p:cond delay="indefinite"/>
                      </p:stCondLst>
                      <p:childTnLst>
                        <p:par>
                          <p:cTn id="82" fill="hold">
                            <p:stCondLst>
                              <p:cond delay="0"/>
                            </p:stCondLst>
                            <p:childTnLst>
                              <p:par>
                                <p:cTn id="83" presetID="26" presetClass="entr" presetSubtype="0" fill="hold" nodeType="clickEffect">
                                  <p:stCondLst>
                                    <p:cond delay="0"/>
                                  </p:stCondLst>
                                  <p:childTnLst>
                                    <p:set>
                                      <p:cBhvr>
                                        <p:cTn id="84" dur="1" fill="hold">
                                          <p:stCondLst>
                                            <p:cond delay="0"/>
                                          </p:stCondLst>
                                        </p:cTn>
                                        <p:tgtEl>
                                          <p:spTgt spid="3">
                                            <p:txEl>
                                              <p:pRg st="5" end="5"/>
                                            </p:txEl>
                                          </p:spTgt>
                                        </p:tgtEl>
                                        <p:attrNameLst>
                                          <p:attrName>style.visibility</p:attrName>
                                        </p:attrNameLst>
                                      </p:cBhvr>
                                      <p:to>
                                        <p:strVal val="visible"/>
                                      </p:to>
                                    </p:set>
                                    <p:animEffect transition="in" filter="wipe(down)">
                                      <p:cBhvr>
                                        <p:cTn id="85" dur="580">
                                          <p:stCondLst>
                                            <p:cond delay="0"/>
                                          </p:stCondLst>
                                        </p:cTn>
                                        <p:tgtEl>
                                          <p:spTgt spid="3">
                                            <p:txEl>
                                              <p:pRg st="5" end="5"/>
                                            </p:txEl>
                                          </p:spTgt>
                                        </p:tgtEl>
                                      </p:cBhvr>
                                    </p:animEffect>
                                    <p:anim calcmode="lin" valueType="num">
                                      <p:cBhvr>
                                        <p:cTn id="86"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87"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88"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89"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90"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91" dur="26">
                                          <p:stCondLst>
                                            <p:cond delay="650"/>
                                          </p:stCondLst>
                                        </p:cTn>
                                        <p:tgtEl>
                                          <p:spTgt spid="3">
                                            <p:txEl>
                                              <p:pRg st="5" end="5"/>
                                            </p:txEl>
                                          </p:spTgt>
                                        </p:tgtEl>
                                      </p:cBhvr>
                                      <p:to x="100000" y="60000"/>
                                    </p:animScale>
                                    <p:animScale>
                                      <p:cBhvr>
                                        <p:cTn id="92" dur="166" decel="50000">
                                          <p:stCondLst>
                                            <p:cond delay="676"/>
                                          </p:stCondLst>
                                        </p:cTn>
                                        <p:tgtEl>
                                          <p:spTgt spid="3">
                                            <p:txEl>
                                              <p:pRg st="5" end="5"/>
                                            </p:txEl>
                                          </p:spTgt>
                                        </p:tgtEl>
                                      </p:cBhvr>
                                      <p:to x="100000" y="100000"/>
                                    </p:animScale>
                                    <p:animScale>
                                      <p:cBhvr>
                                        <p:cTn id="93" dur="26">
                                          <p:stCondLst>
                                            <p:cond delay="1312"/>
                                          </p:stCondLst>
                                        </p:cTn>
                                        <p:tgtEl>
                                          <p:spTgt spid="3">
                                            <p:txEl>
                                              <p:pRg st="5" end="5"/>
                                            </p:txEl>
                                          </p:spTgt>
                                        </p:tgtEl>
                                      </p:cBhvr>
                                      <p:to x="100000" y="80000"/>
                                    </p:animScale>
                                    <p:animScale>
                                      <p:cBhvr>
                                        <p:cTn id="94" dur="166" decel="50000">
                                          <p:stCondLst>
                                            <p:cond delay="1338"/>
                                          </p:stCondLst>
                                        </p:cTn>
                                        <p:tgtEl>
                                          <p:spTgt spid="3">
                                            <p:txEl>
                                              <p:pRg st="5" end="5"/>
                                            </p:txEl>
                                          </p:spTgt>
                                        </p:tgtEl>
                                      </p:cBhvr>
                                      <p:to x="100000" y="100000"/>
                                    </p:animScale>
                                    <p:animScale>
                                      <p:cBhvr>
                                        <p:cTn id="95" dur="26">
                                          <p:stCondLst>
                                            <p:cond delay="1642"/>
                                          </p:stCondLst>
                                        </p:cTn>
                                        <p:tgtEl>
                                          <p:spTgt spid="3">
                                            <p:txEl>
                                              <p:pRg st="5" end="5"/>
                                            </p:txEl>
                                          </p:spTgt>
                                        </p:tgtEl>
                                      </p:cBhvr>
                                      <p:to x="100000" y="90000"/>
                                    </p:animScale>
                                    <p:animScale>
                                      <p:cBhvr>
                                        <p:cTn id="96" dur="166" decel="50000">
                                          <p:stCondLst>
                                            <p:cond delay="1668"/>
                                          </p:stCondLst>
                                        </p:cTn>
                                        <p:tgtEl>
                                          <p:spTgt spid="3">
                                            <p:txEl>
                                              <p:pRg st="5" end="5"/>
                                            </p:txEl>
                                          </p:spTgt>
                                        </p:tgtEl>
                                      </p:cBhvr>
                                      <p:to x="100000" y="100000"/>
                                    </p:animScale>
                                    <p:animScale>
                                      <p:cBhvr>
                                        <p:cTn id="97" dur="26">
                                          <p:stCondLst>
                                            <p:cond delay="1808"/>
                                          </p:stCondLst>
                                        </p:cTn>
                                        <p:tgtEl>
                                          <p:spTgt spid="3">
                                            <p:txEl>
                                              <p:pRg st="5" end="5"/>
                                            </p:txEl>
                                          </p:spTgt>
                                        </p:tgtEl>
                                      </p:cBhvr>
                                      <p:to x="100000" y="95000"/>
                                    </p:animScale>
                                    <p:animScale>
                                      <p:cBhvr>
                                        <p:cTn id="98" dur="166" decel="50000">
                                          <p:stCondLst>
                                            <p:cond delay="1834"/>
                                          </p:stCondLst>
                                        </p:cTn>
                                        <p:tgtEl>
                                          <p:spTgt spid="3">
                                            <p:txEl>
                                              <p:pRg st="5" end="5"/>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196752" y="548680"/>
            <a:ext cx="6512511" cy="1143000"/>
          </a:xfrm>
        </p:spPr>
        <p:txBody>
          <a:bodyPr/>
          <a:lstStyle/>
          <a:p>
            <a:pPr marL="0" indent="0">
              <a:buNone/>
            </a:pPr>
            <a:r>
              <a:rPr lang="tr-TR" dirty="0" smtClean="0">
                <a:solidFill>
                  <a:srgbClr val="00B050"/>
                </a:solidFill>
              </a:rPr>
              <a:t>YAN ANLAM</a:t>
            </a:r>
            <a:endParaRPr lang="tr-TR" dirty="0">
              <a:solidFill>
                <a:srgbClr val="00B050"/>
              </a:solidFill>
            </a:endParaRPr>
          </a:p>
        </p:txBody>
      </p:sp>
      <p:sp>
        <p:nvSpPr>
          <p:cNvPr id="3" name="İçerik Yer Tutucusu 2"/>
          <p:cNvSpPr>
            <a:spLocks noGrp="1"/>
          </p:cNvSpPr>
          <p:nvPr>
            <p:ph sz="quarter" idx="13"/>
          </p:nvPr>
        </p:nvSpPr>
        <p:spPr>
          <a:xfrm>
            <a:off x="755576" y="1772816"/>
            <a:ext cx="7920880" cy="4896544"/>
          </a:xfrm>
        </p:spPr>
        <p:txBody>
          <a:bodyPr/>
          <a:lstStyle/>
          <a:p>
            <a:r>
              <a:rPr lang="tr-TR" dirty="0" smtClean="0"/>
              <a:t>Sözcükler kullanıldığı cümleye göre anlamsal olarak bazen gerçek anlamdan uzaklaşır bu tür anlamsal sözcüklere </a:t>
            </a:r>
            <a:r>
              <a:rPr lang="tr-TR" dirty="0" smtClean="0">
                <a:solidFill>
                  <a:srgbClr val="00B050"/>
                </a:solidFill>
              </a:rPr>
              <a:t>yan anlam </a:t>
            </a:r>
            <a:r>
              <a:rPr lang="tr-TR" dirty="0" smtClean="0"/>
              <a:t>denir.</a:t>
            </a:r>
          </a:p>
          <a:p>
            <a:r>
              <a:rPr lang="tr-TR" dirty="0" smtClean="0"/>
              <a:t>Ama sözcükler yan anlamda kullanıldığı zaman gerçek anlamdan tamamen uzaklaşmazlar, yine bir anlamda onlara bağlıdırlar.</a:t>
            </a:r>
          </a:p>
          <a:p>
            <a:pPr marL="45720" indent="0">
              <a:buNone/>
            </a:pPr>
            <a:r>
              <a:rPr lang="tr-TR" dirty="0" smtClean="0"/>
              <a:t>ÖRNEK;</a:t>
            </a:r>
          </a:p>
          <a:p>
            <a:r>
              <a:rPr lang="tr-TR" dirty="0" smtClean="0"/>
              <a:t>Masanın </a:t>
            </a:r>
            <a:r>
              <a:rPr lang="tr-TR" dirty="0" smtClean="0">
                <a:solidFill>
                  <a:srgbClr val="00B050"/>
                </a:solidFill>
              </a:rPr>
              <a:t>ayağına</a:t>
            </a:r>
            <a:r>
              <a:rPr lang="tr-TR" dirty="0" smtClean="0"/>
              <a:t> bacağımı çarptım.</a:t>
            </a:r>
          </a:p>
          <a:p>
            <a:r>
              <a:rPr lang="tr-TR" dirty="0" smtClean="0"/>
              <a:t>Torpidonun </a:t>
            </a:r>
            <a:r>
              <a:rPr lang="tr-TR" dirty="0" smtClean="0">
                <a:solidFill>
                  <a:srgbClr val="00B050"/>
                </a:solidFill>
              </a:rPr>
              <a:t>gözünde</a:t>
            </a:r>
            <a:r>
              <a:rPr lang="tr-TR" dirty="0" smtClean="0"/>
              <a:t> bir kalem olmalı.</a:t>
            </a:r>
          </a:p>
          <a:p>
            <a:pPr marL="45720" indent="0">
              <a:buNone/>
            </a:pPr>
            <a:r>
              <a:rPr lang="tr-TR" dirty="0"/>
              <a:t> </a:t>
            </a:r>
            <a:r>
              <a:rPr lang="tr-TR" dirty="0" smtClean="0"/>
              <a:t>             Cümlelerde de görüldüğü gibi sözcükler gerçek anlamdan çok uzaklaşmayarak kullanılmıştır. Bu yüzden </a:t>
            </a:r>
            <a:r>
              <a:rPr lang="tr-TR" dirty="0" smtClean="0">
                <a:solidFill>
                  <a:srgbClr val="00B050"/>
                </a:solidFill>
              </a:rPr>
              <a:t>yan anlamlı</a:t>
            </a:r>
            <a:r>
              <a:rPr lang="tr-TR" dirty="0" smtClean="0"/>
              <a:t> sözcüklerdir.</a:t>
            </a:r>
          </a:p>
        </p:txBody>
      </p:sp>
    </p:spTree>
    <p:extLst>
      <p:ext uri="{BB962C8B-B14F-4D97-AF65-F5344CB8AC3E}">
        <p14:creationId xmlns:p14="http://schemas.microsoft.com/office/powerpoint/2010/main" xmlns="" val="794917729"/>
      </p:ext>
    </p:extLst>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5"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anim calcmode="lin" valueType="num">
                                      <p:cBhvr>
                                        <p:cTn id="14"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5" dur="2000" fill="hold"/>
                                        <p:tgtEl>
                                          <p:spTgt spid="3">
                                            <p:txEl>
                                              <p:pRg st="0" end="0"/>
                                            </p:txEl>
                                          </p:spTgt>
                                        </p:tgtEl>
                                        <p:attrNameLst>
                                          <p:attrName>ppt_h</p:attrName>
                                        </p:attrNameLst>
                                      </p:cBhvr>
                                      <p:tavLst>
                                        <p:tav tm="0">
                                          <p:val>
                                            <p:strVal val="#ppt_h"/>
                                          </p:val>
                                        </p:tav>
                                        <p:tav tm="100000">
                                          <p:val>
                                            <p:strVal val="#ppt_h"/>
                                          </p:val>
                                        </p:tav>
                                      </p:tavLst>
                                    </p:anim>
                                  </p:childTnLst>
                                </p:cTn>
                              </p:par>
                              <p:par>
                                <p:cTn id="16" presetID="45" presetClass="entr" presetSubtype="0" fill="hold"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2000"/>
                                        <p:tgtEl>
                                          <p:spTgt spid="3">
                                            <p:txEl>
                                              <p:pRg st="1" end="1"/>
                                            </p:txEl>
                                          </p:spTgt>
                                        </p:tgtEl>
                                      </p:cBhvr>
                                    </p:animEffect>
                                    <p:anim calcmode="lin" valueType="num">
                                      <p:cBhvr>
                                        <p:cTn id="19"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20"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additive="base">
                                        <p:cTn id="3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5" presetClass="entr" presetSubtype="0"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2000"/>
                                        <p:tgtEl>
                                          <p:spTgt spid="3">
                                            <p:txEl>
                                              <p:pRg st="5" end="5"/>
                                            </p:txEl>
                                          </p:spTgt>
                                        </p:tgtEl>
                                      </p:cBhvr>
                                    </p:animEffect>
                                    <p:anim calcmode="lin" valueType="num">
                                      <p:cBhvr>
                                        <p:cTn id="40" dur="2000" fill="hold"/>
                                        <p:tgtEl>
                                          <p:spTgt spid="3">
                                            <p:txEl>
                                              <p:pRg st="5" end="5"/>
                                            </p:txEl>
                                          </p:spTgt>
                                        </p:tgtEl>
                                        <p:attrNameLst>
                                          <p:attrName>ppt_w</p:attrName>
                                        </p:attrNameLst>
                                      </p:cBhvr>
                                      <p:tavLst>
                                        <p:tav tm="0" fmla="#ppt_w*sin(2.5*pi*$)">
                                          <p:val>
                                            <p:fltVal val="0"/>
                                          </p:val>
                                        </p:tav>
                                        <p:tav tm="100000">
                                          <p:val>
                                            <p:fltVal val="1"/>
                                          </p:val>
                                        </p:tav>
                                      </p:tavLst>
                                    </p:anim>
                                    <p:anim calcmode="lin" valueType="num">
                                      <p:cBhvr>
                                        <p:cTn id="41" dur="2000" fill="hold"/>
                                        <p:tgtEl>
                                          <p:spTgt spid="3">
                                            <p:txEl>
                                              <p:pRg st="5" end="5"/>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04664" y="548680"/>
            <a:ext cx="6512511" cy="1143000"/>
          </a:xfrm>
        </p:spPr>
        <p:txBody>
          <a:bodyPr/>
          <a:lstStyle/>
          <a:p>
            <a:pPr marL="0" indent="0">
              <a:buNone/>
            </a:pPr>
            <a:r>
              <a:rPr lang="tr-TR" dirty="0" smtClean="0">
                <a:solidFill>
                  <a:schemeClr val="accent1">
                    <a:lumMod val="50000"/>
                  </a:schemeClr>
                </a:solidFill>
              </a:rPr>
              <a:t>MECAZ ANLAM</a:t>
            </a:r>
            <a:endParaRPr lang="tr-TR" dirty="0">
              <a:solidFill>
                <a:schemeClr val="accent1">
                  <a:lumMod val="50000"/>
                </a:schemeClr>
              </a:solidFill>
            </a:endParaRPr>
          </a:p>
        </p:txBody>
      </p:sp>
      <p:sp>
        <p:nvSpPr>
          <p:cNvPr id="3" name="İçerik Yer Tutucusu 2"/>
          <p:cNvSpPr>
            <a:spLocks noGrp="1"/>
          </p:cNvSpPr>
          <p:nvPr>
            <p:ph sz="quarter" idx="13"/>
          </p:nvPr>
        </p:nvSpPr>
        <p:spPr>
          <a:xfrm>
            <a:off x="611560" y="1700808"/>
            <a:ext cx="8128992" cy="4626848"/>
          </a:xfrm>
        </p:spPr>
        <p:txBody>
          <a:bodyPr/>
          <a:lstStyle/>
          <a:p>
            <a:pPr marL="45720" indent="0">
              <a:buNone/>
            </a:pPr>
            <a:r>
              <a:rPr lang="tr-TR" dirty="0" smtClean="0">
                <a:solidFill>
                  <a:schemeClr val="accent1">
                    <a:lumMod val="75000"/>
                  </a:schemeClr>
                </a:solidFill>
              </a:rPr>
              <a:t>             </a:t>
            </a:r>
            <a:r>
              <a:rPr lang="tr-TR" dirty="0" smtClean="0">
                <a:solidFill>
                  <a:schemeClr val="accent1">
                    <a:lumMod val="50000"/>
                  </a:schemeClr>
                </a:solidFill>
              </a:rPr>
              <a:t>Mecaz anlamlı sözcükler</a:t>
            </a:r>
            <a:r>
              <a:rPr lang="tr-TR" dirty="0" smtClean="0"/>
              <a:t>, </a:t>
            </a:r>
            <a:r>
              <a:rPr lang="tr-TR" dirty="0"/>
              <a:t>gerçek anlamından tamamen uzaklaşıp, </a:t>
            </a:r>
            <a:r>
              <a:rPr lang="tr-TR" dirty="0" smtClean="0"/>
              <a:t>düşünülen anlamdan bambaşka bir anlam taşımasıdır.</a:t>
            </a:r>
          </a:p>
          <a:p>
            <a:pPr marL="45720" indent="0">
              <a:buNone/>
            </a:pPr>
            <a:r>
              <a:rPr lang="tr-TR" dirty="0" smtClean="0">
                <a:solidFill>
                  <a:srgbClr val="FF0000"/>
                </a:solidFill>
              </a:rPr>
              <a:t>ÖRNEK;</a:t>
            </a:r>
          </a:p>
          <a:p>
            <a:pPr>
              <a:buFont typeface="Arial" panose="020B0604020202020204" pitchFamily="34" charset="0"/>
              <a:buChar char="•"/>
            </a:pPr>
            <a:r>
              <a:rPr lang="tr-TR" dirty="0" smtClean="0"/>
              <a:t>O ameliyattan sonra hayata başka </a:t>
            </a:r>
            <a:r>
              <a:rPr lang="tr-TR" dirty="0" smtClean="0">
                <a:solidFill>
                  <a:schemeClr val="accent1">
                    <a:lumMod val="50000"/>
                  </a:schemeClr>
                </a:solidFill>
              </a:rPr>
              <a:t>gözlerle</a:t>
            </a:r>
            <a:r>
              <a:rPr lang="tr-TR" dirty="0" smtClean="0"/>
              <a:t> bakmaya başlamıştı.</a:t>
            </a:r>
          </a:p>
          <a:p>
            <a:pPr>
              <a:buFont typeface="Arial" panose="020B0604020202020204" pitchFamily="34" charset="0"/>
              <a:buChar char="•"/>
            </a:pPr>
            <a:r>
              <a:rPr lang="tr-TR" dirty="0" smtClean="0">
                <a:solidFill>
                  <a:schemeClr val="accent1">
                    <a:lumMod val="50000"/>
                  </a:schemeClr>
                </a:solidFill>
              </a:rPr>
              <a:t>Keskin</a:t>
            </a:r>
            <a:r>
              <a:rPr lang="tr-TR" dirty="0" smtClean="0"/>
              <a:t> zekasıyla herkesi kendine hayran ediyordu.</a:t>
            </a:r>
          </a:p>
          <a:p>
            <a:pPr>
              <a:buFont typeface="Arial" panose="020B0604020202020204" pitchFamily="34" charset="0"/>
              <a:buChar char="•"/>
            </a:pPr>
            <a:r>
              <a:rPr lang="tr-TR" dirty="0" smtClean="0"/>
              <a:t>Bu da </a:t>
            </a:r>
            <a:r>
              <a:rPr lang="tr-TR" dirty="0" smtClean="0">
                <a:solidFill>
                  <a:schemeClr val="accent1">
                    <a:lumMod val="50000"/>
                  </a:schemeClr>
                </a:solidFill>
              </a:rPr>
              <a:t>ince </a:t>
            </a:r>
            <a:r>
              <a:rPr lang="tr-TR" dirty="0" smtClean="0"/>
              <a:t>işlerin peşinden koşar hep.</a:t>
            </a:r>
          </a:p>
          <a:p>
            <a:pPr marL="45720" indent="0">
              <a:buNone/>
            </a:pPr>
            <a:r>
              <a:rPr lang="tr-TR" dirty="0"/>
              <a:t> </a:t>
            </a:r>
            <a:r>
              <a:rPr lang="tr-TR" dirty="0" smtClean="0"/>
              <a:t>                   Yukarıda ki cümlelerde verilen sözcüklerin anlamlarına da bakıldığında, cümle de kullanılan anlamından farklı olduğu için </a:t>
            </a:r>
            <a:r>
              <a:rPr lang="tr-TR" dirty="0" smtClean="0">
                <a:solidFill>
                  <a:schemeClr val="accent1">
                    <a:lumMod val="50000"/>
                  </a:schemeClr>
                </a:solidFill>
              </a:rPr>
              <a:t>mecaz anlamlı </a:t>
            </a:r>
            <a:r>
              <a:rPr lang="tr-TR" dirty="0" smtClean="0"/>
              <a:t>sözcüklerdir.</a:t>
            </a:r>
            <a:endParaRPr lang="tr-TR" dirty="0"/>
          </a:p>
        </p:txBody>
      </p:sp>
    </p:spTree>
    <p:extLst>
      <p:ext uri="{BB962C8B-B14F-4D97-AF65-F5344CB8AC3E}">
        <p14:creationId xmlns:p14="http://schemas.microsoft.com/office/powerpoint/2010/main" xmlns="" val="1499241535"/>
      </p:ext>
    </p:extLst>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down)">
                                      <p:cBhvr>
                                        <p:cTn id="19" dur="500"/>
                                        <p:tgtEl>
                                          <p:spTgt spid="3">
                                            <p:txEl>
                                              <p:pRg st="1" end="1"/>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80">
                                          <p:stCondLst>
                                            <p:cond delay="0"/>
                                          </p:stCondLst>
                                        </p:cTn>
                                        <p:tgtEl>
                                          <p:spTgt spid="3">
                                            <p:txEl>
                                              <p:pRg st="3" end="3"/>
                                            </p:txEl>
                                          </p:spTgt>
                                        </p:tgtEl>
                                      </p:cBhvr>
                                    </p:animEffect>
                                    <p:anim calcmode="lin" valueType="num">
                                      <p:cBhvr>
                                        <p:cTn id="28"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33" dur="26">
                                          <p:stCondLst>
                                            <p:cond delay="650"/>
                                          </p:stCondLst>
                                        </p:cTn>
                                        <p:tgtEl>
                                          <p:spTgt spid="3">
                                            <p:txEl>
                                              <p:pRg st="3" end="3"/>
                                            </p:txEl>
                                          </p:spTgt>
                                        </p:tgtEl>
                                      </p:cBhvr>
                                      <p:to x="100000" y="60000"/>
                                    </p:animScale>
                                    <p:animScale>
                                      <p:cBhvr>
                                        <p:cTn id="34" dur="166" decel="50000">
                                          <p:stCondLst>
                                            <p:cond delay="676"/>
                                          </p:stCondLst>
                                        </p:cTn>
                                        <p:tgtEl>
                                          <p:spTgt spid="3">
                                            <p:txEl>
                                              <p:pRg st="3" end="3"/>
                                            </p:txEl>
                                          </p:spTgt>
                                        </p:tgtEl>
                                      </p:cBhvr>
                                      <p:to x="100000" y="100000"/>
                                    </p:animScale>
                                    <p:animScale>
                                      <p:cBhvr>
                                        <p:cTn id="35" dur="26">
                                          <p:stCondLst>
                                            <p:cond delay="1312"/>
                                          </p:stCondLst>
                                        </p:cTn>
                                        <p:tgtEl>
                                          <p:spTgt spid="3">
                                            <p:txEl>
                                              <p:pRg st="3" end="3"/>
                                            </p:txEl>
                                          </p:spTgt>
                                        </p:tgtEl>
                                      </p:cBhvr>
                                      <p:to x="100000" y="80000"/>
                                    </p:animScale>
                                    <p:animScale>
                                      <p:cBhvr>
                                        <p:cTn id="36" dur="166" decel="50000">
                                          <p:stCondLst>
                                            <p:cond delay="1338"/>
                                          </p:stCondLst>
                                        </p:cTn>
                                        <p:tgtEl>
                                          <p:spTgt spid="3">
                                            <p:txEl>
                                              <p:pRg st="3" end="3"/>
                                            </p:txEl>
                                          </p:spTgt>
                                        </p:tgtEl>
                                      </p:cBhvr>
                                      <p:to x="100000" y="100000"/>
                                    </p:animScale>
                                    <p:animScale>
                                      <p:cBhvr>
                                        <p:cTn id="37" dur="26">
                                          <p:stCondLst>
                                            <p:cond delay="1642"/>
                                          </p:stCondLst>
                                        </p:cTn>
                                        <p:tgtEl>
                                          <p:spTgt spid="3">
                                            <p:txEl>
                                              <p:pRg st="3" end="3"/>
                                            </p:txEl>
                                          </p:spTgt>
                                        </p:tgtEl>
                                      </p:cBhvr>
                                      <p:to x="100000" y="90000"/>
                                    </p:animScale>
                                    <p:animScale>
                                      <p:cBhvr>
                                        <p:cTn id="38" dur="166" decel="50000">
                                          <p:stCondLst>
                                            <p:cond delay="1668"/>
                                          </p:stCondLst>
                                        </p:cTn>
                                        <p:tgtEl>
                                          <p:spTgt spid="3">
                                            <p:txEl>
                                              <p:pRg st="3" end="3"/>
                                            </p:txEl>
                                          </p:spTgt>
                                        </p:tgtEl>
                                      </p:cBhvr>
                                      <p:to x="100000" y="100000"/>
                                    </p:animScale>
                                    <p:animScale>
                                      <p:cBhvr>
                                        <p:cTn id="39" dur="26">
                                          <p:stCondLst>
                                            <p:cond delay="1808"/>
                                          </p:stCondLst>
                                        </p:cTn>
                                        <p:tgtEl>
                                          <p:spTgt spid="3">
                                            <p:txEl>
                                              <p:pRg st="3" end="3"/>
                                            </p:txEl>
                                          </p:spTgt>
                                        </p:tgtEl>
                                      </p:cBhvr>
                                      <p:to x="100000" y="95000"/>
                                    </p:animScale>
                                    <p:animScale>
                                      <p:cBhvr>
                                        <p:cTn id="40" dur="166" decel="50000">
                                          <p:stCondLst>
                                            <p:cond delay="1834"/>
                                          </p:stCondLst>
                                        </p:cTn>
                                        <p:tgtEl>
                                          <p:spTgt spid="3">
                                            <p:txEl>
                                              <p:pRg st="3" end="3"/>
                                            </p:txEl>
                                          </p:spTgt>
                                        </p:tgtEl>
                                      </p:cBhvr>
                                      <p:to x="100000" y="100000"/>
                                    </p:animScale>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3">
                                            <p:txEl>
                                              <p:pRg st="4" end="4"/>
                                            </p:txEl>
                                          </p:spTgt>
                                        </p:tgtEl>
                                        <p:attrNameLst>
                                          <p:attrName>style.visibility</p:attrName>
                                        </p:attrNameLst>
                                      </p:cBhvr>
                                      <p:to>
                                        <p:strVal val="visible"/>
                                      </p:to>
                                    </p:set>
                                    <p:animEffect transition="in" filter="barn(inVertical)">
                                      <p:cBhvr>
                                        <p:cTn id="45" dur="500"/>
                                        <p:tgtEl>
                                          <p:spTgt spid="3">
                                            <p:txEl>
                                              <p:pRg st="4" end="4"/>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nodeType="clickEffect">
                                  <p:stCondLst>
                                    <p:cond delay="0"/>
                                  </p:stCondLst>
                                  <p:childTnLst>
                                    <p:set>
                                      <p:cBhvr>
                                        <p:cTn id="49" dur="1" fill="hold">
                                          <p:stCondLst>
                                            <p:cond delay="0"/>
                                          </p:stCondLst>
                                        </p:cTn>
                                        <p:tgtEl>
                                          <p:spTgt spid="3">
                                            <p:txEl>
                                              <p:pRg st="5" end="5"/>
                                            </p:txEl>
                                          </p:spTgt>
                                        </p:tgtEl>
                                        <p:attrNameLst>
                                          <p:attrName>style.visibility</p:attrName>
                                        </p:attrNameLst>
                                      </p:cBhvr>
                                      <p:to>
                                        <p:strVal val="visible"/>
                                      </p:to>
                                    </p:set>
                                    <p:animEffect transition="in" filter="wipe(down)">
                                      <p:cBhvr>
                                        <p:cTn id="50" dur="580">
                                          <p:stCondLst>
                                            <p:cond delay="0"/>
                                          </p:stCondLst>
                                        </p:cTn>
                                        <p:tgtEl>
                                          <p:spTgt spid="3">
                                            <p:txEl>
                                              <p:pRg st="5" end="5"/>
                                            </p:txEl>
                                          </p:spTgt>
                                        </p:tgtEl>
                                      </p:cBhvr>
                                    </p:animEffect>
                                    <p:anim calcmode="lin" valueType="num">
                                      <p:cBhvr>
                                        <p:cTn id="51"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56" dur="26">
                                          <p:stCondLst>
                                            <p:cond delay="650"/>
                                          </p:stCondLst>
                                        </p:cTn>
                                        <p:tgtEl>
                                          <p:spTgt spid="3">
                                            <p:txEl>
                                              <p:pRg st="5" end="5"/>
                                            </p:txEl>
                                          </p:spTgt>
                                        </p:tgtEl>
                                      </p:cBhvr>
                                      <p:to x="100000" y="60000"/>
                                    </p:animScale>
                                    <p:animScale>
                                      <p:cBhvr>
                                        <p:cTn id="57" dur="166" decel="50000">
                                          <p:stCondLst>
                                            <p:cond delay="676"/>
                                          </p:stCondLst>
                                        </p:cTn>
                                        <p:tgtEl>
                                          <p:spTgt spid="3">
                                            <p:txEl>
                                              <p:pRg st="5" end="5"/>
                                            </p:txEl>
                                          </p:spTgt>
                                        </p:tgtEl>
                                      </p:cBhvr>
                                      <p:to x="100000" y="100000"/>
                                    </p:animScale>
                                    <p:animScale>
                                      <p:cBhvr>
                                        <p:cTn id="58" dur="26">
                                          <p:stCondLst>
                                            <p:cond delay="1312"/>
                                          </p:stCondLst>
                                        </p:cTn>
                                        <p:tgtEl>
                                          <p:spTgt spid="3">
                                            <p:txEl>
                                              <p:pRg st="5" end="5"/>
                                            </p:txEl>
                                          </p:spTgt>
                                        </p:tgtEl>
                                      </p:cBhvr>
                                      <p:to x="100000" y="80000"/>
                                    </p:animScale>
                                    <p:animScale>
                                      <p:cBhvr>
                                        <p:cTn id="59" dur="166" decel="50000">
                                          <p:stCondLst>
                                            <p:cond delay="1338"/>
                                          </p:stCondLst>
                                        </p:cTn>
                                        <p:tgtEl>
                                          <p:spTgt spid="3">
                                            <p:txEl>
                                              <p:pRg st="5" end="5"/>
                                            </p:txEl>
                                          </p:spTgt>
                                        </p:tgtEl>
                                      </p:cBhvr>
                                      <p:to x="100000" y="100000"/>
                                    </p:animScale>
                                    <p:animScale>
                                      <p:cBhvr>
                                        <p:cTn id="60" dur="26">
                                          <p:stCondLst>
                                            <p:cond delay="1642"/>
                                          </p:stCondLst>
                                        </p:cTn>
                                        <p:tgtEl>
                                          <p:spTgt spid="3">
                                            <p:txEl>
                                              <p:pRg st="5" end="5"/>
                                            </p:txEl>
                                          </p:spTgt>
                                        </p:tgtEl>
                                      </p:cBhvr>
                                      <p:to x="100000" y="90000"/>
                                    </p:animScale>
                                    <p:animScale>
                                      <p:cBhvr>
                                        <p:cTn id="61" dur="166" decel="50000">
                                          <p:stCondLst>
                                            <p:cond delay="1668"/>
                                          </p:stCondLst>
                                        </p:cTn>
                                        <p:tgtEl>
                                          <p:spTgt spid="3">
                                            <p:txEl>
                                              <p:pRg st="5" end="5"/>
                                            </p:txEl>
                                          </p:spTgt>
                                        </p:tgtEl>
                                      </p:cBhvr>
                                      <p:to x="100000" y="100000"/>
                                    </p:animScale>
                                    <p:animScale>
                                      <p:cBhvr>
                                        <p:cTn id="62" dur="26">
                                          <p:stCondLst>
                                            <p:cond delay="1808"/>
                                          </p:stCondLst>
                                        </p:cTn>
                                        <p:tgtEl>
                                          <p:spTgt spid="3">
                                            <p:txEl>
                                              <p:pRg st="5" end="5"/>
                                            </p:txEl>
                                          </p:spTgt>
                                        </p:tgtEl>
                                      </p:cBhvr>
                                      <p:to x="100000" y="95000"/>
                                    </p:animScale>
                                    <p:animScale>
                                      <p:cBhvr>
                                        <p:cTn id="63" dur="166" decel="50000">
                                          <p:stCondLst>
                                            <p:cond delay="1834"/>
                                          </p:stCondLst>
                                        </p:cTn>
                                        <p:tgtEl>
                                          <p:spTgt spid="3">
                                            <p:txEl>
                                              <p:pRg st="5" end="5"/>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780928" y="404664"/>
            <a:ext cx="8496944" cy="1143000"/>
          </a:xfrm>
        </p:spPr>
        <p:txBody>
          <a:bodyPr/>
          <a:lstStyle/>
          <a:p>
            <a:pPr marL="0" indent="0">
              <a:buNone/>
            </a:pPr>
            <a:r>
              <a:rPr lang="tr-TR" dirty="0" smtClean="0">
                <a:solidFill>
                  <a:srgbClr val="CC0066"/>
                </a:solidFill>
              </a:rPr>
              <a:t>TERİM ANLAM</a:t>
            </a:r>
            <a:endParaRPr lang="tr-TR" dirty="0">
              <a:solidFill>
                <a:srgbClr val="CC0066"/>
              </a:solidFill>
            </a:endParaRPr>
          </a:p>
        </p:txBody>
      </p:sp>
      <p:sp>
        <p:nvSpPr>
          <p:cNvPr id="3" name="İçerik Yer Tutucusu 2"/>
          <p:cNvSpPr>
            <a:spLocks noGrp="1"/>
          </p:cNvSpPr>
          <p:nvPr>
            <p:ph sz="quarter" idx="13"/>
          </p:nvPr>
        </p:nvSpPr>
        <p:spPr>
          <a:xfrm>
            <a:off x="899592" y="1556792"/>
            <a:ext cx="7560840" cy="4320480"/>
          </a:xfrm>
        </p:spPr>
        <p:txBody>
          <a:bodyPr>
            <a:normAutofit fontScale="92500" lnSpcReduction="10000"/>
          </a:bodyPr>
          <a:lstStyle/>
          <a:p>
            <a:r>
              <a:rPr lang="tr-TR" dirty="0"/>
              <a:t>Sözcüklerin </a:t>
            </a:r>
            <a:r>
              <a:rPr lang="tr-TR" dirty="0" err="1"/>
              <a:t>bilim,sanat,siyaset</a:t>
            </a:r>
            <a:r>
              <a:rPr lang="tr-TR" dirty="0"/>
              <a:t> vb. alanlardaki anlamlarına terim anlam </a:t>
            </a:r>
            <a:r>
              <a:rPr lang="tr-TR" dirty="0" smtClean="0"/>
              <a:t>denir. </a:t>
            </a:r>
          </a:p>
          <a:p>
            <a:pPr marL="45720" indent="0">
              <a:buNone/>
            </a:pPr>
            <a:r>
              <a:rPr lang="tr-TR" dirty="0" smtClean="0">
                <a:solidFill>
                  <a:srgbClr val="CC0066"/>
                </a:solidFill>
              </a:rPr>
              <a:t>ÖRNEK;</a:t>
            </a:r>
          </a:p>
          <a:p>
            <a:pPr>
              <a:buFont typeface="Arial" panose="020B0604020202020204" pitchFamily="34" charset="0"/>
              <a:buChar char="•"/>
            </a:pPr>
            <a:r>
              <a:rPr lang="tr-TR" dirty="0" smtClean="0"/>
              <a:t>Bu tiyatro üç </a:t>
            </a:r>
            <a:r>
              <a:rPr lang="tr-TR" dirty="0" smtClean="0">
                <a:solidFill>
                  <a:srgbClr val="CC0066"/>
                </a:solidFill>
              </a:rPr>
              <a:t>perdeden</a:t>
            </a:r>
            <a:r>
              <a:rPr lang="tr-TR" dirty="0" smtClean="0"/>
              <a:t> oluşuyor</a:t>
            </a:r>
          </a:p>
          <a:p>
            <a:pPr>
              <a:buFont typeface="Arial" panose="020B0604020202020204" pitchFamily="34" charset="0"/>
              <a:buChar char="•"/>
            </a:pPr>
            <a:r>
              <a:rPr lang="tr-TR" dirty="0" smtClean="0"/>
              <a:t>Buna en basit olarak verebileceğimiz örnek perdedir. Perdenin akla gelen ilk anlamı aslında evlerimizde, iş yerlerimizde veya hayatta genellikle kullandığımız yerlerde ki güneş kapatıcı veya pencere kapatıcıdır.  Ama Perdenin diğer kullanıldığı </a:t>
            </a:r>
            <a:r>
              <a:rPr lang="tr-TR" dirty="0"/>
              <a:t>yer olan tiyatro da ise bir oyunun olay dizisinin ana kesimlerini oluşturan ve kendi içinde bütünlüğü olan bölümlerinden her </a:t>
            </a:r>
            <a:r>
              <a:rPr lang="tr-TR" dirty="0" smtClean="0"/>
              <a:t>biri olarak açıklanabilir. </a:t>
            </a:r>
            <a:r>
              <a:rPr lang="tr-TR" dirty="0" smtClean="0">
                <a:solidFill>
                  <a:srgbClr val="CC0066"/>
                </a:solidFill>
              </a:rPr>
              <a:t>Bu örnekle de açıklana bildiği gibi cümlede bu tür anlamlar da kullanılan sözcükler terim anlamlıdır.</a:t>
            </a:r>
          </a:p>
          <a:p>
            <a:pPr>
              <a:buFont typeface="Arial" panose="020B0604020202020204" pitchFamily="34" charset="0"/>
              <a:buChar char="•"/>
            </a:pPr>
            <a:endParaRPr lang="tr-TR" dirty="0" smtClean="0">
              <a:solidFill>
                <a:srgbClr val="CC0066"/>
              </a:solidFill>
            </a:endParaRPr>
          </a:p>
          <a:p>
            <a:pPr>
              <a:buFont typeface="Arial" panose="020B0604020202020204" pitchFamily="34" charset="0"/>
              <a:buChar char="•"/>
            </a:pPr>
            <a:endParaRPr lang="tr-TR" dirty="0"/>
          </a:p>
        </p:txBody>
      </p:sp>
    </p:spTree>
    <p:extLst>
      <p:ext uri="{BB962C8B-B14F-4D97-AF65-F5344CB8AC3E}">
        <p14:creationId xmlns:p14="http://schemas.microsoft.com/office/powerpoint/2010/main" xmlns="" val="1116070594"/>
      </p:ext>
    </p:extLst>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barn(inVertical)">
                                      <p:cBhvr>
                                        <p:cTn id="19" dur="500"/>
                                        <p:tgtEl>
                                          <p:spTgt spid="3">
                                            <p:txEl>
                                              <p:pRg st="1" end="1"/>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80">
                                          <p:stCondLst>
                                            <p:cond delay="0"/>
                                          </p:stCondLst>
                                        </p:cTn>
                                        <p:tgtEl>
                                          <p:spTgt spid="3">
                                            <p:txEl>
                                              <p:pRg st="3" end="3"/>
                                            </p:txEl>
                                          </p:spTgt>
                                        </p:tgtEl>
                                      </p:cBhvr>
                                    </p:animEffect>
                                    <p:anim calcmode="lin" valueType="num">
                                      <p:cBhvr>
                                        <p:cTn id="28"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33" dur="26">
                                          <p:stCondLst>
                                            <p:cond delay="650"/>
                                          </p:stCondLst>
                                        </p:cTn>
                                        <p:tgtEl>
                                          <p:spTgt spid="3">
                                            <p:txEl>
                                              <p:pRg st="3" end="3"/>
                                            </p:txEl>
                                          </p:spTgt>
                                        </p:tgtEl>
                                      </p:cBhvr>
                                      <p:to x="100000" y="60000"/>
                                    </p:animScale>
                                    <p:animScale>
                                      <p:cBhvr>
                                        <p:cTn id="34" dur="166" decel="50000">
                                          <p:stCondLst>
                                            <p:cond delay="676"/>
                                          </p:stCondLst>
                                        </p:cTn>
                                        <p:tgtEl>
                                          <p:spTgt spid="3">
                                            <p:txEl>
                                              <p:pRg st="3" end="3"/>
                                            </p:txEl>
                                          </p:spTgt>
                                        </p:tgtEl>
                                      </p:cBhvr>
                                      <p:to x="100000" y="100000"/>
                                    </p:animScale>
                                    <p:animScale>
                                      <p:cBhvr>
                                        <p:cTn id="35" dur="26">
                                          <p:stCondLst>
                                            <p:cond delay="1312"/>
                                          </p:stCondLst>
                                        </p:cTn>
                                        <p:tgtEl>
                                          <p:spTgt spid="3">
                                            <p:txEl>
                                              <p:pRg st="3" end="3"/>
                                            </p:txEl>
                                          </p:spTgt>
                                        </p:tgtEl>
                                      </p:cBhvr>
                                      <p:to x="100000" y="80000"/>
                                    </p:animScale>
                                    <p:animScale>
                                      <p:cBhvr>
                                        <p:cTn id="36" dur="166" decel="50000">
                                          <p:stCondLst>
                                            <p:cond delay="1338"/>
                                          </p:stCondLst>
                                        </p:cTn>
                                        <p:tgtEl>
                                          <p:spTgt spid="3">
                                            <p:txEl>
                                              <p:pRg st="3" end="3"/>
                                            </p:txEl>
                                          </p:spTgt>
                                        </p:tgtEl>
                                      </p:cBhvr>
                                      <p:to x="100000" y="100000"/>
                                    </p:animScale>
                                    <p:animScale>
                                      <p:cBhvr>
                                        <p:cTn id="37" dur="26">
                                          <p:stCondLst>
                                            <p:cond delay="1642"/>
                                          </p:stCondLst>
                                        </p:cTn>
                                        <p:tgtEl>
                                          <p:spTgt spid="3">
                                            <p:txEl>
                                              <p:pRg st="3" end="3"/>
                                            </p:txEl>
                                          </p:spTgt>
                                        </p:tgtEl>
                                      </p:cBhvr>
                                      <p:to x="100000" y="90000"/>
                                    </p:animScale>
                                    <p:animScale>
                                      <p:cBhvr>
                                        <p:cTn id="38" dur="166" decel="50000">
                                          <p:stCondLst>
                                            <p:cond delay="1668"/>
                                          </p:stCondLst>
                                        </p:cTn>
                                        <p:tgtEl>
                                          <p:spTgt spid="3">
                                            <p:txEl>
                                              <p:pRg st="3" end="3"/>
                                            </p:txEl>
                                          </p:spTgt>
                                        </p:tgtEl>
                                      </p:cBhvr>
                                      <p:to x="100000" y="100000"/>
                                    </p:animScale>
                                    <p:animScale>
                                      <p:cBhvr>
                                        <p:cTn id="39" dur="26">
                                          <p:stCondLst>
                                            <p:cond delay="1808"/>
                                          </p:stCondLst>
                                        </p:cTn>
                                        <p:tgtEl>
                                          <p:spTgt spid="3">
                                            <p:txEl>
                                              <p:pRg st="3" end="3"/>
                                            </p:txEl>
                                          </p:spTgt>
                                        </p:tgtEl>
                                      </p:cBhvr>
                                      <p:to x="100000" y="95000"/>
                                    </p:animScale>
                                    <p:animScale>
                                      <p:cBhvr>
                                        <p:cTn id="40" dur="166" decel="50000">
                                          <p:stCondLst>
                                            <p:cond delay="1834"/>
                                          </p:stCondLst>
                                        </p:cTn>
                                        <p:tgtEl>
                                          <p:spTgt spid="3">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Yer Tutucusu 5"/>
          <p:cNvSpPr>
            <a:spLocks noGrp="1"/>
          </p:cNvSpPr>
          <p:nvPr>
            <p:ph type="body" idx="1"/>
          </p:nvPr>
        </p:nvSpPr>
        <p:spPr>
          <a:xfrm>
            <a:off x="4572000" y="692696"/>
            <a:ext cx="3734128" cy="678586"/>
          </a:xfrm>
        </p:spPr>
        <p:txBody>
          <a:bodyPr/>
          <a:lstStyle/>
          <a:p>
            <a:r>
              <a:rPr lang="tr-TR" sz="4000" dirty="0" smtClean="0">
                <a:solidFill>
                  <a:srgbClr val="0000CC"/>
                </a:solidFill>
              </a:rPr>
              <a:t>SOYUT ANLAM</a:t>
            </a:r>
            <a:endParaRPr lang="tr-TR" sz="4000" dirty="0">
              <a:solidFill>
                <a:srgbClr val="0000CC"/>
              </a:solidFill>
            </a:endParaRPr>
          </a:p>
        </p:txBody>
      </p:sp>
      <p:sp>
        <p:nvSpPr>
          <p:cNvPr id="7" name="İçerik Yer Tutucusu 6"/>
          <p:cNvSpPr>
            <a:spLocks noGrp="1"/>
          </p:cNvSpPr>
          <p:nvPr>
            <p:ph sz="half" idx="2"/>
          </p:nvPr>
        </p:nvSpPr>
        <p:spPr>
          <a:xfrm>
            <a:off x="4716016" y="1412776"/>
            <a:ext cx="3747575" cy="3180801"/>
          </a:xfrm>
        </p:spPr>
        <p:txBody>
          <a:bodyPr/>
          <a:lstStyle/>
          <a:p>
            <a:r>
              <a:rPr lang="tr-TR" dirty="0" smtClean="0"/>
              <a:t>5 duyu organımızla algılayamadığımız sözcüklere soyut anlamlı sözcükler denir.</a:t>
            </a:r>
          </a:p>
          <a:p>
            <a:pPr marL="45720" indent="0">
              <a:buNone/>
            </a:pPr>
            <a:r>
              <a:rPr lang="tr-TR" dirty="0">
                <a:solidFill>
                  <a:srgbClr val="FF0000"/>
                </a:solidFill>
              </a:rPr>
              <a:t>ÖRNEK;</a:t>
            </a:r>
          </a:p>
          <a:p>
            <a:pPr>
              <a:buFont typeface="Arial" panose="020B0604020202020204" pitchFamily="34" charset="0"/>
              <a:buChar char="•"/>
            </a:pPr>
            <a:r>
              <a:rPr lang="tr-TR" dirty="0" smtClean="0">
                <a:solidFill>
                  <a:srgbClr val="FF0000"/>
                </a:solidFill>
              </a:rPr>
              <a:t>Rüyamda seni gördüm.</a:t>
            </a:r>
          </a:p>
          <a:p>
            <a:pPr>
              <a:buFont typeface="Arial" panose="020B0604020202020204" pitchFamily="34" charset="0"/>
              <a:buChar char="•"/>
            </a:pPr>
            <a:r>
              <a:rPr lang="tr-TR" dirty="0" smtClean="0">
                <a:solidFill>
                  <a:srgbClr val="FF0000"/>
                </a:solidFill>
              </a:rPr>
              <a:t>Gece çok korktum.</a:t>
            </a:r>
          </a:p>
          <a:p>
            <a:pPr>
              <a:buFont typeface="Arial" panose="020B0604020202020204" pitchFamily="34" charset="0"/>
              <a:buChar char="•"/>
            </a:pPr>
            <a:r>
              <a:rPr lang="tr-TR" dirty="0" smtClean="0">
                <a:solidFill>
                  <a:srgbClr val="FF0000"/>
                </a:solidFill>
              </a:rPr>
              <a:t>Sensiz çok mutsuzum.</a:t>
            </a:r>
          </a:p>
          <a:p>
            <a:pPr>
              <a:buFont typeface="Arial" panose="020B0604020202020204" pitchFamily="34" charset="0"/>
              <a:buChar char="•"/>
            </a:pPr>
            <a:endParaRPr lang="tr-TR" dirty="0" smtClean="0"/>
          </a:p>
          <a:p>
            <a:pPr>
              <a:buFont typeface="Arial" panose="020B0604020202020204" pitchFamily="34" charset="0"/>
              <a:buChar char="•"/>
            </a:pPr>
            <a:endParaRPr lang="tr-TR" dirty="0"/>
          </a:p>
        </p:txBody>
      </p:sp>
      <p:sp>
        <p:nvSpPr>
          <p:cNvPr id="8" name="Metin Yer Tutucusu 7"/>
          <p:cNvSpPr>
            <a:spLocks noGrp="1"/>
          </p:cNvSpPr>
          <p:nvPr>
            <p:ph type="body" sz="quarter" idx="3"/>
          </p:nvPr>
        </p:nvSpPr>
        <p:spPr>
          <a:xfrm>
            <a:off x="395536" y="620688"/>
            <a:ext cx="3600400" cy="750594"/>
          </a:xfrm>
        </p:spPr>
        <p:txBody>
          <a:bodyPr/>
          <a:lstStyle/>
          <a:p>
            <a:r>
              <a:rPr lang="tr-TR" sz="4000" dirty="0" smtClean="0">
                <a:solidFill>
                  <a:srgbClr val="0000CC"/>
                </a:solidFill>
              </a:rPr>
              <a:t>SOMUT ANLAM</a:t>
            </a:r>
            <a:endParaRPr lang="tr-TR" sz="4000" dirty="0">
              <a:solidFill>
                <a:srgbClr val="0000CC"/>
              </a:solidFill>
            </a:endParaRPr>
          </a:p>
        </p:txBody>
      </p:sp>
      <p:sp>
        <p:nvSpPr>
          <p:cNvPr id="9" name="İçerik Yer Tutucusu 8"/>
          <p:cNvSpPr>
            <a:spLocks noGrp="1"/>
          </p:cNvSpPr>
          <p:nvPr>
            <p:ph sz="quarter" idx="4"/>
          </p:nvPr>
        </p:nvSpPr>
        <p:spPr>
          <a:xfrm>
            <a:off x="611560" y="1412776"/>
            <a:ext cx="3671391" cy="3182096"/>
          </a:xfrm>
        </p:spPr>
        <p:txBody>
          <a:bodyPr/>
          <a:lstStyle/>
          <a:p>
            <a:r>
              <a:rPr lang="tr-TR" dirty="0"/>
              <a:t>5 duyu organımızla algılayabildiğimiz sözcüklere </a:t>
            </a:r>
            <a:r>
              <a:rPr lang="tr-TR" dirty="0" smtClean="0"/>
              <a:t>somut anlamlı sözcükler denir.</a:t>
            </a:r>
          </a:p>
          <a:p>
            <a:pPr marL="45720" indent="0">
              <a:buNone/>
            </a:pPr>
            <a:r>
              <a:rPr lang="tr-TR" dirty="0" smtClean="0">
                <a:solidFill>
                  <a:srgbClr val="FF0000"/>
                </a:solidFill>
              </a:rPr>
              <a:t>ÖRNEK;</a:t>
            </a:r>
          </a:p>
          <a:p>
            <a:pPr>
              <a:buFont typeface="Arial" panose="020B0604020202020204" pitchFamily="34" charset="0"/>
              <a:buChar char="•"/>
            </a:pPr>
            <a:r>
              <a:rPr lang="tr-TR" dirty="0" smtClean="0">
                <a:solidFill>
                  <a:srgbClr val="FF0000"/>
                </a:solidFill>
              </a:rPr>
              <a:t>Rüzgar çok esiyor.</a:t>
            </a:r>
          </a:p>
          <a:p>
            <a:pPr>
              <a:buFont typeface="Arial" panose="020B0604020202020204" pitchFamily="34" charset="0"/>
              <a:buChar char="•"/>
            </a:pPr>
            <a:r>
              <a:rPr lang="tr-TR" dirty="0" smtClean="0">
                <a:solidFill>
                  <a:srgbClr val="FF0000"/>
                </a:solidFill>
              </a:rPr>
              <a:t>Ispanak çok güzel koktu.</a:t>
            </a:r>
          </a:p>
          <a:p>
            <a:pPr>
              <a:buFont typeface="Arial" panose="020B0604020202020204" pitchFamily="34" charset="0"/>
              <a:buChar char="•"/>
            </a:pPr>
            <a:r>
              <a:rPr lang="tr-TR" dirty="0" smtClean="0">
                <a:solidFill>
                  <a:srgbClr val="FF0000"/>
                </a:solidFill>
              </a:rPr>
              <a:t>Kumlar altın rengindeydi.</a:t>
            </a:r>
          </a:p>
          <a:p>
            <a:pPr>
              <a:buFont typeface="Arial" panose="020B0604020202020204" pitchFamily="34" charset="0"/>
              <a:buChar char="•"/>
            </a:pPr>
            <a:r>
              <a:rPr lang="tr-TR" dirty="0" smtClean="0">
                <a:solidFill>
                  <a:srgbClr val="FF0000"/>
                </a:solidFill>
              </a:rPr>
              <a:t>Bu kayısı çok tatlıydı.</a:t>
            </a:r>
            <a:endParaRPr lang="tr-TR" dirty="0">
              <a:solidFill>
                <a:srgbClr val="FF0000"/>
              </a:solidFill>
            </a:endParaRPr>
          </a:p>
        </p:txBody>
      </p:sp>
      <p:sp>
        <p:nvSpPr>
          <p:cNvPr id="2" name="Başlık 1"/>
          <p:cNvSpPr>
            <a:spLocks noGrp="1"/>
          </p:cNvSpPr>
          <p:nvPr>
            <p:ph type="title"/>
          </p:nvPr>
        </p:nvSpPr>
        <p:spPr>
          <a:xfrm>
            <a:off x="971600" y="4869160"/>
            <a:ext cx="7664639" cy="1143000"/>
          </a:xfrm>
        </p:spPr>
        <p:txBody>
          <a:bodyPr/>
          <a:lstStyle/>
          <a:p>
            <a:pPr marL="0" indent="0">
              <a:buNone/>
            </a:pPr>
            <a:r>
              <a:rPr lang="tr-TR" dirty="0" smtClean="0">
                <a:solidFill>
                  <a:srgbClr val="0000CC"/>
                </a:solidFill>
              </a:rPr>
              <a:t>SOYUT  VE SOMUT ANLAM</a:t>
            </a:r>
            <a:endParaRPr lang="tr-TR" dirty="0">
              <a:solidFill>
                <a:srgbClr val="0000CC"/>
              </a:solidFill>
            </a:endParaRPr>
          </a:p>
        </p:txBody>
      </p:sp>
    </p:spTree>
    <p:extLst>
      <p:ext uri="{BB962C8B-B14F-4D97-AF65-F5344CB8AC3E}">
        <p14:creationId xmlns:p14="http://schemas.microsoft.com/office/powerpoint/2010/main" xmlns="" val="1668395484"/>
      </p:ext>
    </p:extLst>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 calcmode="lin" valueType="num">
                                      <p:cBhvr additive="base">
                                        <p:cTn id="14"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nodeType="clickEffect">
                                  <p:stCondLst>
                                    <p:cond delay="0"/>
                                  </p:stCondLst>
                                  <p:childTnLst>
                                    <p:set>
                                      <p:cBhvr>
                                        <p:cTn id="19" dur="1" fill="hold">
                                          <p:stCondLst>
                                            <p:cond delay="0"/>
                                          </p:stCondLst>
                                        </p:cTn>
                                        <p:tgtEl>
                                          <p:spTgt spid="9">
                                            <p:txEl>
                                              <p:pRg st="0" end="0"/>
                                            </p:txEl>
                                          </p:spTgt>
                                        </p:tgtEl>
                                        <p:attrNameLst>
                                          <p:attrName>style.visibility</p:attrName>
                                        </p:attrNameLst>
                                      </p:cBhvr>
                                      <p:to>
                                        <p:strVal val="visible"/>
                                      </p:to>
                                    </p:set>
                                    <p:animEffect transition="in" filter="wipe(down)">
                                      <p:cBhvr>
                                        <p:cTn id="20" dur="580">
                                          <p:stCondLst>
                                            <p:cond delay="0"/>
                                          </p:stCondLst>
                                        </p:cTn>
                                        <p:tgtEl>
                                          <p:spTgt spid="9">
                                            <p:txEl>
                                              <p:pRg st="0" end="0"/>
                                            </p:txEl>
                                          </p:spTgt>
                                        </p:tgtEl>
                                      </p:cBhvr>
                                    </p:animEffect>
                                    <p:anim calcmode="lin" valueType="num">
                                      <p:cBhvr>
                                        <p:cTn id="21" dur="1822" tmFilter="0,0; 0.14,0.36; 0.43,0.73; 0.71,0.91; 1.0,1.0">
                                          <p:stCondLst>
                                            <p:cond delay="0"/>
                                          </p:stCondLst>
                                        </p:cTn>
                                        <p:tgtEl>
                                          <p:spTgt spid="9">
                                            <p:txEl>
                                              <p:pRg st="0" end="0"/>
                                            </p:txEl>
                                          </p:spTgt>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9">
                                            <p:txEl>
                                              <p:pRg st="0" end="0"/>
                                            </p:txEl>
                                          </p:spTgt>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9">
                                            <p:txEl>
                                              <p:pRg st="0" end="0"/>
                                            </p:txEl>
                                          </p:spTgt>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9">
                                            <p:txEl>
                                              <p:pRg st="0" end="0"/>
                                            </p:txEl>
                                          </p:spTgt>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9">
                                            <p:txEl>
                                              <p:pRg st="0" end="0"/>
                                            </p:txEl>
                                          </p:spTgt>
                                        </p:tgtEl>
                                        <p:attrNameLst>
                                          <p:attrName>ppt_y</p:attrName>
                                        </p:attrNameLst>
                                      </p:cBhvr>
                                      <p:tavLst>
                                        <p:tav tm="0" fmla="#ppt_y-sin(pi*$)/81">
                                          <p:val>
                                            <p:fltVal val="0"/>
                                          </p:val>
                                        </p:tav>
                                        <p:tav tm="100000">
                                          <p:val>
                                            <p:fltVal val="1"/>
                                          </p:val>
                                        </p:tav>
                                      </p:tavLst>
                                    </p:anim>
                                    <p:animScale>
                                      <p:cBhvr>
                                        <p:cTn id="26" dur="26">
                                          <p:stCondLst>
                                            <p:cond delay="650"/>
                                          </p:stCondLst>
                                        </p:cTn>
                                        <p:tgtEl>
                                          <p:spTgt spid="9">
                                            <p:txEl>
                                              <p:pRg st="0" end="0"/>
                                            </p:txEl>
                                          </p:spTgt>
                                        </p:tgtEl>
                                      </p:cBhvr>
                                      <p:to x="100000" y="60000"/>
                                    </p:animScale>
                                    <p:animScale>
                                      <p:cBhvr>
                                        <p:cTn id="27" dur="166" decel="50000">
                                          <p:stCondLst>
                                            <p:cond delay="676"/>
                                          </p:stCondLst>
                                        </p:cTn>
                                        <p:tgtEl>
                                          <p:spTgt spid="9">
                                            <p:txEl>
                                              <p:pRg st="0" end="0"/>
                                            </p:txEl>
                                          </p:spTgt>
                                        </p:tgtEl>
                                      </p:cBhvr>
                                      <p:to x="100000" y="100000"/>
                                    </p:animScale>
                                    <p:animScale>
                                      <p:cBhvr>
                                        <p:cTn id="28" dur="26">
                                          <p:stCondLst>
                                            <p:cond delay="1312"/>
                                          </p:stCondLst>
                                        </p:cTn>
                                        <p:tgtEl>
                                          <p:spTgt spid="9">
                                            <p:txEl>
                                              <p:pRg st="0" end="0"/>
                                            </p:txEl>
                                          </p:spTgt>
                                        </p:tgtEl>
                                      </p:cBhvr>
                                      <p:to x="100000" y="80000"/>
                                    </p:animScale>
                                    <p:animScale>
                                      <p:cBhvr>
                                        <p:cTn id="29" dur="166" decel="50000">
                                          <p:stCondLst>
                                            <p:cond delay="1338"/>
                                          </p:stCondLst>
                                        </p:cTn>
                                        <p:tgtEl>
                                          <p:spTgt spid="9">
                                            <p:txEl>
                                              <p:pRg st="0" end="0"/>
                                            </p:txEl>
                                          </p:spTgt>
                                        </p:tgtEl>
                                      </p:cBhvr>
                                      <p:to x="100000" y="100000"/>
                                    </p:animScale>
                                    <p:animScale>
                                      <p:cBhvr>
                                        <p:cTn id="30" dur="26">
                                          <p:stCondLst>
                                            <p:cond delay="1642"/>
                                          </p:stCondLst>
                                        </p:cTn>
                                        <p:tgtEl>
                                          <p:spTgt spid="9">
                                            <p:txEl>
                                              <p:pRg st="0" end="0"/>
                                            </p:txEl>
                                          </p:spTgt>
                                        </p:tgtEl>
                                      </p:cBhvr>
                                      <p:to x="100000" y="90000"/>
                                    </p:animScale>
                                    <p:animScale>
                                      <p:cBhvr>
                                        <p:cTn id="31" dur="166" decel="50000">
                                          <p:stCondLst>
                                            <p:cond delay="1668"/>
                                          </p:stCondLst>
                                        </p:cTn>
                                        <p:tgtEl>
                                          <p:spTgt spid="9">
                                            <p:txEl>
                                              <p:pRg st="0" end="0"/>
                                            </p:txEl>
                                          </p:spTgt>
                                        </p:tgtEl>
                                      </p:cBhvr>
                                      <p:to x="100000" y="100000"/>
                                    </p:animScale>
                                    <p:animScale>
                                      <p:cBhvr>
                                        <p:cTn id="32" dur="26">
                                          <p:stCondLst>
                                            <p:cond delay="1808"/>
                                          </p:stCondLst>
                                        </p:cTn>
                                        <p:tgtEl>
                                          <p:spTgt spid="9">
                                            <p:txEl>
                                              <p:pRg st="0" end="0"/>
                                            </p:txEl>
                                          </p:spTgt>
                                        </p:tgtEl>
                                      </p:cBhvr>
                                      <p:to x="100000" y="95000"/>
                                    </p:animScale>
                                    <p:animScale>
                                      <p:cBhvr>
                                        <p:cTn id="33" dur="166" decel="50000">
                                          <p:stCondLst>
                                            <p:cond delay="1834"/>
                                          </p:stCondLst>
                                        </p:cTn>
                                        <p:tgtEl>
                                          <p:spTgt spid="9">
                                            <p:txEl>
                                              <p:pRg st="0" end="0"/>
                                            </p:txEl>
                                          </p:spTgt>
                                        </p:tgtEl>
                                      </p:cBhvr>
                                      <p:to x="100000" y="100000"/>
                                    </p:animScale>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9">
                                            <p:txEl>
                                              <p:pRg st="1" end="1"/>
                                            </p:txEl>
                                          </p:spTgt>
                                        </p:tgtEl>
                                        <p:attrNameLst>
                                          <p:attrName>style.visibility</p:attrName>
                                        </p:attrNameLst>
                                      </p:cBhvr>
                                      <p:to>
                                        <p:strVal val="visible"/>
                                      </p:to>
                                    </p:set>
                                    <p:animEffect transition="in" filter="barn(inVertical)">
                                      <p:cBhvr>
                                        <p:cTn id="38" dur="500"/>
                                        <p:tgtEl>
                                          <p:spTgt spid="9">
                                            <p:txEl>
                                              <p:pRg st="1" end="1"/>
                                            </p:txEl>
                                          </p:spTgt>
                                        </p:tgtEl>
                                      </p:cBhvr>
                                    </p:animEffect>
                                  </p:childTnLst>
                                </p:cTn>
                              </p:par>
                              <p:par>
                                <p:cTn id="39" presetID="16" presetClass="entr" presetSubtype="21" fill="hold" nodeType="withEffect">
                                  <p:stCondLst>
                                    <p:cond delay="0"/>
                                  </p:stCondLst>
                                  <p:childTnLst>
                                    <p:set>
                                      <p:cBhvr>
                                        <p:cTn id="40" dur="1" fill="hold">
                                          <p:stCondLst>
                                            <p:cond delay="0"/>
                                          </p:stCondLst>
                                        </p:cTn>
                                        <p:tgtEl>
                                          <p:spTgt spid="9">
                                            <p:txEl>
                                              <p:pRg st="2" end="2"/>
                                            </p:txEl>
                                          </p:spTgt>
                                        </p:tgtEl>
                                        <p:attrNameLst>
                                          <p:attrName>style.visibility</p:attrName>
                                        </p:attrNameLst>
                                      </p:cBhvr>
                                      <p:to>
                                        <p:strVal val="visible"/>
                                      </p:to>
                                    </p:set>
                                    <p:animEffect transition="in" filter="barn(inVertical)">
                                      <p:cBhvr>
                                        <p:cTn id="41" dur="500"/>
                                        <p:tgtEl>
                                          <p:spTgt spid="9">
                                            <p:txEl>
                                              <p:pRg st="2" end="2"/>
                                            </p:txEl>
                                          </p:spTgt>
                                        </p:tgtEl>
                                      </p:cBhvr>
                                    </p:animEffect>
                                  </p:childTnLst>
                                </p:cTn>
                              </p:par>
                              <p:par>
                                <p:cTn id="42" presetID="16" presetClass="entr" presetSubtype="21" fill="hold" nodeType="withEffect">
                                  <p:stCondLst>
                                    <p:cond delay="0"/>
                                  </p:stCondLst>
                                  <p:childTnLst>
                                    <p:set>
                                      <p:cBhvr>
                                        <p:cTn id="43" dur="1" fill="hold">
                                          <p:stCondLst>
                                            <p:cond delay="0"/>
                                          </p:stCondLst>
                                        </p:cTn>
                                        <p:tgtEl>
                                          <p:spTgt spid="9">
                                            <p:txEl>
                                              <p:pRg st="3" end="3"/>
                                            </p:txEl>
                                          </p:spTgt>
                                        </p:tgtEl>
                                        <p:attrNameLst>
                                          <p:attrName>style.visibility</p:attrName>
                                        </p:attrNameLst>
                                      </p:cBhvr>
                                      <p:to>
                                        <p:strVal val="visible"/>
                                      </p:to>
                                    </p:set>
                                    <p:animEffect transition="in" filter="barn(inVertical)">
                                      <p:cBhvr>
                                        <p:cTn id="44" dur="500"/>
                                        <p:tgtEl>
                                          <p:spTgt spid="9">
                                            <p:txEl>
                                              <p:pRg st="3" end="3"/>
                                            </p:txEl>
                                          </p:spTgt>
                                        </p:tgtEl>
                                      </p:cBhvr>
                                    </p:animEffect>
                                  </p:childTnLst>
                                </p:cTn>
                              </p:par>
                              <p:par>
                                <p:cTn id="45" presetID="16" presetClass="entr" presetSubtype="21" fill="hold" nodeType="withEffect">
                                  <p:stCondLst>
                                    <p:cond delay="0"/>
                                  </p:stCondLst>
                                  <p:childTnLst>
                                    <p:set>
                                      <p:cBhvr>
                                        <p:cTn id="46" dur="1" fill="hold">
                                          <p:stCondLst>
                                            <p:cond delay="0"/>
                                          </p:stCondLst>
                                        </p:cTn>
                                        <p:tgtEl>
                                          <p:spTgt spid="9">
                                            <p:txEl>
                                              <p:pRg st="4" end="4"/>
                                            </p:txEl>
                                          </p:spTgt>
                                        </p:tgtEl>
                                        <p:attrNameLst>
                                          <p:attrName>style.visibility</p:attrName>
                                        </p:attrNameLst>
                                      </p:cBhvr>
                                      <p:to>
                                        <p:strVal val="visible"/>
                                      </p:to>
                                    </p:set>
                                    <p:animEffect transition="in" filter="barn(inVertical)">
                                      <p:cBhvr>
                                        <p:cTn id="47" dur="500"/>
                                        <p:tgtEl>
                                          <p:spTgt spid="9">
                                            <p:txEl>
                                              <p:pRg st="4" end="4"/>
                                            </p:txEl>
                                          </p:spTgt>
                                        </p:tgtEl>
                                      </p:cBhvr>
                                    </p:animEffect>
                                  </p:childTnLst>
                                </p:cTn>
                              </p:par>
                              <p:par>
                                <p:cTn id="48" presetID="16" presetClass="entr" presetSubtype="21" fill="hold" nodeType="withEffect">
                                  <p:stCondLst>
                                    <p:cond delay="0"/>
                                  </p:stCondLst>
                                  <p:childTnLst>
                                    <p:set>
                                      <p:cBhvr>
                                        <p:cTn id="49" dur="1" fill="hold">
                                          <p:stCondLst>
                                            <p:cond delay="0"/>
                                          </p:stCondLst>
                                        </p:cTn>
                                        <p:tgtEl>
                                          <p:spTgt spid="9">
                                            <p:txEl>
                                              <p:pRg st="5" end="5"/>
                                            </p:txEl>
                                          </p:spTgt>
                                        </p:tgtEl>
                                        <p:attrNameLst>
                                          <p:attrName>style.visibility</p:attrName>
                                        </p:attrNameLst>
                                      </p:cBhvr>
                                      <p:to>
                                        <p:strVal val="visible"/>
                                      </p:to>
                                    </p:set>
                                    <p:animEffect transition="in" filter="barn(inVertical)">
                                      <p:cBhvr>
                                        <p:cTn id="50" dur="500"/>
                                        <p:tgtEl>
                                          <p:spTgt spid="9">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nodeType="clickEffect">
                                  <p:stCondLst>
                                    <p:cond delay="0"/>
                                  </p:stCondLst>
                                  <p:childTnLst>
                                    <p:set>
                                      <p:cBhvr>
                                        <p:cTn id="54" dur="1" fill="hold">
                                          <p:stCondLst>
                                            <p:cond delay="0"/>
                                          </p:stCondLst>
                                        </p:cTn>
                                        <p:tgtEl>
                                          <p:spTgt spid="6">
                                            <p:txEl>
                                              <p:pRg st="0" end="0"/>
                                            </p:txEl>
                                          </p:spTgt>
                                        </p:tgtEl>
                                        <p:attrNameLst>
                                          <p:attrName>style.visibility</p:attrName>
                                        </p:attrNameLst>
                                      </p:cBhvr>
                                      <p:to>
                                        <p:strVal val="visible"/>
                                      </p:to>
                                    </p:set>
                                    <p:animEffect transition="in" filter="wipe(down)">
                                      <p:cBhvr>
                                        <p:cTn id="55" dur="580">
                                          <p:stCondLst>
                                            <p:cond delay="0"/>
                                          </p:stCondLst>
                                        </p:cTn>
                                        <p:tgtEl>
                                          <p:spTgt spid="6">
                                            <p:txEl>
                                              <p:pRg st="0" end="0"/>
                                            </p:txEl>
                                          </p:spTgt>
                                        </p:tgtEl>
                                      </p:cBhvr>
                                    </p:animEffect>
                                    <p:anim calcmode="lin" valueType="num">
                                      <p:cBhvr>
                                        <p:cTn id="56" dur="1822" tmFilter="0,0; 0.14,0.36; 0.43,0.73; 0.71,0.91; 1.0,1.0">
                                          <p:stCondLst>
                                            <p:cond delay="0"/>
                                          </p:stCondLst>
                                        </p:cTn>
                                        <p:tgtEl>
                                          <p:spTgt spid="6">
                                            <p:txEl>
                                              <p:pRg st="0" end="0"/>
                                            </p:tx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6">
                                            <p:txEl>
                                              <p:pRg st="0" end="0"/>
                                            </p:tx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6">
                                            <p:txEl>
                                              <p:pRg st="0" end="0"/>
                                            </p:tx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6">
                                            <p:txEl>
                                              <p:pRg st="0" end="0"/>
                                            </p:tx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6">
                                            <p:txEl>
                                              <p:pRg st="0" end="0"/>
                                            </p:tx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6">
                                            <p:txEl>
                                              <p:pRg st="0" end="0"/>
                                            </p:txEl>
                                          </p:spTgt>
                                        </p:tgtEl>
                                      </p:cBhvr>
                                      <p:to x="100000" y="60000"/>
                                    </p:animScale>
                                    <p:animScale>
                                      <p:cBhvr>
                                        <p:cTn id="62" dur="166" decel="50000">
                                          <p:stCondLst>
                                            <p:cond delay="676"/>
                                          </p:stCondLst>
                                        </p:cTn>
                                        <p:tgtEl>
                                          <p:spTgt spid="6">
                                            <p:txEl>
                                              <p:pRg st="0" end="0"/>
                                            </p:txEl>
                                          </p:spTgt>
                                        </p:tgtEl>
                                      </p:cBhvr>
                                      <p:to x="100000" y="100000"/>
                                    </p:animScale>
                                    <p:animScale>
                                      <p:cBhvr>
                                        <p:cTn id="63" dur="26">
                                          <p:stCondLst>
                                            <p:cond delay="1312"/>
                                          </p:stCondLst>
                                        </p:cTn>
                                        <p:tgtEl>
                                          <p:spTgt spid="6">
                                            <p:txEl>
                                              <p:pRg st="0" end="0"/>
                                            </p:txEl>
                                          </p:spTgt>
                                        </p:tgtEl>
                                      </p:cBhvr>
                                      <p:to x="100000" y="80000"/>
                                    </p:animScale>
                                    <p:animScale>
                                      <p:cBhvr>
                                        <p:cTn id="64" dur="166" decel="50000">
                                          <p:stCondLst>
                                            <p:cond delay="1338"/>
                                          </p:stCondLst>
                                        </p:cTn>
                                        <p:tgtEl>
                                          <p:spTgt spid="6">
                                            <p:txEl>
                                              <p:pRg st="0" end="0"/>
                                            </p:txEl>
                                          </p:spTgt>
                                        </p:tgtEl>
                                      </p:cBhvr>
                                      <p:to x="100000" y="100000"/>
                                    </p:animScale>
                                    <p:animScale>
                                      <p:cBhvr>
                                        <p:cTn id="65" dur="26">
                                          <p:stCondLst>
                                            <p:cond delay="1642"/>
                                          </p:stCondLst>
                                        </p:cTn>
                                        <p:tgtEl>
                                          <p:spTgt spid="6">
                                            <p:txEl>
                                              <p:pRg st="0" end="0"/>
                                            </p:txEl>
                                          </p:spTgt>
                                        </p:tgtEl>
                                      </p:cBhvr>
                                      <p:to x="100000" y="90000"/>
                                    </p:animScale>
                                    <p:animScale>
                                      <p:cBhvr>
                                        <p:cTn id="66" dur="166" decel="50000">
                                          <p:stCondLst>
                                            <p:cond delay="1668"/>
                                          </p:stCondLst>
                                        </p:cTn>
                                        <p:tgtEl>
                                          <p:spTgt spid="6">
                                            <p:txEl>
                                              <p:pRg st="0" end="0"/>
                                            </p:txEl>
                                          </p:spTgt>
                                        </p:tgtEl>
                                      </p:cBhvr>
                                      <p:to x="100000" y="100000"/>
                                    </p:animScale>
                                    <p:animScale>
                                      <p:cBhvr>
                                        <p:cTn id="67" dur="26">
                                          <p:stCondLst>
                                            <p:cond delay="1808"/>
                                          </p:stCondLst>
                                        </p:cTn>
                                        <p:tgtEl>
                                          <p:spTgt spid="6">
                                            <p:txEl>
                                              <p:pRg st="0" end="0"/>
                                            </p:txEl>
                                          </p:spTgt>
                                        </p:tgtEl>
                                      </p:cBhvr>
                                      <p:to x="100000" y="95000"/>
                                    </p:animScale>
                                    <p:animScale>
                                      <p:cBhvr>
                                        <p:cTn id="68" dur="166" decel="50000">
                                          <p:stCondLst>
                                            <p:cond delay="1834"/>
                                          </p:stCondLst>
                                        </p:cTn>
                                        <p:tgtEl>
                                          <p:spTgt spid="6">
                                            <p:txEl>
                                              <p:pRg st="0" end="0"/>
                                            </p:txEl>
                                          </p:spTgt>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7">
                                            <p:txEl>
                                              <p:pRg st="0" end="0"/>
                                            </p:txEl>
                                          </p:spTgt>
                                        </p:tgtEl>
                                        <p:attrNameLst>
                                          <p:attrName>style.visibility</p:attrName>
                                        </p:attrNameLst>
                                      </p:cBhvr>
                                      <p:to>
                                        <p:strVal val="visible"/>
                                      </p:to>
                                    </p:set>
                                    <p:anim calcmode="lin" valueType="num">
                                      <p:cBhvr additive="base">
                                        <p:cTn id="7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9" presetClass="entr" presetSubtype="0" decel="100000" fill="hold" nodeType="clickEffect">
                                  <p:stCondLst>
                                    <p:cond delay="0"/>
                                  </p:stCondLst>
                                  <p:childTnLst>
                                    <p:set>
                                      <p:cBhvr>
                                        <p:cTn id="78" dur="1" fill="hold">
                                          <p:stCondLst>
                                            <p:cond delay="0"/>
                                          </p:stCondLst>
                                        </p:cTn>
                                        <p:tgtEl>
                                          <p:spTgt spid="7">
                                            <p:txEl>
                                              <p:pRg st="1" end="1"/>
                                            </p:txEl>
                                          </p:spTgt>
                                        </p:tgtEl>
                                        <p:attrNameLst>
                                          <p:attrName>style.visibility</p:attrName>
                                        </p:attrNameLst>
                                      </p:cBhvr>
                                      <p:to>
                                        <p:strVal val="visible"/>
                                      </p:to>
                                    </p:set>
                                    <p:anim calcmode="lin" valueType="num">
                                      <p:cBhvr>
                                        <p:cTn id="7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80" dur="500" fill="hold"/>
                                        <p:tgtEl>
                                          <p:spTgt spid="7">
                                            <p:txEl>
                                              <p:pRg st="1" end="1"/>
                                            </p:txEl>
                                          </p:spTgt>
                                        </p:tgtEl>
                                        <p:attrNameLst>
                                          <p:attrName>ppt_h</p:attrName>
                                        </p:attrNameLst>
                                      </p:cBhvr>
                                      <p:tavLst>
                                        <p:tav tm="0">
                                          <p:val>
                                            <p:fltVal val="0"/>
                                          </p:val>
                                        </p:tav>
                                        <p:tav tm="100000">
                                          <p:val>
                                            <p:strVal val="#ppt_h"/>
                                          </p:val>
                                        </p:tav>
                                      </p:tavLst>
                                    </p:anim>
                                    <p:anim calcmode="lin" valueType="num">
                                      <p:cBhvr>
                                        <p:cTn id="81" dur="500" fill="hold"/>
                                        <p:tgtEl>
                                          <p:spTgt spid="7">
                                            <p:txEl>
                                              <p:pRg st="1" end="1"/>
                                            </p:txEl>
                                          </p:spTgt>
                                        </p:tgtEl>
                                        <p:attrNameLst>
                                          <p:attrName>style.rotation</p:attrName>
                                        </p:attrNameLst>
                                      </p:cBhvr>
                                      <p:tavLst>
                                        <p:tav tm="0">
                                          <p:val>
                                            <p:fltVal val="360"/>
                                          </p:val>
                                        </p:tav>
                                        <p:tav tm="100000">
                                          <p:val>
                                            <p:fltVal val="0"/>
                                          </p:val>
                                        </p:tav>
                                      </p:tavLst>
                                    </p:anim>
                                    <p:animEffect transition="in" filter="fade">
                                      <p:cBhvr>
                                        <p:cTn id="82" dur="500"/>
                                        <p:tgtEl>
                                          <p:spTgt spid="7">
                                            <p:txEl>
                                              <p:pRg st="1" end="1"/>
                                            </p:txEl>
                                          </p:spTgt>
                                        </p:tgtEl>
                                      </p:cBhvr>
                                    </p:animEffect>
                                  </p:childTnLst>
                                </p:cTn>
                              </p:par>
                              <p:par>
                                <p:cTn id="83" presetID="49" presetClass="entr" presetSubtype="0" decel="100000" fill="hold" nodeType="withEffect">
                                  <p:stCondLst>
                                    <p:cond delay="0"/>
                                  </p:stCondLst>
                                  <p:childTnLst>
                                    <p:set>
                                      <p:cBhvr>
                                        <p:cTn id="84" dur="1" fill="hold">
                                          <p:stCondLst>
                                            <p:cond delay="0"/>
                                          </p:stCondLst>
                                        </p:cTn>
                                        <p:tgtEl>
                                          <p:spTgt spid="7">
                                            <p:txEl>
                                              <p:pRg st="2" end="2"/>
                                            </p:txEl>
                                          </p:spTgt>
                                        </p:tgtEl>
                                        <p:attrNameLst>
                                          <p:attrName>style.visibility</p:attrName>
                                        </p:attrNameLst>
                                      </p:cBhvr>
                                      <p:to>
                                        <p:strVal val="visible"/>
                                      </p:to>
                                    </p:set>
                                    <p:anim calcmode="lin" valueType="num">
                                      <p:cBhvr>
                                        <p:cTn id="8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86" dur="500" fill="hold"/>
                                        <p:tgtEl>
                                          <p:spTgt spid="7">
                                            <p:txEl>
                                              <p:pRg st="2" end="2"/>
                                            </p:txEl>
                                          </p:spTgt>
                                        </p:tgtEl>
                                        <p:attrNameLst>
                                          <p:attrName>ppt_h</p:attrName>
                                        </p:attrNameLst>
                                      </p:cBhvr>
                                      <p:tavLst>
                                        <p:tav tm="0">
                                          <p:val>
                                            <p:fltVal val="0"/>
                                          </p:val>
                                        </p:tav>
                                        <p:tav tm="100000">
                                          <p:val>
                                            <p:strVal val="#ppt_h"/>
                                          </p:val>
                                        </p:tav>
                                      </p:tavLst>
                                    </p:anim>
                                    <p:anim calcmode="lin" valueType="num">
                                      <p:cBhvr>
                                        <p:cTn id="87" dur="500" fill="hold"/>
                                        <p:tgtEl>
                                          <p:spTgt spid="7">
                                            <p:txEl>
                                              <p:pRg st="2" end="2"/>
                                            </p:txEl>
                                          </p:spTgt>
                                        </p:tgtEl>
                                        <p:attrNameLst>
                                          <p:attrName>style.rotation</p:attrName>
                                        </p:attrNameLst>
                                      </p:cBhvr>
                                      <p:tavLst>
                                        <p:tav tm="0">
                                          <p:val>
                                            <p:fltVal val="360"/>
                                          </p:val>
                                        </p:tav>
                                        <p:tav tm="100000">
                                          <p:val>
                                            <p:fltVal val="0"/>
                                          </p:val>
                                        </p:tav>
                                      </p:tavLst>
                                    </p:anim>
                                    <p:animEffect transition="in" filter="fade">
                                      <p:cBhvr>
                                        <p:cTn id="88" dur="500"/>
                                        <p:tgtEl>
                                          <p:spTgt spid="7">
                                            <p:txEl>
                                              <p:pRg st="2" end="2"/>
                                            </p:txEl>
                                          </p:spTgt>
                                        </p:tgtEl>
                                      </p:cBhvr>
                                    </p:animEffect>
                                  </p:childTnLst>
                                </p:cTn>
                              </p:par>
                              <p:par>
                                <p:cTn id="89" presetID="49" presetClass="entr" presetSubtype="0" decel="100000" fill="hold" nodeType="withEffect">
                                  <p:stCondLst>
                                    <p:cond delay="0"/>
                                  </p:stCondLst>
                                  <p:childTnLst>
                                    <p:set>
                                      <p:cBhvr>
                                        <p:cTn id="90" dur="1" fill="hold">
                                          <p:stCondLst>
                                            <p:cond delay="0"/>
                                          </p:stCondLst>
                                        </p:cTn>
                                        <p:tgtEl>
                                          <p:spTgt spid="7">
                                            <p:txEl>
                                              <p:pRg st="3" end="3"/>
                                            </p:txEl>
                                          </p:spTgt>
                                        </p:tgtEl>
                                        <p:attrNameLst>
                                          <p:attrName>style.visibility</p:attrName>
                                        </p:attrNameLst>
                                      </p:cBhvr>
                                      <p:to>
                                        <p:strVal val="visible"/>
                                      </p:to>
                                    </p:set>
                                    <p:anim calcmode="lin" valueType="num">
                                      <p:cBhvr>
                                        <p:cTn id="91" dur="500" fill="hold"/>
                                        <p:tgtEl>
                                          <p:spTgt spid="7">
                                            <p:txEl>
                                              <p:pRg st="3" end="3"/>
                                            </p:txEl>
                                          </p:spTgt>
                                        </p:tgtEl>
                                        <p:attrNameLst>
                                          <p:attrName>ppt_w</p:attrName>
                                        </p:attrNameLst>
                                      </p:cBhvr>
                                      <p:tavLst>
                                        <p:tav tm="0">
                                          <p:val>
                                            <p:fltVal val="0"/>
                                          </p:val>
                                        </p:tav>
                                        <p:tav tm="100000">
                                          <p:val>
                                            <p:strVal val="#ppt_w"/>
                                          </p:val>
                                        </p:tav>
                                      </p:tavLst>
                                    </p:anim>
                                    <p:anim calcmode="lin" valueType="num">
                                      <p:cBhvr>
                                        <p:cTn id="92" dur="500" fill="hold"/>
                                        <p:tgtEl>
                                          <p:spTgt spid="7">
                                            <p:txEl>
                                              <p:pRg st="3" end="3"/>
                                            </p:txEl>
                                          </p:spTgt>
                                        </p:tgtEl>
                                        <p:attrNameLst>
                                          <p:attrName>ppt_h</p:attrName>
                                        </p:attrNameLst>
                                      </p:cBhvr>
                                      <p:tavLst>
                                        <p:tav tm="0">
                                          <p:val>
                                            <p:fltVal val="0"/>
                                          </p:val>
                                        </p:tav>
                                        <p:tav tm="100000">
                                          <p:val>
                                            <p:strVal val="#ppt_h"/>
                                          </p:val>
                                        </p:tav>
                                      </p:tavLst>
                                    </p:anim>
                                    <p:anim calcmode="lin" valueType="num">
                                      <p:cBhvr>
                                        <p:cTn id="93" dur="500" fill="hold"/>
                                        <p:tgtEl>
                                          <p:spTgt spid="7">
                                            <p:txEl>
                                              <p:pRg st="3" end="3"/>
                                            </p:txEl>
                                          </p:spTgt>
                                        </p:tgtEl>
                                        <p:attrNameLst>
                                          <p:attrName>style.rotation</p:attrName>
                                        </p:attrNameLst>
                                      </p:cBhvr>
                                      <p:tavLst>
                                        <p:tav tm="0">
                                          <p:val>
                                            <p:fltVal val="360"/>
                                          </p:val>
                                        </p:tav>
                                        <p:tav tm="100000">
                                          <p:val>
                                            <p:fltVal val="0"/>
                                          </p:val>
                                        </p:tav>
                                      </p:tavLst>
                                    </p:anim>
                                    <p:animEffect transition="in" filter="fade">
                                      <p:cBhvr>
                                        <p:cTn id="94" dur="500"/>
                                        <p:tgtEl>
                                          <p:spTgt spid="7">
                                            <p:txEl>
                                              <p:pRg st="3" end="3"/>
                                            </p:txEl>
                                          </p:spTgt>
                                        </p:tgtEl>
                                      </p:cBhvr>
                                    </p:animEffect>
                                  </p:childTnLst>
                                </p:cTn>
                              </p:par>
                              <p:par>
                                <p:cTn id="95" presetID="49" presetClass="entr" presetSubtype="0" decel="100000" fill="hold" nodeType="withEffect">
                                  <p:stCondLst>
                                    <p:cond delay="0"/>
                                  </p:stCondLst>
                                  <p:childTnLst>
                                    <p:set>
                                      <p:cBhvr>
                                        <p:cTn id="96" dur="1" fill="hold">
                                          <p:stCondLst>
                                            <p:cond delay="0"/>
                                          </p:stCondLst>
                                        </p:cTn>
                                        <p:tgtEl>
                                          <p:spTgt spid="7">
                                            <p:txEl>
                                              <p:pRg st="4" end="4"/>
                                            </p:txEl>
                                          </p:spTgt>
                                        </p:tgtEl>
                                        <p:attrNameLst>
                                          <p:attrName>style.visibility</p:attrName>
                                        </p:attrNameLst>
                                      </p:cBhvr>
                                      <p:to>
                                        <p:strVal val="visible"/>
                                      </p:to>
                                    </p:set>
                                    <p:anim calcmode="lin" valueType="num">
                                      <p:cBhvr>
                                        <p:cTn id="97" dur="500" fill="hold"/>
                                        <p:tgtEl>
                                          <p:spTgt spid="7">
                                            <p:txEl>
                                              <p:pRg st="4" end="4"/>
                                            </p:txEl>
                                          </p:spTgt>
                                        </p:tgtEl>
                                        <p:attrNameLst>
                                          <p:attrName>ppt_w</p:attrName>
                                        </p:attrNameLst>
                                      </p:cBhvr>
                                      <p:tavLst>
                                        <p:tav tm="0">
                                          <p:val>
                                            <p:fltVal val="0"/>
                                          </p:val>
                                        </p:tav>
                                        <p:tav tm="100000">
                                          <p:val>
                                            <p:strVal val="#ppt_w"/>
                                          </p:val>
                                        </p:tav>
                                      </p:tavLst>
                                    </p:anim>
                                    <p:anim calcmode="lin" valueType="num">
                                      <p:cBhvr>
                                        <p:cTn id="98" dur="500" fill="hold"/>
                                        <p:tgtEl>
                                          <p:spTgt spid="7">
                                            <p:txEl>
                                              <p:pRg st="4" end="4"/>
                                            </p:txEl>
                                          </p:spTgt>
                                        </p:tgtEl>
                                        <p:attrNameLst>
                                          <p:attrName>ppt_h</p:attrName>
                                        </p:attrNameLst>
                                      </p:cBhvr>
                                      <p:tavLst>
                                        <p:tav tm="0">
                                          <p:val>
                                            <p:fltVal val="0"/>
                                          </p:val>
                                        </p:tav>
                                        <p:tav tm="100000">
                                          <p:val>
                                            <p:strVal val="#ppt_h"/>
                                          </p:val>
                                        </p:tav>
                                      </p:tavLst>
                                    </p:anim>
                                    <p:anim calcmode="lin" valueType="num">
                                      <p:cBhvr>
                                        <p:cTn id="99" dur="500" fill="hold"/>
                                        <p:tgtEl>
                                          <p:spTgt spid="7">
                                            <p:txEl>
                                              <p:pRg st="4" end="4"/>
                                            </p:txEl>
                                          </p:spTgt>
                                        </p:tgtEl>
                                        <p:attrNameLst>
                                          <p:attrName>style.rotation</p:attrName>
                                        </p:attrNameLst>
                                      </p:cBhvr>
                                      <p:tavLst>
                                        <p:tav tm="0">
                                          <p:val>
                                            <p:fltVal val="360"/>
                                          </p:val>
                                        </p:tav>
                                        <p:tav tm="100000">
                                          <p:val>
                                            <p:fltVal val="0"/>
                                          </p:val>
                                        </p:tav>
                                      </p:tavLst>
                                    </p:anim>
                                    <p:animEffect transition="in" filter="fade">
                                      <p:cBhvr>
                                        <p:cTn id="100"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Hava Akımı">
  <a:themeElements>
    <a:clrScheme name="Güven">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1026</TotalTime>
  <Words>835</Words>
  <PresentationFormat>Ekran Gösterisi (4:3)</PresentationFormat>
  <Paragraphs>113</Paragraphs>
  <Slides>20</Slides>
  <Notes>1</Notes>
  <HiddenSlides>0</HiddenSlides>
  <MMClips>0</MMClips>
  <ScaleCrop>false</ScaleCrop>
  <HeadingPairs>
    <vt:vector size="4" baseType="variant">
      <vt:variant>
        <vt:lpstr>Tema</vt:lpstr>
      </vt:variant>
      <vt:variant>
        <vt:i4>1</vt:i4>
      </vt:variant>
      <vt:variant>
        <vt:lpstr>Slayt Başlıkları</vt:lpstr>
      </vt:variant>
      <vt:variant>
        <vt:i4>20</vt:i4>
      </vt:variant>
    </vt:vector>
  </HeadingPairs>
  <TitlesOfParts>
    <vt:vector size="21" baseType="lpstr">
      <vt:lpstr>Hava Akımı</vt:lpstr>
      <vt:lpstr>SÖZCÜKTE ANLAM</vt:lpstr>
      <vt:lpstr>   1.SÖZCÜKTE ANLAM BAKIMINDAN SÖZCÜKLER            </vt:lpstr>
      <vt:lpstr>Slayt 3</vt:lpstr>
      <vt:lpstr>Slayt 4</vt:lpstr>
      <vt:lpstr>GERÇEK(TEMEL)ANLAM</vt:lpstr>
      <vt:lpstr>YAN ANLAM</vt:lpstr>
      <vt:lpstr>MECAZ ANLAM</vt:lpstr>
      <vt:lpstr>TERİM ANLAM</vt:lpstr>
      <vt:lpstr>SOYUT  VE SOMUT ANLAM</vt:lpstr>
      <vt:lpstr>NİTEL VE NİCEL ANLAM</vt:lpstr>
      <vt:lpstr>    2.SÖZCÜKTE ANLAM İLİŞKİSİ BAKIMINDAN SÖZCÜKLER</vt:lpstr>
      <vt:lpstr>Slayt 12</vt:lpstr>
      <vt:lpstr>EŞ ANLAMLI SÖZCÜKLER</vt:lpstr>
      <vt:lpstr>ZIT ANLAMLI SÖZCÜKLER</vt:lpstr>
      <vt:lpstr>BİR ŞEYİN OLUMSUZU ONUN ZIT ANLAMLISI DEĞİLDİR!</vt:lpstr>
      <vt:lpstr>EŞ SESLİ SÖZCÜKLER</vt:lpstr>
      <vt:lpstr>YAKIN ANLAMLI SÖZCÜKLER</vt:lpstr>
      <vt:lpstr>GENEL VE ÖZEL ANLAMLI SÖZCÜKLER</vt:lpstr>
      <vt:lpstr>AD AKTARMASI (Mecâz-ı Mürsel)</vt:lpstr>
      <vt:lpstr>Slayt 20</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2017-03-21T20:58:51Z</dcterms:created>
  <dcterms:modified xsi:type="dcterms:W3CDTF">2020-05-16T11:13:33Z</dcterms:modified>
  <cp:category>https://www.sorubak.com</cp:category>
</cp:coreProperties>
</file>