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979E85A-C5F6-49E6-854C-84A9D08DBD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1227038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/>
              <a:t>SÖZCÜKTE ANLAM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C47C52CB-C165-4786-BD4A-A1E98D34E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5" y="3146246"/>
            <a:ext cx="7315200" cy="192562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sz="6000" b="1" dirty="0">
                <a:solidFill>
                  <a:srgbClr val="002060"/>
                </a:solidFill>
              </a:rPr>
              <a:t>SOYUT – SOMUT</a:t>
            </a:r>
          </a:p>
          <a:p>
            <a:pPr algn="ctr"/>
            <a:r>
              <a:rPr lang="tr-TR" sz="6000" b="1" dirty="0">
                <a:solidFill>
                  <a:srgbClr val="002060"/>
                </a:solidFill>
              </a:rPr>
              <a:t>NİTEL – NİCEL</a:t>
            </a:r>
          </a:p>
          <a:p>
            <a:pPr algn="ctr"/>
            <a:r>
              <a:rPr lang="tr-TR" sz="6000" b="1" dirty="0">
                <a:solidFill>
                  <a:srgbClr val="002060"/>
                </a:solidFill>
              </a:rPr>
              <a:t>GENEL – ÖZEL</a:t>
            </a:r>
          </a:p>
        </p:txBody>
      </p:sp>
    </p:spTree>
    <p:extLst>
      <p:ext uri="{BB962C8B-B14F-4D97-AF65-F5344CB8AC3E}">
        <p14:creationId xmlns:p14="http://schemas.microsoft.com/office/powerpoint/2010/main" xmlns="" val="4184962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C0D54FA-B8E6-48BB-8DA4-9C9AD1CC1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2033" y="1447760"/>
            <a:ext cx="7967934" cy="396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1334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D60CF1E-8A83-40F6-BD71-FC7340D58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7048" y="538476"/>
            <a:ext cx="6977904" cy="578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3958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C31379C3-0D28-404C-A075-42BEF0C83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81358" y="434345"/>
            <a:ext cx="7229284" cy="598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548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EA464D13-433A-457F-B0F0-505E99376099}"/>
              </a:ext>
            </a:extLst>
          </p:cNvPr>
          <p:cNvSpPr/>
          <p:nvPr/>
        </p:nvSpPr>
        <p:spPr>
          <a:xfrm>
            <a:off x="804862" y="209716"/>
            <a:ext cx="1058227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C00000"/>
                </a:solidFill>
                <a:latin typeface="ALFABET98" panose="00000400000000000000" pitchFamily="2" charset="0"/>
              </a:rPr>
              <a:t>SOMUT ANLAM – SOYUT ANLAM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Beş duyu organımızın herhangi biriyle algılanabilen sözcükler “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somut</a:t>
            </a:r>
            <a:r>
              <a:rPr lang="tr-TR" sz="6000" baseline="-25000" dirty="0">
                <a:latin typeface="ALFABET98" panose="00000400000000000000" pitchFamily="2" charset="0"/>
              </a:rPr>
              <a:t>”, algılanamayan sözcükler ise 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soyut</a:t>
            </a:r>
            <a:r>
              <a:rPr lang="tr-TR" sz="6000" baseline="-25000" dirty="0">
                <a:latin typeface="ALFABET98" panose="00000400000000000000" pitchFamily="2" charset="0"/>
              </a:rPr>
              <a:t>tur.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8F62536E-6370-4BA0-9DA4-311CD5E60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266" y="1366700"/>
            <a:ext cx="11017465" cy="278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1823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96C84357-CE84-453B-86B5-E2C4BA960BA8}"/>
              </a:ext>
            </a:extLst>
          </p:cNvPr>
          <p:cNvSpPr txBox="1"/>
          <p:nvPr/>
        </p:nvSpPr>
        <p:spPr>
          <a:xfrm>
            <a:off x="1175657" y="612844"/>
            <a:ext cx="2922595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solidFill>
                  <a:srgbClr val="FF0000"/>
                </a:solidFill>
                <a:latin typeface="ALFABET98" panose="00000400000000000000" pitchFamily="2" charset="0"/>
              </a:rPr>
              <a:t>SOMUT</a:t>
            </a:r>
          </a:p>
          <a:p>
            <a:endParaRPr lang="tr-TR" sz="6000" dirty="0">
              <a:latin typeface="ALFABET98" panose="00000400000000000000" pitchFamily="2" charset="0"/>
            </a:endParaRPr>
          </a:p>
          <a:p>
            <a:r>
              <a:rPr lang="tr-TR" sz="6000" dirty="0">
                <a:latin typeface="ALFABET98" panose="00000400000000000000" pitchFamily="2" charset="0"/>
              </a:rPr>
              <a:t>Elektrik</a:t>
            </a:r>
          </a:p>
          <a:p>
            <a:r>
              <a:rPr lang="tr-TR" sz="6000" dirty="0">
                <a:latin typeface="ALFABET98" panose="00000400000000000000" pitchFamily="2" charset="0"/>
              </a:rPr>
              <a:t>Güneş</a:t>
            </a:r>
          </a:p>
          <a:p>
            <a:r>
              <a:rPr lang="tr-TR" sz="6000" dirty="0">
                <a:latin typeface="ALFABET98" panose="00000400000000000000" pitchFamily="2" charset="0"/>
              </a:rPr>
              <a:t>Diş</a:t>
            </a:r>
          </a:p>
          <a:p>
            <a:r>
              <a:rPr lang="tr-TR" sz="6000" dirty="0">
                <a:latin typeface="ALFABET98" panose="00000400000000000000" pitchFamily="2" charset="0"/>
              </a:rPr>
              <a:t>Rüzgar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65D7429A-4438-4600-875A-DEB1032121C3}"/>
              </a:ext>
            </a:extLst>
          </p:cNvPr>
          <p:cNvSpPr txBox="1"/>
          <p:nvPr/>
        </p:nvSpPr>
        <p:spPr>
          <a:xfrm>
            <a:off x="7402285" y="612843"/>
            <a:ext cx="315342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solidFill>
                  <a:srgbClr val="0070C0"/>
                </a:solidFill>
                <a:latin typeface="ALFABET98" panose="00000400000000000000" pitchFamily="2" charset="0"/>
              </a:rPr>
              <a:t>SOYUT</a:t>
            </a:r>
          </a:p>
          <a:p>
            <a:endParaRPr lang="tr-TR" sz="6000" dirty="0">
              <a:latin typeface="ALFABET98" panose="00000400000000000000" pitchFamily="2" charset="0"/>
            </a:endParaRPr>
          </a:p>
          <a:p>
            <a:r>
              <a:rPr lang="tr-TR" sz="6000" dirty="0">
                <a:latin typeface="ALFABET98" panose="00000400000000000000" pitchFamily="2" charset="0"/>
              </a:rPr>
              <a:t>Cesaret</a:t>
            </a:r>
          </a:p>
          <a:p>
            <a:r>
              <a:rPr lang="tr-TR" sz="6000" dirty="0">
                <a:latin typeface="ALFABET98" panose="00000400000000000000" pitchFamily="2" charset="0"/>
              </a:rPr>
              <a:t>Sevinmek</a:t>
            </a:r>
          </a:p>
          <a:p>
            <a:r>
              <a:rPr lang="tr-TR" sz="6000" dirty="0">
                <a:latin typeface="ALFABET98" panose="00000400000000000000" pitchFamily="2" charset="0"/>
              </a:rPr>
              <a:t>Melek</a:t>
            </a:r>
          </a:p>
          <a:p>
            <a:r>
              <a:rPr lang="tr-TR" sz="6000" dirty="0">
                <a:latin typeface="ALFABET98" panose="00000400000000000000" pitchFamily="2" charset="0"/>
              </a:rPr>
              <a:t>Kötü</a:t>
            </a:r>
          </a:p>
        </p:txBody>
      </p:sp>
    </p:spTree>
    <p:extLst>
      <p:ext uri="{BB962C8B-B14F-4D97-AF65-F5344CB8AC3E}">
        <p14:creationId xmlns:p14="http://schemas.microsoft.com/office/powerpoint/2010/main" xmlns="" val="4242577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6A2B8083-B3DF-4E23-81D9-5EDABC58173A}"/>
              </a:ext>
            </a:extLst>
          </p:cNvPr>
          <p:cNvSpPr/>
          <p:nvPr/>
        </p:nvSpPr>
        <p:spPr>
          <a:xfrm>
            <a:off x="1135879" y="1159434"/>
            <a:ext cx="992024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C00000"/>
                </a:solidFill>
                <a:latin typeface="ALFABET98" panose="00000400000000000000" pitchFamily="2" charset="0"/>
              </a:rPr>
              <a:t>NİTEL VE NİCEL ANLAM</a:t>
            </a:r>
          </a:p>
          <a:p>
            <a:endParaRPr lang="tr-TR" sz="6000" b="1" baseline="-25000" dirty="0">
              <a:solidFill>
                <a:srgbClr val="C00000"/>
              </a:solidFill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Kavramların sayılabilen, ölçülebilen, azalıp çoğalabilen özelliklerini gösteren sözcüklere “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nicel </a:t>
            </a:r>
            <a:r>
              <a:rPr lang="tr-TR" sz="6000" baseline="-25000" dirty="0" err="1">
                <a:solidFill>
                  <a:srgbClr val="FF0000"/>
                </a:solidFill>
                <a:latin typeface="ALFABET98" panose="00000400000000000000" pitchFamily="2" charset="0"/>
              </a:rPr>
              <a:t>alamlı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6000" baseline="-25000" dirty="0">
                <a:latin typeface="ALFABET98" panose="00000400000000000000" pitchFamily="2" charset="0"/>
              </a:rPr>
              <a:t>sözcükler” denir.</a:t>
            </a:r>
          </a:p>
          <a:p>
            <a:endParaRPr lang="tr-TR" baseline="-25000" dirty="0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124D9E21-5649-41F2-A39E-96E2B2F97966}"/>
              </a:ext>
            </a:extLst>
          </p:cNvPr>
          <p:cNvSpPr/>
          <p:nvPr/>
        </p:nvSpPr>
        <p:spPr>
          <a:xfrm>
            <a:off x="1135879" y="5380558"/>
            <a:ext cx="8133124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aseline="-25000" dirty="0"/>
              <a:t>• NİCEL, nice (ne kadar) sözcüğünden aklımızda kalabilir.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414447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0C2BB196-2E05-409D-B855-0F777F05BE2B}"/>
              </a:ext>
            </a:extLst>
          </p:cNvPr>
          <p:cNvSpPr/>
          <p:nvPr/>
        </p:nvSpPr>
        <p:spPr>
          <a:xfrm>
            <a:off x="1110784" y="1228397"/>
            <a:ext cx="997043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/>
              <a:t>Ağır bavulu yine bana taşıttın.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>Evi, iş yerine çok uzak yerden tutmuşsun.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>Bu cümlelerde “ağır" ve “uzak” sözcükleri “ölçülebilen” özellikleri belirttiği için nicel anlamlıdır.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899721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C2871E1E-7333-4505-BC4E-93176B6F5D29}"/>
              </a:ext>
            </a:extLst>
          </p:cNvPr>
          <p:cNvSpPr/>
          <p:nvPr/>
        </p:nvSpPr>
        <p:spPr>
          <a:xfrm>
            <a:off x="936171" y="1489875"/>
            <a:ext cx="103196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Varlıkların nasıl olduğunu, niteliğini gösteren; sayılamayan, ölçülemeyen bir değeri veya özelliği ifade eden sözcüklere ise 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nitel anlamlı </a:t>
            </a:r>
            <a:r>
              <a:rPr lang="tr-TR" sz="6000" baseline="-25000" dirty="0">
                <a:latin typeface="ALFABET98" panose="00000400000000000000" pitchFamily="2" charset="0"/>
              </a:rPr>
              <a:t>sözcükler denir.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B9B8D06E-EBCE-461A-8F27-81D98FF518B8}"/>
              </a:ext>
            </a:extLst>
          </p:cNvPr>
          <p:cNvSpPr/>
          <p:nvPr/>
        </p:nvSpPr>
        <p:spPr>
          <a:xfrm>
            <a:off x="936171" y="5328307"/>
            <a:ext cx="8073044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aseline="-25000" dirty="0">
                <a:latin typeface="ALFABET98" panose="00000400000000000000" pitchFamily="2" charset="0"/>
              </a:rPr>
              <a:t>• NİTEL, nitelik (kalite) sözcüğünden aklımızda kalabilir.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3091132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18A8BF8-1724-4EB7-B967-2ACA48FD6BA8}"/>
              </a:ext>
            </a:extLst>
          </p:cNvPr>
          <p:cNvSpPr/>
          <p:nvPr/>
        </p:nvSpPr>
        <p:spPr>
          <a:xfrm>
            <a:off x="765674" y="1228397"/>
            <a:ext cx="106606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Sevimli bir çocuk olduğunu herkes söylerdi.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Babası ona yeni bir bisiklet almış.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Bu cümlelerde ‘‘sevimli” ve “yeni" sözcükleri nitel anlamlıdır. Çünkü sayılamayan, ölçülemeyen özellikleri karşılamaktadır.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08993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B2062428-EEC8-4493-8F30-1D8CA515D7E1}"/>
              </a:ext>
            </a:extLst>
          </p:cNvPr>
          <p:cNvSpPr/>
          <p:nvPr/>
        </p:nvSpPr>
        <p:spPr>
          <a:xfrm>
            <a:off x="635725" y="1228397"/>
            <a:ext cx="1092054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C00000"/>
                </a:solidFill>
                <a:latin typeface="ALFABET98" panose="00000400000000000000" pitchFamily="2" charset="0"/>
              </a:rPr>
              <a:t>GENEL ANLAM VE ÖZEL ANLAM</a:t>
            </a:r>
          </a:p>
          <a:p>
            <a:endParaRPr lang="tr-TR" sz="4000" dirty="0">
              <a:latin typeface="ALFABET98" panose="00000400000000000000" pitchFamily="2" charset="0"/>
            </a:endParaRPr>
          </a:p>
          <a:p>
            <a:r>
              <a:rPr lang="tr-TR" sz="4000" dirty="0">
                <a:latin typeface="ALFABET98" panose="00000400000000000000" pitchFamily="2" charset="0"/>
              </a:rPr>
              <a:t>Bir sözcük; birden çok türdeki varlığı karşılıyorsa </a:t>
            </a:r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genel</a:t>
            </a:r>
            <a:r>
              <a:rPr lang="tr-TR" sz="4000" dirty="0">
                <a:latin typeface="ALFABET98" panose="00000400000000000000" pitchFamily="2" charset="0"/>
              </a:rPr>
              <a:t> anlamlı, </a:t>
            </a:r>
          </a:p>
          <a:p>
            <a:endParaRPr lang="tr-TR" sz="4000" dirty="0">
              <a:latin typeface="ALFABET98" panose="00000400000000000000" pitchFamily="2" charset="0"/>
            </a:endParaRPr>
          </a:p>
          <a:p>
            <a:r>
              <a:rPr lang="tr-TR" sz="4000" dirty="0">
                <a:latin typeface="ALFABET98" panose="00000400000000000000" pitchFamily="2" charset="0"/>
              </a:rPr>
              <a:t>yalnızca bir tür varlığı karşılıyorsa </a:t>
            </a:r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özel </a:t>
            </a:r>
            <a:r>
              <a:rPr lang="tr-TR" sz="4000" dirty="0">
                <a:latin typeface="ALFABET98" panose="00000400000000000000" pitchFamily="2" charset="0"/>
              </a:rPr>
              <a:t>anlamlı sözcüktür.</a:t>
            </a:r>
          </a:p>
        </p:txBody>
      </p:sp>
    </p:spTree>
    <p:extLst>
      <p:ext uri="{BB962C8B-B14F-4D97-AF65-F5344CB8AC3E}">
        <p14:creationId xmlns:p14="http://schemas.microsoft.com/office/powerpoint/2010/main" xmlns="" val="4066757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DBC170E-7DD1-48C7-8BF6-C66BC425D7A0}"/>
              </a:ext>
            </a:extLst>
          </p:cNvPr>
          <p:cNvSpPr/>
          <p:nvPr/>
        </p:nvSpPr>
        <p:spPr>
          <a:xfrm>
            <a:off x="944880" y="1228397"/>
            <a:ext cx="103022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/>
              <a:t>“Canlı” sözcüğü genel anlamlı, “hayvan” sözcüğü ise “canlı" sözcüğüne göre özel anlamlıdır. </a:t>
            </a:r>
          </a:p>
          <a:p>
            <a:endParaRPr lang="tr-TR" sz="4000" dirty="0"/>
          </a:p>
          <a:p>
            <a:endParaRPr lang="tr-TR" sz="4000" dirty="0"/>
          </a:p>
          <a:p>
            <a:r>
              <a:rPr lang="tr-TR" sz="4000" dirty="0"/>
              <a:t>“Meyve" sözcüğü genel anlamlı, “elma” sözcüğü ise “meyve” sözcüğüne göre özel anlamlıdır.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034561819"/>
      </p:ext>
    </p:extLst>
  </p:cSld>
  <p:clrMapOvr>
    <a:masterClrMapping/>
  </p:clrMapOvr>
</p:sld>
</file>

<file path=ppt/theme/theme1.xml><?xml version="1.0" encoding="utf-8"?>
<a:theme xmlns:a="http://schemas.openxmlformats.org/drawingml/2006/main" name="Çerçeve">
  <a:themeElements>
    <a:clrScheme name="Fram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TM03457475[[fn=Çerçeve]]</Template>
  <TotalTime>57</TotalTime>
  <Words>241</Words>
  <PresentationFormat>Özel</PresentationFormat>
  <Paragraphs>49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Çerçeve</vt:lpstr>
      <vt:lpstr>SÖZCÜKTE ANLAM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2020-08-30T19:43:41Z</dcterms:created>
  <dcterms:modified xsi:type="dcterms:W3CDTF">2020-09-01T08:57:49Z</dcterms:modified>
  <cp:category>https://www.sorubak.com</cp:category>
</cp:coreProperties>
</file>