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80" d="100"/>
          <a:sy n="80" d="100"/>
        </p:scale>
        <p:origin x="-84" y="-5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9/1/2020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9/1/2020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9/1/2020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9/1/2020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9/1/2020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9/1/2020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6979E85A-C5F6-49E6-854C-84A9D08DBD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1227038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/>
              <a:t>SÖZCÜKTE ANLAM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xmlns="" id="{C47C52CB-C165-4786-BD4A-A1E98D34EF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15" y="3633926"/>
            <a:ext cx="7315200" cy="914400"/>
          </a:xfrm>
        </p:spPr>
        <p:txBody>
          <a:bodyPr>
            <a:normAutofit/>
          </a:bodyPr>
          <a:lstStyle/>
          <a:p>
            <a:pPr algn="ctr"/>
            <a:r>
              <a:rPr lang="tr-TR" sz="6000" b="1" dirty="0">
                <a:solidFill>
                  <a:srgbClr val="002060"/>
                </a:solidFill>
              </a:rPr>
              <a:t>EŞ  – ZIT - SESTEŞ</a:t>
            </a:r>
          </a:p>
        </p:txBody>
      </p:sp>
    </p:spTree>
    <p:extLst>
      <p:ext uri="{BB962C8B-B14F-4D97-AF65-F5344CB8AC3E}">
        <p14:creationId xmlns:p14="http://schemas.microsoft.com/office/powerpoint/2010/main" xmlns="" val="41849628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xmlns="" id="{A91B8500-F7A1-414A-8B2A-3EC4C414201E}"/>
              </a:ext>
            </a:extLst>
          </p:cNvPr>
          <p:cNvSpPr/>
          <p:nvPr/>
        </p:nvSpPr>
        <p:spPr>
          <a:xfrm>
            <a:off x="828675" y="920621"/>
            <a:ext cx="1053465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aseline="-25000" dirty="0">
                <a:latin typeface="ALFABET98" panose="00000400000000000000" pitchFamily="2" charset="0"/>
              </a:rPr>
              <a:t>•	Tür</a:t>
            </a:r>
          </a:p>
          <a:p>
            <a:r>
              <a:rPr lang="tr-TR" sz="6000" baseline="-25000" dirty="0">
                <a:latin typeface="ALFABET98" panose="00000400000000000000" pitchFamily="2" charset="0"/>
              </a:rPr>
              <a:t>•	Armağan</a:t>
            </a:r>
          </a:p>
          <a:p>
            <a:r>
              <a:rPr lang="tr-TR" sz="6000" baseline="-25000" dirty="0">
                <a:latin typeface="ALFABET98" panose="00000400000000000000" pitchFamily="2" charset="0"/>
              </a:rPr>
              <a:t>•	Teklif</a:t>
            </a:r>
          </a:p>
          <a:p>
            <a:endParaRPr lang="tr-TR" sz="6000" baseline="-25000" dirty="0">
              <a:latin typeface="ALFABET98" panose="00000400000000000000" pitchFamily="2" charset="0"/>
            </a:endParaRPr>
          </a:p>
          <a:p>
            <a:r>
              <a:rPr lang="tr-TR" sz="6000" baseline="-25000" dirty="0">
                <a:latin typeface="ALFABET98" panose="00000400000000000000" pitchFamily="2" charset="0"/>
              </a:rPr>
              <a:t>Aşağıdaki sözcüklerden hangisi yukarıdaki</a:t>
            </a:r>
            <a:br>
              <a:rPr lang="tr-TR" sz="6000" baseline="-25000" dirty="0">
                <a:latin typeface="ALFABET98" panose="00000400000000000000" pitchFamily="2" charset="0"/>
              </a:rPr>
            </a:br>
            <a:r>
              <a:rPr lang="tr-TR" sz="6000" baseline="-25000" dirty="0">
                <a:latin typeface="ALFABET98" panose="00000400000000000000" pitchFamily="2" charset="0"/>
              </a:rPr>
              <a:t>sözcüklerden birinin eş anlamlısı değildir?</a:t>
            </a:r>
          </a:p>
          <a:p>
            <a:r>
              <a:rPr lang="tr-TR" sz="6000" baseline="-25000" dirty="0">
                <a:latin typeface="ALFABET98" panose="00000400000000000000" pitchFamily="2" charset="0"/>
              </a:rPr>
              <a:t>A) Hediye	           B) Çeşit</a:t>
            </a:r>
          </a:p>
          <a:p>
            <a:r>
              <a:rPr lang="tr-TR" sz="6000" baseline="-25000" dirty="0">
                <a:latin typeface="ALFABET98" panose="00000400000000000000" pitchFamily="2" charset="0"/>
              </a:rPr>
              <a:t>C) Ceza	           D) öneri</a:t>
            </a:r>
          </a:p>
        </p:txBody>
      </p:sp>
    </p:spTree>
    <p:extLst>
      <p:ext uri="{BB962C8B-B14F-4D97-AF65-F5344CB8AC3E}">
        <p14:creationId xmlns:p14="http://schemas.microsoft.com/office/powerpoint/2010/main" xmlns="" val="4125480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>
            <a:extLst>
              <a:ext uri="{FF2B5EF4-FFF2-40B4-BE49-F238E27FC236}">
                <a16:creationId xmlns:a16="http://schemas.microsoft.com/office/drawing/2014/main" xmlns="" id="{EA464D13-433A-457F-B0F0-505E99376099}"/>
              </a:ext>
            </a:extLst>
          </p:cNvPr>
          <p:cNvSpPr/>
          <p:nvPr/>
        </p:nvSpPr>
        <p:spPr>
          <a:xfrm>
            <a:off x="804862" y="2151727"/>
            <a:ext cx="1058227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baseline="-25000" dirty="0">
                <a:solidFill>
                  <a:srgbClr val="C00000"/>
                </a:solidFill>
                <a:latin typeface="ALFABET98" panose="00000400000000000000" pitchFamily="2" charset="0"/>
              </a:rPr>
              <a:t>Eş Anlamlı (Anlamdaş) Sözcükler</a:t>
            </a:r>
          </a:p>
          <a:p>
            <a:endParaRPr lang="tr-TR" sz="6000" baseline="-25000" dirty="0">
              <a:latin typeface="ALFABET98" panose="00000400000000000000" pitchFamily="2" charset="0"/>
            </a:endParaRPr>
          </a:p>
          <a:p>
            <a:r>
              <a:rPr lang="tr-TR" sz="6000" baseline="-25000" dirty="0">
                <a:latin typeface="ALFABET98" panose="00000400000000000000" pitchFamily="2" charset="0"/>
              </a:rPr>
              <a:t>Yazılış ve okunuşları farklı, anlamları aynı olan sözcüklerdir.</a:t>
            </a:r>
          </a:p>
        </p:txBody>
      </p:sp>
    </p:spTree>
    <p:extLst>
      <p:ext uri="{BB962C8B-B14F-4D97-AF65-F5344CB8AC3E}">
        <p14:creationId xmlns:p14="http://schemas.microsoft.com/office/powerpoint/2010/main" xmlns="" val="15018234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>
            <a:extLst>
              <a:ext uri="{FF2B5EF4-FFF2-40B4-BE49-F238E27FC236}">
                <a16:creationId xmlns:a16="http://schemas.microsoft.com/office/drawing/2014/main" xmlns="" id="{3CDECF90-2E39-4E73-935D-EDA88B0DC94E}"/>
              </a:ext>
            </a:extLst>
          </p:cNvPr>
          <p:cNvSpPr/>
          <p:nvPr/>
        </p:nvSpPr>
        <p:spPr>
          <a:xfrm>
            <a:off x="700087" y="1228397"/>
            <a:ext cx="10791825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baseline="-25000" dirty="0">
                <a:latin typeface="ALFABET98" panose="00000400000000000000" pitchFamily="2" charset="0"/>
              </a:rPr>
              <a:t>AK  	        BEYAZ	               SORU	</a:t>
            </a:r>
            <a:r>
              <a:rPr lang="tr-TR" sz="4000" dirty="0">
                <a:latin typeface="ALFABET98" panose="00000400000000000000" pitchFamily="2" charset="0"/>
              </a:rPr>
              <a:t>	        </a:t>
            </a:r>
            <a:r>
              <a:rPr lang="tr-TR" sz="4000" baseline="-25000" dirty="0">
                <a:latin typeface="ALFABET98" panose="00000400000000000000" pitchFamily="2" charset="0"/>
              </a:rPr>
              <a:t>SUAL</a:t>
            </a:r>
          </a:p>
          <a:p>
            <a:r>
              <a:rPr lang="tr-TR" sz="4000" baseline="-25000" dirty="0">
                <a:latin typeface="ALFABET98" panose="00000400000000000000" pitchFamily="2" charset="0"/>
              </a:rPr>
              <a:t>	</a:t>
            </a:r>
          </a:p>
          <a:p>
            <a:r>
              <a:rPr lang="tr-TR" sz="4000" baseline="-25000" dirty="0">
                <a:latin typeface="ALFABET98" panose="00000400000000000000" pitchFamily="2" charset="0"/>
              </a:rPr>
              <a:t>OKUL	        MEKTEP	               CEVAP	</a:t>
            </a:r>
            <a:r>
              <a:rPr lang="tr-TR" sz="4000" dirty="0">
                <a:latin typeface="ALFABET98" panose="00000400000000000000" pitchFamily="2" charset="0"/>
              </a:rPr>
              <a:t>	     </a:t>
            </a:r>
            <a:r>
              <a:rPr lang="tr-TR" sz="4000" baseline="-25000" dirty="0">
                <a:latin typeface="ALFABET98" panose="00000400000000000000" pitchFamily="2" charset="0"/>
              </a:rPr>
              <a:t>YANIT	</a:t>
            </a:r>
          </a:p>
          <a:p>
            <a:endParaRPr lang="tr-TR" sz="4000" baseline="-25000" dirty="0">
              <a:latin typeface="ALFABET98" panose="00000400000000000000" pitchFamily="2" charset="0"/>
            </a:endParaRPr>
          </a:p>
          <a:p>
            <a:r>
              <a:rPr lang="tr-TR" sz="4000" baseline="-25000" dirty="0">
                <a:latin typeface="ALFABET98" panose="00000400000000000000" pitchFamily="2" charset="0"/>
              </a:rPr>
              <a:t>UÇAK	    TEYYARE	            ANI	    	        HATIRA	</a:t>
            </a:r>
          </a:p>
          <a:p>
            <a:endParaRPr lang="tr-TR" sz="4000" baseline="-25000" dirty="0">
              <a:latin typeface="ALFABET98" panose="00000400000000000000" pitchFamily="2" charset="0"/>
            </a:endParaRPr>
          </a:p>
          <a:p>
            <a:r>
              <a:rPr lang="tr-TR" sz="4000" baseline="-25000" dirty="0">
                <a:latin typeface="ALFABET98" panose="00000400000000000000" pitchFamily="2" charset="0"/>
              </a:rPr>
              <a:t>ÖĞRENCİ	TALEBE	                ÖĞRETMEN	</a:t>
            </a:r>
            <a:r>
              <a:rPr lang="tr-TR" sz="4000" dirty="0">
                <a:latin typeface="ALFABET98" panose="00000400000000000000" pitchFamily="2" charset="0"/>
              </a:rPr>
              <a:t>	</a:t>
            </a:r>
            <a:r>
              <a:rPr lang="tr-TR" sz="4000" baseline="-25000" dirty="0">
                <a:latin typeface="ALFABET98" panose="00000400000000000000" pitchFamily="2" charset="0"/>
              </a:rPr>
              <a:t>MUALLİM</a:t>
            </a:r>
          </a:p>
          <a:p>
            <a:r>
              <a:rPr lang="tr-TR" sz="4000" baseline="-25000" dirty="0">
                <a:latin typeface="ALFABET98" panose="00000400000000000000" pitchFamily="2" charset="0"/>
              </a:rPr>
              <a:t>	</a:t>
            </a:r>
          </a:p>
          <a:p>
            <a:r>
              <a:rPr lang="tr-TR" sz="4000" baseline="-25000" dirty="0">
                <a:latin typeface="ALFABET98" panose="00000400000000000000" pitchFamily="2" charset="0"/>
              </a:rPr>
              <a:t>HİKÂYE	    ÖYKÜ	                KONUK		        MİSAFİR	</a:t>
            </a:r>
          </a:p>
        </p:txBody>
      </p:sp>
    </p:spTree>
    <p:extLst>
      <p:ext uri="{BB962C8B-B14F-4D97-AF65-F5344CB8AC3E}">
        <p14:creationId xmlns:p14="http://schemas.microsoft.com/office/powerpoint/2010/main" xmlns="" val="42425772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xmlns="" id="{6A2B8083-B3DF-4E23-81D9-5EDABC58173A}"/>
              </a:ext>
            </a:extLst>
          </p:cNvPr>
          <p:cNvSpPr/>
          <p:nvPr/>
        </p:nvSpPr>
        <p:spPr>
          <a:xfrm>
            <a:off x="1135879" y="2151727"/>
            <a:ext cx="992024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baseline="-25000" dirty="0">
                <a:solidFill>
                  <a:srgbClr val="C00000"/>
                </a:solidFill>
              </a:rPr>
              <a:t>Eş Sesli (Sesteş) Sözcükler</a:t>
            </a:r>
          </a:p>
          <a:p>
            <a:endParaRPr lang="tr-TR" sz="6000" baseline="-25000" dirty="0"/>
          </a:p>
          <a:p>
            <a:r>
              <a:rPr lang="tr-TR" sz="6000" baseline="-25000" dirty="0"/>
              <a:t>Yazılış ve okunuşları aynı, anlamları farklı olan sözcüklerdir.</a:t>
            </a:r>
          </a:p>
        </p:txBody>
      </p:sp>
    </p:spTree>
    <p:extLst>
      <p:ext uri="{BB962C8B-B14F-4D97-AF65-F5344CB8AC3E}">
        <p14:creationId xmlns:p14="http://schemas.microsoft.com/office/powerpoint/2010/main" xmlns="" val="41444738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xmlns="" id="{0C2BB196-2E05-409D-B855-0F777F05BE2B}"/>
              </a:ext>
            </a:extLst>
          </p:cNvPr>
          <p:cNvSpPr/>
          <p:nvPr/>
        </p:nvSpPr>
        <p:spPr>
          <a:xfrm>
            <a:off x="2474118" y="1536174"/>
            <a:ext cx="724376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aseline="-25000" dirty="0"/>
              <a:t>Vazolar</a:t>
            </a:r>
            <a:r>
              <a:rPr lang="tr-TR" sz="6000" b="1" baseline="-25000" dirty="0"/>
              <a:t> kır </a:t>
            </a:r>
            <a:r>
              <a:rPr lang="tr-TR" sz="6000" baseline="-25000" dirty="0"/>
              <a:t>çiçekleriyle doluydu.</a:t>
            </a:r>
          </a:p>
          <a:p>
            <a:r>
              <a:rPr lang="tr-TR" sz="6000" baseline="-25000" dirty="0"/>
              <a:t>(Otlu yeşillik alan.)</a:t>
            </a:r>
          </a:p>
          <a:p>
            <a:endParaRPr lang="tr-TR" sz="6000" baseline="-25000" dirty="0"/>
          </a:p>
          <a:p>
            <a:r>
              <a:rPr lang="tr-TR" sz="6000" baseline="-25000" dirty="0"/>
              <a:t/>
            </a:r>
            <a:br>
              <a:rPr lang="tr-TR" sz="6000" baseline="-25000" dirty="0"/>
            </a:br>
            <a:r>
              <a:rPr lang="tr-TR" sz="6000" b="1" baseline="-25000" dirty="0"/>
              <a:t>Kır</a:t>
            </a:r>
            <a:r>
              <a:rPr lang="tr-TR" sz="6000" baseline="-25000" dirty="0"/>
              <a:t> saçları rüzgârda dalgalanır.</a:t>
            </a:r>
          </a:p>
          <a:p>
            <a:r>
              <a:rPr lang="tr-TR" sz="6000" baseline="-25000" dirty="0"/>
              <a:t>(Ağarmış, beyazlaşmış.)</a:t>
            </a:r>
          </a:p>
        </p:txBody>
      </p:sp>
    </p:spTree>
    <p:extLst>
      <p:ext uri="{BB962C8B-B14F-4D97-AF65-F5344CB8AC3E}">
        <p14:creationId xmlns:p14="http://schemas.microsoft.com/office/powerpoint/2010/main" xmlns="" val="28997210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xmlns="" id="{C2871E1E-7333-4505-BC4E-93176B6F5D29}"/>
              </a:ext>
            </a:extLst>
          </p:cNvPr>
          <p:cNvSpPr/>
          <p:nvPr/>
        </p:nvSpPr>
        <p:spPr>
          <a:xfrm>
            <a:off x="936171" y="2151727"/>
            <a:ext cx="1031965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="1" baseline="-25000" dirty="0">
                <a:solidFill>
                  <a:srgbClr val="C00000"/>
                </a:solidFill>
                <a:latin typeface="ALFABET98" panose="00000400000000000000" pitchFamily="2" charset="0"/>
              </a:rPr>
              <a:t>Zıt (Karşıt) Anlamlı Sözcükler</a:t>
            </a:r>
          </a:p>
          <a:p>
            <a:endParaRPr lang="tr-TR" sz="6000" baseline="-25000" dirty="0">
              <a:latin typeface="ALFABET98" panose="00000400000000000000" pitchFamily="2" charset="0"/>
            </a:endParaRPr>
          </a:p>
          <a:p>
            <a:r>
              <a:rPr lang="tr-TR" sz="6000" baseline="-25000" dirty="0">
                <a:latin typeface="ALFABET98" panose="00000400000000000000" pitchFamily="2" charset="0"/>
              </a:rPr>
              <a:t>Anlamca birbirine karşıt kavramları karşılayan sözcüklerdir.</a:t>
            </a:r>
          </a:p>
        </p:txBody>
      </p:sp>
    </p:spTree>
    <p:extLst>
      <p:ext uri="{BB962C8B-B14F-4D97-AF65-F5344CB8AC3E}">
        <p14:creationId xmlns:p14="http://schemas.microsoft.com/office/powerpoint/2010/main" xmlns="" val="30911327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xmlns="" id="{218A8BF8-1724-4EB7-B967-2ACA48FD6BA8}"/>
              </a:ext>
            </a:extLst>
          </p:cNvPr>
          <p:cNvSpPr/>
          <p:nvPr/>
        </p:nvSpPr>
        <p:spPr>
          <a:xfrm>
            <a:off x="1481137" y="1015275"/>
            <a:ext cx="1001553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aseline="-25000" dirty="0"/>
              <a:t>DOST	   DÜŞMAN                              İYİ	KÖTÜ</a:t>
            </a:r>
          </a:p>
          <a:p>
            <a:endParaRPr lang="tr-TR" sz="6000" baseline="-25000" dirty="0"/>
          </a:p>
          <a:p>
            <a:r>
              <a:rPr lang="tr-TR" sz="6000" baseline="-25000" dirty="0"/>
              <a:t>GENÇ	  YAŞLI                                    YAKIN	   UZAK</a:t>
            </a:r>
          </a:p>
          <a:p>
            <a:endParaRPr lang="tr-TR" sz="6000" baseline="-25000" dirty="0"/>
          </a:p>
          <a:p>
            <a:r>
              <a:rPr lang="tr-TR" sz="6000" baseline="-25000" dirty="0"/>
              <a:t>SİYAH	  BEYAZ                                  AĞIR	  HAFİF</a:t>
            </a:r>
          </a:p>
          <a:p>
            <a:endParaRPr lang="tr-TR" sz="6000" baseline="-25000" dirty="0"/>
          </a:p>
          <a:p>
            <a:r>
              <a:rPr lang="tr-TR" sz="6000" baseline="-25000" dirty="0"/>
              <a:t>ŞİŞMAN	   ZAYIF                              GÜZEL  	ÇİRKİN</a:t>
            </a:r>
          </a:p>
        </p:txBody>
      </p:sp>
    </p:spTree>
    <p:extLst>
      <p:ext uri="{BB962C8B-B14F-4D97-AF65-F5344CB8AC3E}">
        <p14:creationId xmlns:p14="http://schemas.microsoft.com/office/powerpoint/2010/main" xmlns="" val="20899377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xmlns="" id="{26C2AAAB-90E6-4E12-9950-B2DD243B1390}"/>
              </a:ext>
            </a:extLst>
          </p:cNvPr>
          <p:cNvSpPr/>
          <p:nvPr/>
        </p:nvSpPr>
        <p:spPr>
          <a:xfrm>
            <a:off x="1238250" y="729555"/>
            <a:ext cx="996315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aseline="-25000" dirty="0">
                <a:latin typeface="ALFABET98" panose="00000400000000000000" pitchFamily="2" charset="0"/>
              </a:rPr>
              <a:t>Aşağıdaki cümlelerin hangisinde zıt anlamlı</a:t>
            </a:r>
            <a:br>
              <a:rPr lang="tr-TR" sz="6000" baseline="-25000" dirty="0">
                <a:latin typeface="ALFABET98" panose="00000400000000000000" pitchFamily="2" charset="0"/>
              </a:rPr>
            </a:br>
            <a:r>
              <a:rPr lang="tr-TR" sz="6000" baseline="-25000" dirty="0">
                <a:latin typeface="ALFABET98" panose="00000400000000000000" pitchFamily="2" charset="0"/>
              </a:rPr>
              <a:t>sözcükler bir arada kullanılmamıştır?</a:t>
            </a:r>
          </a:p>
          <a:p>
            <a:endParaRPr lang="tr-TR" sz="6000" baseline="-25000" dirty="0">
              <a:latin typeface="ALFABET98" panose="00000400000000000000" pitchFamily="2" charset="0"/>
            </a:endParaRPr>
          </a:p>
          <a:p>
            <a:r>
              <a:rPr lang="tr-TR" sz="6000" baseline="-25000" dirty="0">
                <a:latin typeface="ALFABET98" panose="00000400000000000000" pitchFamily="2" charset="0"/>
              </a:rPr>
              <a:t>A)	Bu merdivenleri çok inip çıktık.</a:t>
            </a:r>
          </a:p>
          <a:p>
            <a:r>
              <a:rPr lang="tr-TR" sz="6000" baseline="-25000" dirty="0">
                <a:latin typeface="ALFABET98" panose="00000400000000000000" pitchFamily="2" charset="0"/>
              </a:rPr>
              <a:t>B)	  Dostunu düşmanını iyi seçmelisin.</a:t>
            </a:r>
          </a:p>
          <a:p>
            <a:r>
              <a:rPr lang="tr-TR" sz="6000" baseline="-25000" dirty="0">
                <a:latin typeface="ALFABET98" panose="00000400000000000000" pitchFamily="2" charset="0"/>
              </a:rPr>
              <a:t>C)	Her zaman bardağın dolu tarafını görmeliyiz.</a:t>
            </a:r>
          </a:p>
          <a:p>
            <a:r>
              <a:rPr lang="pl-PL" sz="6000" baseline="-25000" dirty="0"/>
              <a:t>D)	Kolay sorular ona zor gelmiş.</a:t>
            </a:r>
          </a:p>
        </p:txBody>
      </p:sp>
    </p:spTree>
    <p:extLst>
      <p:ext uri="{BB962C8B-B14F-4D97-AF65-F5344CB8AC3E}">
        <p14:creationId xmlns:p14="http://schemas.microsoft.com/office/powerpoint/2010/main" xmlns="" val="34613343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xmlns="" id="{ECC8B2F4-2C78-4B22-A07D-181F5C67DA93}"/>
              </a:ext>
            </a:extLst>
          </p:cNvPr>
          <p:cNvSpPr/>
          <p:nvPr/>
        </p:nvSpPr>
        <p:spPr>
          <a:xfrm>
            <a:off x="1119187" y="1228397"/>
            <a:ext cx="9953625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6000" baseline="-25000" dirty="0">
                <a:latin typeface="ALFABET98" panose="00000400000000000000" pitchFamily="2" charset="0"/>
              </a:rPr>
              <a:t>Aşağıdaki cümlelerin hangisinde eş sesli</a:t>
            </a:r>
            <a:br>
              <a:rPr lang="tr-TR" sz="6000" baseline="-25000" dirty="0">
                <a:latin typeface="ALFABET98" panose="00000400000000000000" pitchFamily="2" charset="0"/>
              </a:rPr>
            </a:br>
            <a:r>
              <a:rPr lang="tr-TR" sz="6000" baseline="-25000" dirty="0">
                <a:latin typeface="ALFABET98" panose="00000400000000000000" pitchFamily="2" charset="0"/>
              </a:rPr>
              <a:t>(sesteş) kullanılabilecek bir sözcük vardır?</a:t>
            </a:r>
          </a:p>
          <a:p>
            <a:endParaRPr lang="tr-TR" sz="6000" baseline="-25000" dirty="0">
              <a:latin typeface="ALFABET98" panose="00000400000000000000" pitchFamily="2" charset="0"/>
            </a:endParaRPr>
          </a:p>
          <a:p>
            <a:r>
              <a:rPr lang="tr-TR" sz="6000" baseline="-25000" dirty="0">
                <a:latin typeface="ALFABET98" panose="00000400000000000000" pitchFamily="2" charset="0"/>
              </a:rPr>
              <a:t>A)	Yürümeyip otobüse bindim.</a:t>
            </a:r>
          </a:p>
          <a:p>
            <a:r>
              <a:rPr lang="tr-TR" sz="6000" baseline="-25000" dirty="0">
                <a:latin typeface="ALFABET98" panose="00000400000000000000" pitchFamily="2" charset="0"/>
              </a:rPr>
              <a:t>B)	   Zaman çabuk geçiyor.</a:t>
            </a:r>
          </a:p>
          <a:p>
            <a:r>
              <a:rPr lang="tr-TR" sz="6000" baseline="-25000" dirty="0">
                <a:latin typeface="ALFABET98" panose="00000400000000000000" pitchFamily="2" charset="0"/>
              </a:rPr>
              <a:t>C)	Şiirlerinde toplumsal sorunları anlatır.</a:t>
            </a:r>
          </a:p>
          <a:p>
            <a:r>
              <a:rPr lang="tr-TR" sz="6000" baseline="-25000" dirty="0">
                <a:latin typeface="ALFABET98" panose="00000400000000000000" pitchFamily="2" charset="0"/>
              </a:rPr>
              <a:t>D)	Tatilde Didim'e gidiyoruz.</a:t>
            </a:r>
          </a:p>
        </p:txBody>
      </p:sp>
    </p:spTree>
    <p:extLst>
      <p:ext uri="{BB962C8B-B14F-4D97-AF65-F5344CB8AC3E}">
        <p14:creationId xmlns:p14="http://schemas.microsoft.com/office/powerpoint/2010/main" xmlns="" val="3473958357"/>
      </p:ext>
    </p:extLst>
  </p:cSld>
  <p:clrMapOvr>
    <a:masterClrMapping/>
  </p:clrMapOvr>
</p:sld>
</file>

<file path=ppt/theme/theme1.xml><?xml version="1.0" encoding="utf-8"?>
<a:theme xmlns:a="http://schemas.openxmlformats.org/drawingml/2006/main" name="Çerçeve">
  <a:themeElements>
    <a:clrScheme name="Fram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Frame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rame" id="{F226E7A2-7162-461C-9490-D27D9DC04E43}" vid="{39D77354-939E-4A26-AE51-B3F9618B14B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TM03457475[[fn=Çerçeve]]</Template>
  <TotalTime>39</TotalTime>
  <Words>75</Words>
  <PresentationFormat>Özel</PresentationFormat>
  <Paragraphs>51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Çerçeve</vt:lpstr>
      <vt:lpstr>SÖZCÜKTE ANLAM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2020-08-30T19:43:41Z</dcterms:created>
  <dcterms:modified xsi:type="dcterms:W3CDTF">2020-09-01T08:56:56Z</dcterms:modified>
  <cp:category>https://www.sorubak.com</cp:category>
</cp:coreProperties>
</file>