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59" r:id="rId5"/>
    <p:sldId id="261" r:id="rId6"/>
    <p:sldId id="262" r:id="rId7"/>
    <p:sldId id="264" r:id="rId8"/>
    <p:sldId id="265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Sayfa1!$B$1</c:f>
              <c:strCache>
                <c:ptCount val="1"/>
                <c:pt idx="0">
                  <c:v>5/A</c:v>
                </c:pt>
              </c:strCache>
            </c:strRef>
          </c:tx>
          <c:cat>
            <c:strRef>
              <c:f>Sayfa1!$A$2:$A$5</c:f>
              <c:strCache>
                <c:ptCount val="4"/>
                <c:pt idx="0">
                  <c:v>MEYVE</c:v>
                </c:pt>
                <c:pt idx="1">
                  <c:v>YEMEK </c:v>
                </c:pt>
                <c:pt idx="2">
                  <c:v>ABUR CUBUR </c:v>
                </c:pt>
                <c:pt idx="3">
                  <c:v>SEBZE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11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5/B</c:v>
                </c:pt>
              </c:strCache>
            </c:strRef>
          </c:tx>
          <c:cat>
            <c:strRef>
              <c:f>Sayfa1!$A$2:$A$5</c:f>
              <c:strCache>
                <c:ptCount val="4"/>
                <c:pt idx="0">
                  <c:v>MEYVE</c:v>
                </c:pt>
                <c:pt idx="1">
                  <c:v>YEMEK </c:v>
                </c:pt>
                <c:pt idx="2">
                  <c:v>ABUR CUBUR </c:v>
                </c:pt>
                <c:pt idx="3">
                  <c:v>SEBZE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7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5/C</c:v>
                </c:pt>
              </c:strCache>
            </c:strRef>
          </c:tx>
          <c:cat>
            <c:strRef>
              <c:f>Sayfa1!$A$2:$A$5</c:f>
              <c:strCache>
                <c:ptCount val="4"/>
                <c:pt idx="0">
                  <c:v>MEYVE</c:v>
                </c:pt>
                <c:pt idx="1">
                  <c:v>YEMEK </c:v>
                </c:pt>
                <c:pt idx="2">
                  <c:v>ABUR CUBUR </c:v>
                </c:pt>
                <c:pt idx="3">
                  <c:v>SEBZE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10</c:v>
                </c:pt>
              </c:numCache>
            </c:numRef>
          </c:val>
        </c:ser>
        <c:axId val="176891008"/>
        <c:axId val="176892544"/>
      </c:barChart>
      <c:catAx>
        <c:axId val="176891008"/>
        <c:scaling>
          <c:orientation val="minMax"/>
        </c:scaling>
        <c:axPos val="b"/>
        <c:majorTickMark val="none"/>
        <c:tickLblPos val="nextTo"/>
        <c:crossAx val="176892544"/>
        <c:crosses val="autoZero"/>
        <c:auto val="1"/>
        <c:lblAlgn val="ctr"/>
        <c:lblOffset val="100"/>
      </c:catAx>
      <c:valAx>
        <c:axId val="17689254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768910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2000"/>
      </a:pPr>
      <a:endParaRPr lang="tr-T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75A11-1A1A-4914-BA53-F079F65A21A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42AEA-F135-43C2-9C64-FC038FB4B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1663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42AEA-F135-43C2-9C64-FC038FB4B99F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99464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atlanmış Nesne 3"/>
          <p:cNvSpPr/>
          <p:nvPr/>
        </p:nvSpPr>
        <p:spPr>
          <a:xfrm>
            <a:off x="539552" y="548680"/>
            <a:ext cx="5328592" cy="5544616"/>
          </a:xfrm>
          <a:prstGeom prst="foldedCorner">
            <a:avLst>
              <a:gd name="adj" fmla="val 232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MATEMATİK DERSİ</a:t>
            </a:r>
          </a:p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ÜNİTE</a:t>
            </a:r>
            <a:r>
              <a:rPr lang="tr-TR" sz="4000" dirty="0" smtClean="0"/>
              <a:t>=7</a:t>
            </a:r>
          </a:p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KONU</a:t>
            </a:r>
            <a:r>
              <a:rPr lang="tr-TR" sz="4000" dirty="0" smtClean="0"/>
              <a:t>=GRAFİK VE TABLOLAR</a:t>
            </a:r>
          </a:p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HAZIRLAYAN</a:t>
            </a:r>
            <a:r>
              <a:rPr lang="tr-TR" sz="4000" dirty="0" smtClean="0"/>
              <a:t>=RANA KISA</a:t>
            </a:r>
          </a:p>
        </p:txBody>
      </p:sp>
      <p:sp>
        <p:nvSpPr>
          <p:cNvPr id="7" name="Eksi 6"/>
          <p:cNvSpPr/>
          <p:nvPr/>
        </p:nvSpPr>
        <p:spPr>
          <a:xfrm>
            <a:off x="6228184" y="1916440"/>
            <a:ext cx="2304256" cy="864096"/>
          </a:xfrm>
          <a:prstGeom prst="mathMin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rtı 7"/>
          <p:cNvSpPr/>
          <p:nvPr/>
        </p:nvSpPr>
        <p:spPr>
          <a:xfrm>
            <a:off x="6372200" y="548680"/>
            <a:ext cx="1872208" cy="1368152"/>
          </a:xfrm>
          <a:prstGeom prst="mathPl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Çarpma 8"/>
          <p:cNvSpPr/>
          <p:nvPr/>
        </p:nvSpPr>
        <p:spPr>
          <a:xfrm>
            <a:off x="6588224" y="2771760"/>
            <a:ext cx="1440160" cy="2016224"/>
          </a:xfrm>
          <a:prstGeom prst="mathMultiply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Bölme 9"/>
          <p:cNvSpPr/>
          <p:nvPr/>
        </p:nvSpPr>
        <p:spPr>
          <a:xfrm>
            <a:off x="6336196" y="4941168"/>
            <a:ext cx="2088232" cy="1440160"/>
          </a:xfrm>
          <a:prstGeom prst="mathDivid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075088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ŞİMDİ İŞLEDİĞİMİZ KONULARLA SORU ÇÖZECEĞİZ…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3459872" cy="4391939"/>
          </a:xfrm>
        </p:spPr>
      </p:pic>
    </p:spTree>
    <p:extLst>
      <p:ext uri="{BB962C8B-B14F-4D97-AF65-F5344CB8AC3E}">
        <p14:creationId xmlns="" xmlns:p14="http://schemas.microsoft.com/office/powerpoint/2010/main" val="4063425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51909"/>
            <a:ext cx="5364169" cy="47628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4785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51909"/>
            <a:ext cx="5364169" cy="4762805"/>
          </a:xfrm>
          <a:prstGeom prst="rect">
            <a:avLst/>
          </a:prstGeom>
        </p:spPr>
      </p:pic>
      <p:cxnSp>
        <p:nvCxnSpPr>
          <p:cNvPr id="5" name="Dirsek Bağlayıcısı 4"/>
          <p:cNvCxnSpPr/>
          <p:nvPr/>
        </p:nvCxnSpPr>
        <p:spPr>
          <a:xfrm>
            <a:off x="3491880" y="3933056"/>
            <a:ext cx="1008112" cy="648072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5-Nokta Yıldız 5"/>
          <p:cNvSpPr/>
          <p:nvPr/>
        </p:nvSpPr>
        <p:spPr>
          <a:xfrm>
            <a:off x="6516216" y="3356992"/>
            <a:ext cx="1728192" cy="1584176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38384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2656"/>
            <a:ext cx="4129109" cy="5935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7000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2656"/>
            <a:ext cx="4129109" cy="5935594"/>
          </a:xfrm>
          <a:prstGeom prst="rect">
            <a:avLst/>
          </a:prstGeom>
        </p:spPr>
      </p:pic>
      <p:cxnSp>
        <p:nvCxnSpPr>
          <p:cNvPr id="5" name="Dirsek Bağlayıcısı 4"/>
          <p:cNvCxnSpPr/>
          <p:nvPr/>
        </p:nvCxnSpPr>
        <p:spPr>
          <a:xfrm>
            <a:off x="1619672" y="3717032"/>
            <a:ext cx="1008112" cy="72008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5-Nokta Yıldız 5"/>
          <p:cNvSpPr/>
          <p:nvPr/>
        </p:nvSpPr>
        <p:spPr>
          <a:xfrm>
            <a:off x="7092280" y="3573016"/>
            <a:ext cx="1512168" cy="144016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08894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30" y="666750"/>
            <a:ext cx="4320540" cy="5524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8712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30" y="645207"/>
            <a:ext cx="4320540" cy="5524500"/>
          </a:xfrm>
          <a:prstGeom prst="rect">
            <a:avLst/>
          </a:prstGeom>
        </p:spPr>
      </p:pic>
      <p:cxnSp>
        <p:nvCxnSpPr>
          <p:cNvPr id="5" name="Dirsek Bağlayıcısı 4"/>
          <p:cNvCxnSpPr/>
          <p:nvPr/>
        </p:nvCxnSpPr>
        <p:spPr>
          <a:xfrm rot="10800000" flipV="1">
            <a:off x="5940152" y="5301208"/>
            <a:ext cx="792118" cy="576064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5-Nokta Yıldız 5"/>
          <p:cNvSpPr/>
          <p:nvPr/>
        </p:nvSpPr>
        <p:spPr>
          <a:xfrm>
            <a:off x="6918880" y="3717032"/>
            <a:ext cx="1512168" cy="1584176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71968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739140"/>
            <a:ext cx="4610100" cy="5379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456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739140"/>
            <a:ext cx="4610100" cy="5379720"/>
          </a:xfrm>
          <a:prstGeom prst="rect">
            <a:avLst/>
          </a:prstGeom>
        </p:spPr>
      </p:pic>
      <p:cxnSp>
        <p:nvCxnSpPr>
          <p:cNvPr id="6" name="Dirsek Bağlayıcısı 5"/>
          <p:cNvCxnSpPr/>
          <p:nvPr/>
        </p:nvCxnSpPr>
        <p:spPr>
          <a:xfrm>
            <a:off x="179512" y="4653136"/>
            <a:ext cx="2448272" cy="1224136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5-Nokta Yıldız 7"/>
          <p:cNvSpPr/>
          <p:nvPr/>
        </p:nvSpPr>
        <p:spPr>
          <a:xfrm>
            <a:off x="6873954" y="4477172"/>
            <a:ext cx="1655390" cy="165618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2"/>
                </a:solidFill>
              </a:rPr>
              <a:t>A)</a:t>
            </a:r>
            <a:endParaRPr lang="tr-TR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650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SLAYTIM BURADA SONA ERDİ…</a:t>
            </a:r>
            <a:endParaRPr lang="tr-TR" dirty="0"/>
          </a:p>
        </p:txBody>
      </p:sp>
      <p:sp>
        <p:nvSpPr>
          <p:cNvPr id="8" name="Dolu Çerçeve 7"/>
          <p:cNvSpPr/>
          <p:nvPr/>
        </p:nvSpPr>
        <p:spPr>
          <a:xfrm>
            <a:off x="2483768" y="1772816"/>
            <a:ext cx="4824536" cy="3528392"/>
          </a:xfrm>
          <a:prstGeom prst="beve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/>
              <a:t>BAŞARI </a:t>
            </a:r>
            <a:r>
              <a:rPr lang="tr-TR" sz="5400" dirty="0" smtClean="0">
                <a:solidFill>
                  <a:srgbClr val="FF0000"/>
                </a:solidFill>
              </a:rPr>
              <a:t>AKIL </a:t>
            </a:r>
            <a:r>
              <a:rPr lang="tr-TR" sz="5400" dirty="0" smtClean="0"/>
              <a:t>GEREKTİRİR…</a:t>
            </a:r>
            <a:endParaRPr lang="tr-TR" sz="5400" dirty="0"/>
          </a:p>
        </p:txBody>
      </p:sp>
      <p:sp>
        <p:nvSpPr>
          <p:cNvPr id="3" name="5-Nokta Yıldız 2"/>
          <p:cNvSpPr/>
          <p:nvPr/>
        </p:nvSpPr>
        <p:spPr>
          <a:xfrm>
            <a:off x="899592" y="1466782"/>
            <a:ext cx="970424" cy="90010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4280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424936" cy="6192688"/>
          </a:xfrm>
        </p:spPr>
        <p:txBody>
          <a:bodyPr/>
          <a:lstStyle/>
          <a:p>
            <a:r>
              <a:rPr lang="tr-TR" dirty="0" smtClean="0"/>
              <a:t>Sütun </a:t>
            </a:r>
            <a:r>
              <a:rPr lang="tr-TR" dirty="0"/>
              <a:t>Grafiği: Yatay yada düşey olacak şekilde sütun veya çubuk şeklinde veri gruplarını karşılaştırmak için çizilen grafiklere sütun grafiği denir.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48898"/>
            <a:ext cx="1341326" cy="1663660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1166312" y="24361"/>
            <a:ext cx="5328592" cy="133588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Sütun grafiği nedi</a:t>
            </a:r>
            <a:r>
              <a:rPr lang="tr-TR" sz="4000" dirty="0" smtClean="0"/>
              <a:t>r ?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93275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340768"/>
            <a:ext cx="4478992" cy="4927436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1907704" y="116632"/>
            <a:ext cx="6480720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SUTÜN GRAFİĞİNİ YORUMLAMA 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1419549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6768752" cy="6543127"/>
          </a:xfrm>
        </p:spPr>
      </p:pic>
    </p:spTree>
    <p:extLst>
      <p:ext uri="{BB962C8B-B14F-4D97-AF65-F5344CB8AC3E}">
        <p14:creationId xmlns="" xmlns:p14="http://schemas.microsoft.com/office/powerpoint/2010/main" val="1735699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5. SINIF ÖĞRENCİLERİNİN BABALARININ MESLEKLERİ AŞAĞIDA HEM SUTÜN HEM DE SIKLIK TABLOSUNDA GÖSTERİLMİŞTİR.TABLOLARI İNCELİYELİM.</a:t>
            </a:r>
            <a:endParaRPr lang="tr-TR" sz="2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SIKLIK TABLOSU 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3888432" cy="4104456"/>
          </a:xfrm>
        </p:spPr>
      </p:pic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SUTÜN GRAFİĞİ</a:t>
            </a:r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48880"/>
            <a:ext cx="3240360" cy="3811136"/>
          </a:xfrm>
        </p:spPr>
      </p:pic>
    </p:spTree>
    <p:extLst>
      <p:ext uri="{BB962C8B-B14F-4D97-AF65-F5344CB8AC3E}">
        <p14:creationId xmlns="" xmlns:p14="http://schemas.microsoft.com/office/powerpoint/2010/main" val="72167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7652342" cy="2043948"/>
          </a:xfrm>
          <a:prstGeom prst="rect">
            <a:avLst/>
          </a:prstGeom>
        </p:spPr>
      </p:pic>
      <p:sp>
        <p:nvSpPr>
          <p:cNvPr id="4" name="Yukarı Ok 3"/>
          <p:cNvSpPr/>
          <p:nvPr/>
        </p:nvSpPr>
        <p:spPr>
          <a:xfrm>
            <a:off x="1691680" y="4856936"/>
            <a:ext cx="792088" cy="1080120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ukarı Ok 4"/>
          <p:cNvSpPr/>
          <p:nvPr/>
        </p:nvSpPr>
        <p:spPr>
          <a:xfrm>
            <a:off x="5508104" y="4761148"/>
            <a:ext cx="792088" cy="1080120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olu Çerçeve 5"/>
          <p:cNvSpPr/>
          <p:nvPr/>
        </p:nvSpPr>
        <p:spPr>
          <a:xfrm>
            <a:off x="251520" y="188640"/>
            <a:ext cx="3240360" cy="1872208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ÇOK ÖNEMLİ !!!</a:t>
            </a:r>
            <a:endParaRPr lang="tr-TR" sz="2800" dirty="0"/>
          </a:p>
        </p:txBody>
      </p:sp>
      <p:sp>
        <p:nvSpPr>
          <p:cNvPr id="7" name="Şimşek İşareti 6"/>
          <p:cNvSpPr/>
          <p:nvPr/>
        </p:nvSpPr>
        <p:spPr>
          <a:xfrm>
            <a:off x="5141560" y="253440"/>
            <a:ext cx="3043830" cy="1728192"/>
          </a:xfrm>
          <a:prstGeom prst="lightningBol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0871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GRAFİKLER HER ZAMAN 0’DAN BAŞLAMALI !!!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0"/>
            <a:ext cx="4964385" cy="4698677"/>
          </a:xfrm>
        </p:spPr>
      </p:pic>
      <p:cxnSp>
        <p:nvCxnSpPr>
          <p:cNvPr id="6" name="Düz Ok Bağlayıcısı 5"/>
          <p:cNvCxnSpPr/>
          <p:nvPr/>
        </p:nvCxnSpPr>
        <p:spPr>
          <a:xfrm flipH="1" flipV="1">
            <a:off x="7236296" y="1628800"/>
            <a:ext cx="129614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683568" y="1844824"/>
            <a:ext cx="936104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73846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tr-TR" dirty="0" smtClean="0"/>
              <a:t>5/A,5/B VE 5/C’NİN</a:t>
            </a:r>
            <a:br>
              <a:rPr lang="tr-TR" dirty="0" smtClean="0"/>
            </a:br>
            <a:r>
              <a:rPr lang="tr-TR" dirty="0" smtClean="0"/>
              <a:t> ABUR CUBUR </a:t>
            </a:r>
            <a:br>
              <a:rPr lang="tr-TR" dirty="0" smtClean="0"/>
            </a:br>
            <a:r>
              <a:rPr lang="tr-TR" dirty="0" smtClean="0"/>
              <a:t>SEBZE</a:t>
            </a:r>
            <a:br>
              <a:rPr lang="tr-TR" dirty="0" smtClean="0"/>
            </a:br>
            <a:r>
              <a:rPr lang="tr-TR" dirty="0" smtClean="0"/>
              <a:t>MEYVE</a:t>
            </a:r>
            <a:br>
              <a:rPr lang="tr-TR" dirty="0" smtClean="0"/>
            </a:br>
            <a:r>
              <a:rPr lang="tr-TR" dirty="0" smtClean="0"/>
              <a:t>YEMEK ÇEŞİTLERİNDEN HANGİLERİNİ NE KADAR SEVDİKLERİNE BAKACAĞIZ…</a:t>
            </a:r>
            <a:endParaRPr lang="tr-TR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395536" y="1124744"/>
            <a:ext cx="2448272" cy="1728192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19921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txBody>
          <a:bodyPr>
            <a:noAutofit/>
          </a:bodyPr>
          <a:lstStyle/>
          <a:p>
            <a:r>
              <a:rPr lang="tr-TR" sz="7200" dirty="0" smtClean="0"/>
              <a:t>ÖRNEK:</a:t>
            </a:r>
            <a:endParaRPr lang="tr-TR" sz="72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16667648"/>
              </p:ext>
            </p:extLst>
          </p:nvPr>
        </p:nvGraphicFramePr>
        <p:xfrm>
          <a:off x="251520" y="1340768"/>
          <a:ext cx="8435280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6105465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95</Words>
  <PresentationFormat>Ekran Gösterisi (4:3)</PresentationFormat>
  <Paragraphs>22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Sütun Grafiği: Yatay yada düşey olacak şekilde sütun veya çubuk şeklinde veri gruplarını karşılaştırmak için çizilen grafiklere sütun grafiği denir. </vt:lpstr>
      <vt:lpstr>Slayt 3</vt:lpstr>
      <vt:lpstr>Slayt 4</vt:lpstr>
      <vt:lpstr>5. SINIF ÖĞRENCİLERİNİN BABALARININ MESLEKLERİ AŞAĞIDA HEM SUTÜN HEM DE SIKLIK TABLOSUNDA GÖSTERİLMİŞTİR.TABLOLARI İNCELİYELİM.</vt:lpstr>
      <vt:lpstr>Slayt 6</vt:lpstr>
      <vt:lpstr>GRAFİKLER HER ZAMAN 0’DAN BAŞLAMALI !!!</vt:lpstr>
      <vt:lpstr>5/A,5/B VE 5/C’NİN  ABUR CUBUR  SEBZE MEYVE YEMEK ÇEŞİTLERİNDEN HANGİLERİNİ NE KADAR SEVDİKLERİNE BAKACAĞIZ…</vt:lpstr>
      <vt:lpstr>ÖRNEK:</vt:lpstr>
      <vt:lpstr>ŞİMDİ İŞLEDİĞİMİZ KONULARLA SORU ÇÖZECEĞİZ…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SLAYTIM BURADA SONA ERDİ…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2020-05-07T14:57:15Z</dcterms:created>
  <dcterms:modified xsi:type="dcterms:W3CDTF">2020-05-15T07:56:22Z</dcterms:modified>
  <cp:category>https://www.sorubak.com</cp:category>
</cp:coreProperties>
</file>