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257" r:id="rId5"/>
    <p:sldId id="265" r:id="rId6"/>
    <p:sldId id="277" r:id="rId7"/>
    <p:sldId id="280" r:id="rId8"/>
    <p:sldId id="276" r:id="rId9"/>
    <p:sldId id="278" r:id="rId10"/>
    <p:sldId id="279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5" r:id="rId25"/>
    <p:sldId id="296" r:id="rId26"/>
    <p:sldId id="297" r:id="rId27"/>
    <p:sldId id="298" r:id="rId28"/>
    <p:sldId id="299" r:id="rId29"/>
    <p:sldId id="300" r:id="rId30"/>
    <p:sldId id="301" r:id="rId31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5265" autoAdjust="0"/>
  </p:normalViewPr>
  <p:slideViewPr>
    <p:cSldViewPr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377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741E4F-5413-4899-8449-3DE857CBED0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76A5BC71-7780-4ACA-B2CB-7890876BC9F9}">
      <dgm:prSet phldrT="[Metin]"/>
      <dgm:spPr/>
      <dgm:t>
        <a:bodyPr/>
        <a:lstStyle/>
        <a:p>
          <a:r>
            <a:rPr lang="tr-TR" dirty="0"/>
            <a:t>İsim Kök</a:t>
          </a:r>
        </a:p>
      </dgm:t>
    </dgm:pt>
    <dgm:pt modelId="{126C1B40-35E9-4E44-A617-D7DE7BC4B57C}" type="parTrans" cxnId="{1DF94947-9DB8-41E9-8DC9-E80FD584DCB2}">
      <dgm:prSet/>
      <dgm:spPr/>
      <dgm:t>
        <a:bodyPr/>
        <a:lstStyle/>
        <a:p>
          <a:endParaRPr lang="tr-TR"/>
        </a:p>
      </dgm:t>
    </dgm:pt>
    <dgm:pt modelId="{ABD643C8-43C5-4997-BC65-F5556C1B1CC9}" type="sibTrans" cxnId="{1DF94947-9DB8-41E9-8DC9-E80FD584DCB2}">
      <dgm:prSet/>
      <dgm:spPr/>
      <dgm:t>
        <a:bodyPr/>
        <a:lstStyle/>
        <a:p>
          <a:endParaRPr lang="tr-TR"/>
        </a:p>
      </dgm:t>
    </dgm:pt>
    <dgm:pt modelId="{D87E1F5E-46FF-424A-8BAD-DEBDDA11BC31}">
      <dgm:prSet phldrT="[Metin]"/>
      <dgm:spPr/>
      <dgm:t>
        <a:bodyPr/>
        <a:lstStyle/>
        <a:p>
          <a:r>
            <a:rPr lang="tr-TR" dirty="0"/>
            <a:t>Fiil Kök</a:t>
          </a:r>
        </a:p>
      </dgm:t>
    </dgm:pt>
    <dgm:pt modelId="{668ADE8E-8FF3-49CB-B80F-8B058116A1F0}" type="parTrans" cxnId="{76377AD8-C7AA-41AE-B62B-1AF2BE7D04DA}">
      <dgm:prSet/>
      <dgm:spPr/>
      <dgm:t>
        <a:bodyPr/>
        <a:lstStyle/>
        <a:p>
          <a:endParaRPr lang="tr-TR"/>
        </a:p>
      </dgm:t>
    </dgm:pt>
    <dgm:pt modelId="{0B46688C-12CF-475E-90C5-FAC9338EDE48}" type="sibTrans" cxnId="{76377AD8-C7AA-41AE-B62B-1AF2BE7D04DA}">
      <dgm:prSet/>
      <dgm:spPr/>
      <dgm:t>
        <a:bodyPr/>
        <a:lstStyle/>
        <a:p>
          <a:endParaRPr lang="tr-TR"/>
        </a:p>
      </dgm:t>
    </dgm:pt>
    <dgm:pt modelId="{22B75F34-25D9-4039-A9A5-7F4AB7993243}">
      <dgm:prSet phldrT="[Metin]"/>
      <dgm:spPr/>
      <dgm:t>
        <a:bodyPr/>
        <a:lstStyle/>
        <a:p>
          <a:r>
            <a:rPr lang="tr-TR" dirty="0"/>
            <a:t>Ortak Kök</a:t>
          </a:r>
        </a:p>
      </dgm:t>
    </dgm:pt>
    <dgm:pt modelId="{FE9BB3F8-885D-46D6-9063-AED1591D1639}" type="parTrans" cxnId="{1A4FCE3D-9121-4C09-ABCC-0C290BA9BA64}">
      <dgm:prSet/>
      <dgm:spPr/>
      <dgm:t>
        <a:bodyPr/>
        <a:lstStyle/>
        <a:p>
          <a:endParaRPr lang="tr-TR"/>
        </a:p>
      </dgm:t>
    </dgm:pt>
    <dgm:pt modelId="{40028025-9856-429B-B1A1-7E2F0D5C4D6D}" type="sibTrans" cxnId="{1A4FCE3D-9121-4C09-ABCC-0C290BA9BA64}">
      <dgm:prSet/>
      <dgm:spPr/>
      <dgm:t>
        <a:bodyPr/>
        <a:lstStyle/>
        <a:p>
          <a:endParaRPr lang="tr-TR"/>
        </a:p>
      </dgm:t>
    </dgm:pt>
    <dgm:pt modelId="{460D5595-F9DC-47F6-86FB-A9F44E9EAACC}">
      <dgm:prSet phldrT="[Metin]"/>
      <dgm:spPr/>
      <dgm:t>
        <a:bodyPr/>
        <a:lstStyle/>
        <a:p>
          <a:pPr algn="l"/>
          <a:r>
            <a:rPr lang="tr-TR" dirty="0"/>
            <a:t>Sesteş Kök</a:t>
          </a:r>
        </a:p>
      </dgm:t>
    </dgm:pt>
    <dgm:pt modelId="{D292B08B-9FF1-48C5-A3D3-2E80867465B2}" type="parTrans" cxnId="{7FF76DF9-8788-4E14-9683-79ADA206F56A}">
      <dgm:prSet/>
      <dgm:spPr/>
      <dgm:t>
        <a:bodyPr/>
        <a:lstStyle/>
        <a:p>
          <a:endParaRPr lang="tr-TR"/>
        </a:p>
      </dgm:t>
    </dgm:pt>
    <dgm:pt modelId="{B12B8A63-3093-4E03-95E5-439D88A61D47}" type="sibTrans" cxnId="{7FF76DF9-8788-4E14-9683-79ADA206F56A}">
      <dgm:prSet/>
      <dgm:spPr/>
      <dgm:t>
        <a:bodyPr/>
        <a:lstStyle/>
        <a:p>
          <a:endParaRPr lang="tr-TR"/>
        </a:p>
      </dgm:t>
    </dgm:pt>
    <dgm:pt modelId="{BF6569C1-648A-4805-9108-AA1D35B91319}" type="pres">
      <dgm:prSet presAssocID="{55741E4F-5413-4899-8449-3DE857CBED0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r-TR"/>
        </a:p>
      </dgm:t>
    </dgm:pt>
    <dgm:pt modelId="{8F3F53BB-08EF-45F3-BB1A-0B4FC8309543}" type="pres">
      <dgm:prSet presAssocID="{55741E4F-5413-4899-8449-3DE857CBED03}" presName="Name1" presStyleCnt="0"/>
      <dgm:spPr/>
    </dgm:pt>
    <dgm:pt modelId="{C36F8E6E-31A0-4EE7-87FE-A770D0956CF9}" type="pres">
      <dgm:prSet presAssocID="{55741E4F-5413-4899-8449-3DE857CBED03}" presName="cycle" presStyleCnt="0"/>
      <dgm:spPr/>
    </dgm:pt>
    <dgm:pt modelId="{F5EFBD1D-059B-4CAC-99A7-6B65FCC165E2}" type="pres">
      <dgm:prSet presAssocID="{55741E4F-5413-4899-8449-3DE857CBED03}" presName="srcNode" presStyleLbl="node1" presStyleIdx="0" presStyleCnt="4"/>
      <dgm:spPr/>
    </dgm:pt>
    <dgm:pt modelId="{5AC72E23-22D6-4489-9187-51FD437A60CC}" type="pres">
      <dgm:prSet presAssocID="{55741E4F-5413-4899-8449-3DE857CBED03}" presName="conn" presStyleLbl="parChTrans1D2" presStyleIdx="0" presStyleCnt="1"/>
      <dgm:spPr/>
      <dgm:t>
        <a:bodyPr/>
        <a:lstStyle/>
        <a:p>
          <a:endParaRPr lang="tr-TR"/>
        </a:p>
      </dgm:t>
    </dgm:pt>
    <dgm:pt modelId="{6405543D-2A9E-4AEE-9B65-706E43653D58}" type="pres">
      <dgm:prSet presAssocID="{55741E4F-5413-4899-8449-3DE857CBED03}" presName="extraNode" presStyleLbl="node1" presStyleIdx="0" presStyleCnt="4"/>
      <dgm:spPr/>
    </dgm:pt>
    <dgm:pt modelId="{70F4C6CE-D30C-4E15-9D28-96CC49F10BAF}" type="pres">
      <dgm:prSet presAssocID="{55741E4F-5413-4899-8449-3DE857CBED03}" presName="dstNode" presStyleLbl="node1" presStyleIdx="0" presStyleCnt="4"/>
      <dgm:spPr/>
    </dgm:pt>
    <dgm:pt modelId="{827D21A1-C503-4BF0-A357-DC06550CA503}" type="pres">
      <dgm:prSet presAssocID="{76A5BC71-7780-4ACA-B2CB-7890876BC9F9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9737770-2B15-4CA3-9CD1-07402B9CC9D9}" type="pres">
      <dgm:prSet presAssocID="{76A5BC71-7780-4ACA-B2CB-7890876BC9F9}" presName="accent_1" presStyleCnt="0"/>
      <dgm:spPr/>
    </dgm:pt>
    <dgm:pt modelId="{5EB4F49E-B895-4DF8-BD73-F425EF2FEE54}" type="pres">
      <dgm:prSet presAssocID="{76A5BC71-7780-4ACA-B2CB-7890876BC9F9}" presName="accentRepeatNode" presStyleLbl="solidFgAcc1" presStyleIdx="0" presStyleCnt="4"/>
      <dgm:spPr/>
    </dgm:pt>
    <dgm:pt modelId="{7B1C7CF0-E73F-45E9-B3F1-65013C64D33B}" type="pres">
      <dgm:prSet presAssocID="{D87E1F5E-46FF-424A-8BAD-DEBDDA11BC31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B596C18-6F06-4D80-940F-AE4B11136C3E}" type="pres">
      <dgm:prSet presAssocID="{D87E1F5E-46FF-424A-8BAD-DEBDDA11BC31}" presName="accent_2" presStyleCnt="0"/>
      <dgm:spPr/>
    </dgm:pt>
    <dgm:pt modelId="{D7C5D19E-DD3C-47A5-A9A1-A26E8540A474}" type="pres">
      <dgm:prSet presAssocID="{D87E1F5E-46FF-424A-8BAD-DEBDDA11BC31}" presName="accentRepeatNode" presStyleLbl="solidFgAcc1" presStyleIdx="1" presStyleCnt="4"/>
      <dgm:spPr/>
    </dgm:pt>
    <dgm:pt modelId="{D6FD5EB2-10AB-47DF-B545-AD3BFC020D7E}" type="pres">
      <dgm:prSet presAssocID="{22B75F34-25D9-4039-A9A5-7F4AB7993243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78DC18D-293D-4737-813F-27FF89B68704}" type="pres">
      <dgm:prSet presAssocID="{22B75F34-25D9-4039-A9A5-7F4AB7993243}" presName="accent_3" presStyleCnt="0"/>
      <dgm:spPr/>
    </dgm:pt>
    <dgm:pt modelId="{8384DA61-5FB8-44BC-9702-4D4590819F96}" type="pres">
      <dgm:prSet presAssocID="{22B75F34-25D9-4039-A9A5-7F4AB7993243}" presName="accentRepeatNode" presStyleLbl="solidFgAcc1" presStyleIdx="2" presStyleCnt="4"/>
      <dgm:spPr/>
    </dgm:pt>
    <dgm:pt modelId="{13D6703A-C787-40C9-8380-FC4F6A5CD2BE}" type="pres">
      <dgm:prSet presAssocID="{460D5595-F9DC-47F6-86FB-A9F44E9EAACC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BD25ED8-8AA7-4F86-A7A7-8351E2A2641B}" type="pres">
      <dgm:prSet presAssocID="{460D5595-F9DC-47F6-86FB-A9F44E9EAACC}" presName="accent_4" presStyleCnt="0"/>
      <dgm:spPr/>
    </dgm:pt>
    <dgm:pt modelId="{4C15FF97-0CE8-4E6B-A82D-53011DF67206}" type="pres">
      <dgm:prSet presAssocID="{460D5595-F9DC-47F6-86FB-A9F44E9EAACC}" presName="accentRepeatNode" presStyleLbl="solidFgAcc1" presStyleIdx="3" presStyleCnt="4"/>
      <dgm:spPr/>
    </dgm:pt>
  </dgm:ptLst>
  <dgm:cxnLst>
    <dgm:cxn modelId="{1DF94947-9DB8-41E9-8DC9-E80FD584DCB2}" srcId="{55741E4F-5413-4899-8449-3DE857CBED03}" destId="{76A5BC71-7780-4ACA-B2CB-7890876BC9F9}" srcOrd="0" destOrd="0" parTransId="{126C1B40-35E9-4E44-A617-D7DE7BC4B57C}" sibTransId="{ABD643C8-43C5-4997-BC65-F5556C1B1CC9}"/>
    <dgm:cxn modelId="{76377AD8-C7AA-41AE-B62B-1AF2BE7D04DA}" srcId="{55741E4F-5413-4899-8449-3DE857CBED03}" destId="{D87E1F5E-46FF-424A-8BAD-DEBDDA11BC31}" srcOrd="1" destOrd="0" parTransId="{668ADE8E-8FF3-49CB-B80F-8B058116A1F0}" sibTransId="{0B46688C-12CF-475E-90C5-FAC9338EDE48}"/>
    <dgm:cxn modelId="{5D9EB590-866A-4F19-97E1-74BCFDC62357}" type="presOf" srcId="{76A5BC71-7780-4ACA-B2CB-7890876BC9F9}" destId="{827D21A1-C503-4BF0-A357-DC06550CA503}" srcOrd="0" destOrd="0" presId="urn:microsoft.com/office/officeart/2008/layout/VerticalCurvedList"/>
    <dgm:cxn modelId="{63CFFD59-15CB-4454-9244-A7DC7F4DEBFC}" type="presOf" srcId="{22B75F34-25D9-4039-A9A5-7F4AB7993243}" destId="{D6FD5EB2-10AB-47DF-B545-AD3BFC020D7E}" srcOrd="0" destOrd="0" presId="urn:microsoft.com/office/officeart/2008/layout/VerticalCurvedList"/>
    <dgm:cxn modelId="{12D7F22B-6F25-46DD-A2F0-F8D829944F82}" type="presOf" srcId="{55741E4F-5413-4899-8449-3DE857CBED03}" destId="{BF6569C1-648A-4805-9108-AA1D35B91319}" srcOrd="0" destOrd="0" presId="urn:microsoft.com/office/officeart/2008/layout/VerticalCurvedList"/>
    <dgm:cxn modelId="{D3917AC4-4131-467D-97CF-8A0C14946B62}" type="presOf" srcId="{ABD643C8-43C5-4997-BC65-F5556C1B1CC9}" destId="{5AC72E23-22D6-4489-9187-51FD437A60CC}" srcOrd="0" destOrd="0" presId="urn:microsoft.com/office/officeart/2008/layout/VerticalCurvedList"/>
    <dgm:cxn modelId="{1A4FCE3D-9121-4C09-ABCC-0C290BA9BA64}" srcId="{55741E4F-5413-4899-8449-3DE857CBED03}" destId="{22B75F34-25D9-4039-A9A5-7F4AB7993243}" srcOrd="2" destOrd="0" parTransId="{FE9BB3F8-885D-46D6-9063-AED1591D1639}" sibTransId="{40028025-9856-429B-B1A1-7E2F0D5C4D6D}"/>
    <dgm:cxn modelId="{0E6F265A-56F0-4F58-89BC-EAA9C218BA36}" type="presOf" srcId="{460D5595-F9DC-47F6-86FB-A9F44E9EAACC}" destId="{13D6703A-C787-40C9-8380-FC4F6A5CD2BE}" srcOrd="0" destOrd="0" presId="urn:microsoft.com/office/officeart/2008/layout/VerticalCurvedList"/>
    <dgm:cxn modelId="{7FF76DF9-8788-4E14-9683-79ADA206F56A}" srcId="{55741E4F-5413-4899-8449-3DE857CBED03}" destId="{460D5595-F9DC-47F6-86FB-A9F44E9EAACC}" srcOrd="3" destOrd="0" parTransId="{D292B08B-9FF1-48C5-A3D3-2E80867465B2}" sibTransId="{B12B8A63-3093-4E03-95E5-439D88A61D47}"/>
    <dgm:cxn modelId="{56A09355-ECD4-4B0D-B812-5C5E46FA9E5C}" type="presOf" srcId="{D87E1F5E-46FF-424A-8BAD-DEBDDA11BC31}" destId="{7B1C7CF0-E73F-45E9-B3F1-65013C64D33B}" srcOrd="0" destOrd="0" presId="urn:microsoft.com/office/officeart/2008/layout/VerticalCurvedList"/>
    <dgm:cxn modelId="{28F299DF-4E60-42A4-A4B9-28228BD78EF8}" type="presParOf" srcId="{BF6569C1-648A-4805-9108-AA1D35B91319}" destId="{8F3F53BB-08EF-45F3-BB1A-0B4FC8309543}" srcOrd="0" destOrd="0" presId="urn:microsoft.com/office/officeart/2008/layout/VerticalCurvedList"/>
    <dgm:cxn modelId="{B455CF9C-40B1-4F3F-B173-10135978DE5B}" type="presParOf" srcId="{8F3F53BB-08EF-45F3-BB1A-0B4FC8309543}" destId="{C36F8E6E-31A0-4EE7-87FE-A770D0956CF9}" srcOrd="0" destOrd="0" presId="urn:microsoft.com/office/officeart/2008/layout/VerticalCurvedList"/>
    <dgm:cxn modelId="{9C5644D4-CD1C-4194-BE1D-025684A8342E}" type="presParOf" srcId="{C36F8E6E-31A0-4EE7-87FE-A770D0956CF9}" destId="{F5EFBD1D-059B-4CAC-99A7-6B65FCC165E2}" srcOrd="0" destOrd="0" presId="urn:microsoft.com/office/officeart/2008/layout/VerticalCurvedList"/>
    <dgm:cxn modelId="{F5898D84-B68B-49BD-B8C1-6E6D619847B5}" type="presParOf" srcId="{C36F8E6E-31A0-4EE7-87FE-A770D0956CF9}" destId="{5AC72E23-22D6-4489-9187-51FD437A60CC}" srcOrd="1" destOrd="0" presId="urn:microsoft.com/office/officeart/2008/layout/VerticalCurvedList"/>
    <dgm:cxn modelId="{F515EC43-7C0F-4EBD-B428-D4650AD652DB}" type="presParOf" srcId="{C36F8E6E-31A0-4EE7-87FE-A770D0956CF9}" destId="{6405543D-2A9E-4AEE-9B65-706E43653D58}" srcOrd="2" destOrd="0" presId="urn:microsoft.com/office/officeart/2008/layout/VerticalCurvedList"/>
    <dgm:cxn modelId="{28C599C5-4C54-402D-A324-687B90E5346F}" type="presParOf" srcId="{C36F8E6E-31A0-4EE7-87FE-A770D0956CF9}" destId="{70F4C6CE-D30C-4E15-9D28-96CC49F10BAF}" srcOrd="3" destOrd="0" presId="urn:microsoft.com/office/officeart/2008/layout/VerticalCurvedList"/>
    <dgm:cxn modelId="{6ACF17F0-06B8-4DD4-AB4C-022A3E307C15}" type="presParOf" srcId="{8F3F53BB-08EF-45F3-BB1A-0B4FC8309543}" destId="{827D21A1-C503-4BF0-A357-DC06550CA503}" srcOrd="1" destOrd="0" presId="urn:microsoft.com/office/officeart/2008/layout/VerticalCurvedList"/>
    <dgm:cxn modelId="{17BD2F45-956A-41BE-ACAA-D54834EAEB05}" type="presParOf" srcId="{8F3F53BB-08EF-45F3-BB1A-0B4FC8309543}" destId="{F9737770-2B15-4CA3-9CD1-07402B9CC9D9}" srcOrd="2" destOrd="0" presId="urn:microsoft.com/office/officeart/2008/layout/VerticalCurvedList"/>
    <dgm:cxn modelId="{3EFAC608-95E5-434A-ACE9-DCE245058680}" type="presParOf" srcId="{F9737770-2B15-4CA3-9CD1-07402B9CC9D9}" destId="{5EB4F49E-B895-4DF8-BD73-F425EF2FEE54}" srcOrd="0" destOrd="0" presId="urn:microsoft.com/office/officeart/2008/layout/VerticalCurvedList"/>
    <dgm:cxn modelId="{D646A35A-257F-4F1E-8B45-9A0337E0F803}" type="presParOf" srcId="{8F3F53BB-08EF-45F3-BB1A-0B4FC8309543}" destId="{7B1C7CF0-E73F-45E9-B3F1-65013C64D33B}" srcOrd="3" destOrd="0" presId="urn:microsoft.com/office/officeart/2008/layout/VerticalCurvedList"/>
    <dgm:cxn modelId="{13024D69-662A-491B-8300-032E10722424}" type="presParOf" srcId="{8F3F53BB-08EF-45F3-BB1A-0B4FC8309543}" destId="{AB596C18-6F06-4D80-940F-AE4B11136C3E}" srcOrd="4" destOrd="0" presId="urn:microsoft.com/office/officeart/2008/layout/VerticalCurvedList"/>
    <dgm:cxn modelId="{C7D9C977-4148-4C67-9080-BAAFD91B765D}" type="presParOf" srcId="{AB596C18-6F06-4D80-940F-AE4B11136C3E}" destId="{D7C5D19E-DD3C-47A5-A9A1-A26E8540A474}" srcOrd="0" destOrd="0" presId="urn:microsoft.com/office/officeart/2008/layout/VerticalCurvedList"/>
    <dgm:cxn modelId="{F272E609-4637-470A-9E38-A33477E75A74}" type="presParOf" srcId="{8F3F53BB-08EF-45F3-BB1A-0B4FC8309543}" destId="{D6FD5EB2-10AB-47DF-B545-AD3BFC020D7E}" srcOrd="5" destOrd="0" presId="urn:microsoft.com/office/officeart/2008/layout/VerticalCurvedList"/>
    <dgm:cxn modelId="{06846B6A-9B86-42AF-8574-A3431037B5BD}" type="presParOf" srcId="{8F3F53BB-08EF-45F3-BB1A-0B4FC8309543}" destId="{878DC18D-293D-4737-813F-27FF89B68704}" srcOrd="6" destOrd="0" presId="urn:microsoft.com/office/officeart/2008/layout/VerticalCurvedList"/>
    <dgm:cxn modelId="{B1A1F459-90C4-422B-8B04-7AE045082D22}" type="presParOf" srcId="{878DC18D-293D-4737-813F-27FF89B68704}" destId="{8384DA61-5FB8-44BC-9702-4D4590819F96}" srcOrd="0" destOrd="0" presId="urn:microsoft.com/office/officeart/2008/layout/VerticalCurvedList"/>
    <dgm:cxn modelId="{BCE83160-F2B3-4730-9654-96384E24E549}" type="presParOf" srcId="{8F3F53BB-08EF-45F3-BB1A-0B4FC8309543}" destId="{13D6703A-C787-40C9-8380-FC4F6A5CD2BE}" srcOrd="7" destOrd="0" presId="urn:microsoft.com/office/officeart/2008/layout/VerticalCurvedList"/>
    <dgm:cxn modelId="{064CF25D-D25F-4901-A077-86FDB8B391CE}" type="presParOf" srcId="{8F3F53BB-08EF-45F3-BB1A-0B4FC8309543}" destId="{1BD25ED8-8AA7-4F86-A7A7-8351E2A2641B}" srcOrd="8" destOrd="0" presId="urn:microsoft.com/office/officeart/2008/layout/VerticalCurvedList"/>
    <dgm:cxn modelId="{3AB0C5FB-131E-4D3F-8F76-A5B4B214930D}" type="presParOf" srcId="{1BD25ED8-8AA7-4F86-A7A7-8351E2A2641B}" destId="{4C15FF97-0CE8-4E6B-A82D-53011DF6720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C72E23-22D6-4489-9187-51FD437A60CC}">
      <dsp:nvSpPr>
        <dsp:cNvPr id="0" name=""/>
        <dsp:cNvSpPr/>
      </dsp:nvSpPr>
      <dsp:spPr>
        <a:xfrm>
          <a:off x="-4821173" y="-738893"/>
          <a:ext cx="5742282" cy="5742282"/>
        </a:xfrm>
        <a:prstGeom prst="blockArc">
          <a:avLst>
            <a:gd name="adj1" fmla="val 18900000"/>
            <a:gd name="adj2" fmla="val 2700000"/>
            <a:gd name="adj3" fmla="val 376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7D21A1-C503-4BF0-A357-DC06550CA503}">
      <dsp:nvSpPr>
        <dsp:cNvPr id="0" name=""/>
        <dsp:cNvSpPr/>
      </dsp:nvSpPr>
      <dsp:spPr>
        <a:xfrm>
          <a:off x="482384" y="327854"/>
          <a:ext cx="8603261" cy="65605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40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/>
            <a:t>İsim Kök</a:t>
          </a:r>
        </a:p>
      </dsp:txBody>
      <dsp:txXfrm>
        <a:off x="482384" y="327854"/>
        <a:ext cx="8603261" cy="656050"/>
      </dsp:txXfrm>
    </dsp:sp>
    <dsp:sp modelId="{5EB4F49E-B895-4DF8-BD73-F425EF2FEE54}">
      <dsp:nvSpPr>
        <dsp:cNvPr id="0" name=""/>
        <dsp:cNvSpPr/>
      </dsp:nvSpPr>
      <dsp:spPr>
        <a:xfrm>
          <a:off x="72353" y="245848"/>
          <a:ext cx="820062" cy="8200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1C7CF0-E73F-45E9-B3F1-65013C64D33B}">
      <dsp:nvSpPr>
        <dsp:cNvPr id="0" name=""/>
        <dsp:cNvSpPr/>
      </dsp:nvSpPr>
      <dsp:spPr>
        <a:xfrm>
          <a:off x="858513" y="1312100"/>
          <a:ext cx="8227133" cy="6560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40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/>
            <a:t>Fiil Kök</a:t>
          </a:r>
        </a:p>
      </dsp:txBody>
      <dsp:txXfrm>
        <a:off x="858513" y="1312100"/>
        <a:ext cx="8227133" cy="656050"/>
      </dsp:txXfrm>
    </dsp:sp>
    <dsp:sp modelId="{D7C5D19E-DD3C-47A5-A9A1-A26E8540A474}">
      <dsp:nvSpPr>
        <dsp:cNvPr id="0" name=""/>
        <dsp:cNvSpPr/>
      </dsp:nvSpPr>
      <dsp:spPr>
        <a:xfrm>
          <a:off x="448482" y="1230093"/>
          <a:ext cx="820062" cy="8200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FD5EB2-10AB-47DF-B545-AD3BFC020D7E}">
      <dsp:nvSpPr>
        <dsp:cNvPr id="0" name=""/>
        <dsp:cNvSpPr/>
      </dsp:nvSpPr>
      <dsp:spPr>
        <a:xfrm>
          <a:off x="858513" y="2296345"/>
          <a:ext cx="8227133" cy="65605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40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/>
            <a:t>Ortak Kök</a:t>
          </a:r>
        </a:p>
      </dsp:txBody>
      <dsp:txXfrm>
        <a:off x="858513" y="2296345"/>
        <a:ext cx="8227133" cy="656050"/>
      </dsp:txXfrm>
    </dsp:sp>
    <dsp:sp modelId="{8384DA61-5FB8-44BC-9702-4D4590819F96}">
      <dsp:nvSpPr>
        <dsp:cNvPr id="0" name=""/>
        <dsp:cNvSpPr/>
      </dsp:nvSpPr>
      <dsp:spPr>
        <a:xfrm>
          <a:off x="448482" y="2214339"/>
          <a:ext cx="820062" cy="8200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D6703A-C787-40C9-8380-FC4F6A5CD2BE}">
      <dsp:nvSpPr>
        <dsp:cNvPr id="0" name=""/>
        <dsp:cNvSpPr/>
      </dsp:nvSpPr>
      <dsp:spPr>
        <a:xfrm>
          <a:off x="482384" y="3280591"/>
          <a:ext cx="8603261" cy="65605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40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/>
            <a:t>Sesteş Kök</a:t>
          </a:r>
        </a:p>
      </dsp:txBody>
      <dsp:txXfrm>
        <a:off x="482384" y="3280591"/>
        <a:ext cx="8603261" cy="656050"/>
      </dsp:txXfrm>
    </dsp:sp>
    <dsp:sp modelId="{4C15FF97-0CE8-4E6B-A82D-53011DF67206}">
      <dsp:nvSpPr>
        <dsp:cNvPr id="0" name=""/>
        <dsp:cNvSpPr/>
      </dsp:nvSpPr>
      <dsp:spPr>
        <a:xfrm>
          <a:off x="72353" y="3198585"/>
          <a:ext cx="820062" cy="8200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CACC158-0B64-47B8-B519-2E69791CFFEB}" type="datetime1">
              <a:rPr lang="tr-TR" smtClean="0"/>
              <a:pPr rtl="0"/>
              <a:t>21/09/2020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50AD62A-9EE1-43E3-A7E5-D268F71DF3EB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36448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71F48-0419-40FC-AD57-08CCCE583B37}" type="datetime1">
              <a:rPr lang="tr-TR" smtClean="0"/>
              <a:pPr/>
              <a:t>21/09/2020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dirty="0"/>
              <a:t>Asıl metin stillerini düzenlemek için tıklayın</a:t>
            </a:r>
          </a:p>
          <a:p>
            <a:pPr lvl="1" rtl="0"/>
            <a:r>
              <a:rPr lang="tr-TR" dirty="0"/>
              <a:t>İkinci düzey</a:t>
            </a:r>
          </a:p>
          <a:p>
            <a:pPr lvl="2" rtl="0"/>
            <a:r>
              <a:rPr lang="tr-TR" dirty="0"/>
              <a:t>Üçüncü düzey</a:t>
            </a:r>
          </a:p>
          <a:p>
            <a:pPr lvl="3" rtl="0"/>
            <a:r>
              <a:rPr lang="tr-TR" dirty="0"/>
              <a:t>Dördüncü düzey</a:t>
            </a:r>
          </a:p>
          <a:p>
            <a:pPr lvl="4" rtl="0"/>
            <a:r>
              <a:rPr lang="tr-TR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534C2EF-8A97-4DAF-B099-E567883644D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1809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58296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tr-TR" dirty="0"/>
              <a:t>NOT: Bu slayttaki resimleri değiştirmek için, resmi seçin ve silin. Sonra, kendi resminizi eklemek için yer tutucudaki Resim Ekle simgesine tıklayın.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534C2EF-8A97-4DAF-B099-E567883644D6}" type="slidenum">
              <a:rPr lang="tr-TR" smtClean="0"/>
              <a:pPr rtl="0"/>
              <a:t>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8601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4" r="323" b="422"/>
          <a:stretch/>
        </p:blipFill>
        <p:spPr>
          <a:xfrm>
            <a:off x="1524" y="1"/>
            <a:ext cx="12188952" cy="68580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8458200" cy="1828800"/>
          </a:xfrm>
        </p:spPr>
        <p:txBody>
          <a:bodyPr rtlCol="0" anchor="b">
            <a:normAutofit/>
          </a:bodyPr>
          <a:lstStyle>
            <a:lvl1pPr algn="l">
              <a:defRPr sz="44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38200" y="2438400"/>
            <a:ext cx="708660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/>
              <a:t>Asıl alt başlık stilini düzenlemek için tıklayın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54451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sim Yazılı İki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8580" y="5791200"/>
            <a:ext cx="8115419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7" name="Serbest Biçimli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7" name="Metin Yer Tutucusu 16"/>
          <p:cNvSpPr>
            <a:spLocks noGrp="1"/>
          </p:cNvSpPr>
          <p:nvPr>
            <p:ph type="body" sz="quarter" idx="14"/>
          </p:nvPr>
        </p:nvSpPr>
        <p:spPr>
          <a:xfrm>
            <a:off x="1028581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18" name="Serbest Biçimli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9" name="Resim Yer Tutucusu 18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20" name="Metin Yer Tutucusu 16"/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xmlns="" val="2037772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Üç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8580" y="5305424"/>
            <a:ext cx="8104083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7" name="Serbest Biçimli 5"/>
          <p:cNvSpPr>
            <a:spLocks/>
          </p:cNvSpPr>
          <p:nvPr/>
        </p:nvSpPr>
        <p:spPr bwMode="gray">
          <a:xfrm>
            <a:off x="762000" y="933449"/>
            <a:ext cx="53340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991888" y="1113022"/>
            <a:ext cx="4874224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8" name="Serbest Biçimli 5"/>
          <p:cNvSpPr>
            <a:spLocks/>
          </p:cNvSpPr>
          <p:nvPr/>
        </p:nvSpPr>
        <p:spPr bwMode="gray">
          <a:xfrm>
            <a:off x="6323873" y="967316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9" name="Resim Yer Tutucusu 18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6506025" y="1109743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2" name="Serbest Biçimli 5"/>
          <p:cNvSpPr>
            <a:spLocks/>
          </p:cNvSpPr>
          <p:nvPr/>
        </p:nvSpPr>
        <p:spPr bwMode="gray">
          <a:xfrm>
            <a:off x="6323873" y="3060954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3" name="Resim Yer Tutucusu 12" descr="Resim eklemek için boş yer tutucu. Yer tutucuya tıklayın ve eklemek istediğiniz resmi seçin"/>
          <p:cNvSpPr>
            <a:spLocks noGrp="1"/>
          </p:cNvSpPr>
          <p:nvPr>
            <p:ph type="pic" sz="quarter" idx="16"/>
          </p:nvPr>
        </p:nvSpPr>
        <p:spPr>
          <a:xfrm>
            <a:off x="6506025" y="3203381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7" name="Metin Yer Tutucusu 16"/>
          <p:cNvSpPr>
            <a:spLocks noGrp="1"/>
          </p:cNvSpPr>
          <p:nvPr>
            <p:ph type="body" sz="quarter" idx="14"/>
          </p:nvPr>
        </p:nvSpPr>
        <p:spPr>
          <a:xfrm>
            <a:off x="1028581" y="5919255"/>
            <a:ext cx="810408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xmlns="" val="1017792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ş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3" y="283"/>
            <a:ext cx="12188952" cy="685971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77400" y="365126"/>
            <a:ext cx="2133600" cy="15398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8" name="Serbest Biçimli 5"/>
          <p:cNvSpPr>
            <a:spLocks/>
          </p:cNvSpPr>
          <p:nvPr/>
        </p:nvSpPr>
        <p:spPr bwMode="gray">
          <a:xfrm>
            <a:off x="4182533" y="265044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9" name="Resim Yer Tutucusu 8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4424435" y="436315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0" name="Serbest Biçimli 5"/>
          <p:cNvSpPr>
            <a:spLocks/>
          </p:cNvSpPr>
          <p:nvPr/>
        </p:nvSpPr>
        <p:spPr bwMode="gray">
          <a:xfrm>
            <a:off x="816188" y="384723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1" name="Resim Yer Tutucusu 10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1013022" y="538232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2" name="Serbest Biçimli 5"/>
          <p:cNvSpPr>
            <a:spLocks/>
          </p:cNvSpPr>
          <p:nvPr/>
        </p:nvSpPr>
        <p:spPr bwMode="gray">
          <a:xfrm>
            <a:off x="816188" y="2478361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3" name="Resim Yer Tutucusu 12" descr="Resim eklemek için boş yer tutucu. Yer tutucuya tıklayın ve eklemek istediğiniz resmi seçin"/>
          <p:cNvSpPr>
            <a:spLocks noGrp="1"/>
          </p:cNvSpPr>
          <p:nvPr>
            <p:ph type="pic" sz="quarter" idx="16"/>
          </p:nvPr>
        </p:nvSpPr>
        <p:spPr>
          <a:xfrm>
            <a:off x="1013022" y="2631870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4" name="Serbest Biçimli 5"/>
          <p:cNvSpPr>
            <a:spLocks/>
          </p:cNvSpPr>
          <p:nvPr/>
        </p:nvSpPr>
        <p:spPr bwMode="gray">
          <a:xfrm>
            <a:off x="816188" y="4571999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7"/>
          </p:nvPr>
        </p:nvSpPr>
        <p:spPr>
          <a:xfrm>
            <a:off x="1013022" y="4725508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20" name="Serbest Biçimli 5"/>
          <p:cNvSpPr>
            <a:spLocks/>
          </p:cNvSpPr>
          <p:nvPr/>
        </p:nvSpPr>
        <p:spPr bwMode="gray">
          <a:xfrm>
            <a:off x="4182533" y="3448511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21" name="Resim Yer Tutucusu 20" descr="Resim eklemek için boş yer tutucu. Yer tutucuya tıklayın ve eklemek istediğiniz resmi seçin"/>
          <p:cNvSpPr>
            <a:spLocks noGrp="1"/>
          </p:cNvSpPr>
          <p:nvPr>
            <p:ph type="pic" sz="quarter" idx="18"/>
          </p:nvPr>
        </p:nvSpPr>
        <p:spPr>
          <a:xfrm>
            <a:off x="4424435" y="3619782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64672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ECD7671-5F03-4D82-82A4-8871CBFE3090}" type="datetime1">
              <a:rPr lang="tr-TR" smtClean="0"/>
              <a:pPr rtl="0"/>
              <a:t>21/09/2020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43261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839200" y="365125"/>
            <a:ext cx="1828799" cy="4940300"/>
          </a:xfrm>
        </p:spPr>
        <p:txBody>
          <a:bodyPr vert="eaVert"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524000" y="365125"/>
            <a:ext cx="6858000" cy="4940300"/>
          </a:xfrm>
        </p:spPr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D261A88-92F3-4094-89F2-1314A7309510}" type="datetime1">
              <a:rPr lang="tr-TR" smtClean="0"/>
              <a:pPr rtl="0"/>
              <a:t>21/09/2020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26244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3E1BCB5-E553-4792-B09F-198E4B966BAA}" type="datetime1">
              <a:rPr lang="tr-TR" smtClean="0"/>
              <a:pPr rtl="0"/>
              <a:t>21/09/2020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35739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4" t="422"/>
          <a:stretch/>
        </p:blipFill>
        <p:spPr>
          <a:xfrm>
            <a:off x="0" y="0"/>
            <a:ext cx="12188952" cy="6857176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352800" y="533400"/>
            <a:ext cx="7315200" cy="1828800"/>
          </a:xfrm>
        </p:spPr>
        <p:txBody>
          <a:bodyPr rtlCol="0" anchor="b">
            <a:normAutofit/>
          </a:bodyPr>
          <a:lstStyle>
            <a:lvl1pPr>
              <a:defRPr sz="44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352800" y="2438400"/>
            <a:ext cx="54864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xmlns="" val="2279508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4000" y="1825625"/>
            <a:ext cx="4389120" cy="347472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278880" y="1825625"/>
            <a:ext cx="4389120" cy="347472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BDA0764-C0E5-4411-A6EC-9EBC25C721E3}" type="datetime1">
              <a:rPr lang="tr-TR" smtClean="0"/>
              <a:pPr rtl="0"/>
              <a:t>21/09/2020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2530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4000" y="1828799"/>
            <a:ext cx="438912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4000" y="2624666"/>
            <a:ext cx="4389120" cy="2675467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278880" y="1828799"/>
            <a:ext cx="438912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278880" y="2624666"/>
            <a:ext cx="4389120" cy="2675467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3CE0335-7021-49FF-B88E-D30487FC223F}" type="datetime1">
              <a:rPr lang="tr-TR" smtClean="0"/>
              <a:pPr rtl="0"/>
              <a:t>21/09/2020</a:t>
            </a:fld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00086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8FB2F1-5AA7-4BAD-B3F4-0F2F2963D054}" type="datetime1">
              <a:rPr lang="tr-TR" smtClean="0"/>
              <a:pPr rtl="0"/>
              <a:t>21/09/2020</a:t>
            </a:fld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4502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C920F04-75E8-4461-BB74-76C33F6ED879}" type="datetime1">
              <a:rPr lang="tr-TR" smtClean="0"/>
              <a:pPr rtl="0"/>
              <a:t>21/09/2020</a:t>
            </a:fld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80071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24400" y="1828800"/>
            <a:ext cx="59436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523999" y="1828800"/>
            <a:ext cx="292608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1274290-2060-480F-940D-DB669716DEB2}" type="datetime1">
              <a:rPr lang="tr-TR" smtClean="0"/>
              <a:pPr rtl="0"/>
              <a:t>21/09/2020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0735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Biçimli 5"/>
          <p:cNvSpPr>
            <a:spLocks/>
          </p:cNvSpPr>
          <p:nvPr/>
        </p:nvSpPr>
        <p:spPr bwMode="gray">
          <a:xfrm>
            <a:off x="804333" y="1695450"/>
            <a:ext cx="5596467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12" name="Resim Yer Tutucusu 11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1006022" y="1874520"/>
            <a:ext cx="519308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7010400" y="2245995"/>
            <a:ext cx="36576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D5F7C64-7CBA-403D-9607-87046DB229DB}" type="datetime1">
              <a:rPr lang="tr-TR" smtClean="0"/>
              <a:pPr rtl="0"/>
              <a:t>21/09/2020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51318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5" t="511" r="525" b="2999"/>
          <a:stretch/>
        </p:blipFill>
        <p:spPr>
          <a:xfrm>
            <a:off x="0" y="0"/>
            <a:ext cx="12188826" cy="6858000"/>
          </a:xfrm>
          <a:prstGeom prst="rect">
            <a:avLst/>
          </a:prstGeom>
        </p:spPr>
      </p:pic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dirty="0"/>
              <a:t>Asıl metin stillerini düzenlemek için tıklayın</a:t>
            </a:r>
          </a:p>
          <a:p>
            <a:pPr lvl="1" rtl="0"/>
            <a:r>
              <a:rPr lang="tr-TR" dirty="0"/>
              <a:t>İkinci düzey</a:t>
            </a:r>
          </a:p>
          <a:p>
            <a:pPr lvl="2" rtl="0"/>
            <a:r>
              <a:rPr lang="tr-TR" dirty="0"/>
              <a:t>Üçüncü düzey</a:t>
            </a:r>
          </a:p>
          <a:p>
            <a:pPr lvl="3" rtl="0"/>
            <a:r>
              <a:rPr lang="tr-TR" dirty="0"/>
              <a:t>Dördüncü düzey</a:t>
            </a:r>
          </a:p>
          <a:p>
            <a:pPr lvl="4" rtl="0"/>
            <a:r>
              <a:rPr lang="tr-TR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2209800" y="6416675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7010400" y="6416675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30310774-9756-4080-BE24-183590212C9E}" type="datetime1">
              <a:rPr lang="tr-TR" smtClean="0"/>
              <a:pPr rtl="0"/>
              <a:t>21/09/2020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1654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2" r:id="rId11"/>
    <p:sldLayoutId id="2147483661" r:id="rId12"/>
    <p:sldLayoutId id="2147483658" r:id="rId13"/>
    <p:sldLayoutId id="2147483659" r:id="rId14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55840" y="1772816"/>
            <a:ext cx="1930152" cy="1180728"/>
          </a:xfrm>
        </p:spPr>
        <p:txBody>
          <a:bodyPr rtlCol="0">
            <a:normAutofit/>
          </a:bodyPr>
          <a:lstStyle/>
          <a:p>
            <a:pPr rtl="0"/>
            <a:r>
              <a:rPr lang="tr-TR" sz="5400" b="1" dirty="0">
                <a:solidFill>
                  <a:srgbClr val="FF0000"/>
                </a:solidFill>
              </a:rPr>
              <a:t>KÖK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5F51EAC6-351E-49A7-A6CB-30A8D798E8F1}"/>
              </a:ext>
            </a:extLst>
          </p:cNvPr>
          <p:cNvSpPr txBox="1"/>
          <p:nvPr/>
        </p:nvSpPr>
        <p:spPr>
          <a:xfrm>
            <a:off x="6096000" y="599779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279804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E0A49AC-1AD1-455F-B598-6841667F2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1744" y="548680"/>
            <a:ext cx="7315200" cy="1828800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Ortak Kök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98D5AB31-3DA6-44BC-A819-F91190BF74AA}"/>
              </a:ext>
            </a:extLst>
          </p:cNvPr>
          <p:cNvSpPr txBox="1"/>
          <p:nvPr/>
        </p:nvSpPr>
        <p:spPr>
          <a:xfrm>
            <a:off x="6240016" y="580526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3987780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906E5BBD-A780-4AD5-A972-775694581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936"/>
            <a:ext cx="9829800" cy="108267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ORTAK KÖK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xmlns="" id="{63542F2E-07EF-4851-9B13-C7DFC9318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6792"/>
            <a:ext cx="9829800" cy="576064"/>
          </a:xfrm>
        </p:spPr>
        <p:txBody>
          <a:bodyPr>
            <a:normAutofit/>
          </a:bodyPr>
          <a:lstStyle/>
          <a:p>
            <a:r>
              <a:rPr lang="tr-TR" sz="2400" dirty="0"/>
              <a:t>Hem isim hem de fiil olarak kullanılabilen köklere </a:t>
            </a:r>
            <a:r>
              <a:rPr lang="tr-TR" sz="2400" b="1" dirty="0">
                <a:solidFill>
                  <a:srgbClr val="FF0000"/>
                </a:solidFill>
              </a:rPr>
              <a:t>ortak kök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7B9B608F-B43D-49B6-8A3E-28013851803E}"/>
              </a:ext>
            </a:extLst>
          </p:cNvPr>
          <p:cNvSpPr txBox="1"/>
          <p:nvPr/>
        </p:nvSpPr>
        <p:spPr>
          <a:xfrm>
            <a:off x="838200" y="2296348"/>
            <a:ext cx="8280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Ortak kökler arasında anlam ilişkisi vardır.</a:t>
            </a:r>
          </a:p>
          <a:p>
            <a:endParaRPr lang="tr-TR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B69C9282-BFE7-4E72-88CA-898DA1327527}"/>
              </a:ext>
            </a:extLst>
          </p:cNvPr>
          <p:cNvSpPr txBox="1"/>
          <p:nvPr/>
        </p:nvSpPr>
        <p:spPr>
          <a:xfrm>
            <a:off x="2711624" y="3198504"/>
            <a:ext cx="26642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dirty="0"/>
              <a:t>Boya </a:t>
            </a:r>
            <a:r>
              <a:rPr lang="tr-TR" sz="2400" dirty="0">
                <a:sym typeface="Wingdings" panose="05000000000000000000" pitchFamily="2" charset="2"/>
              </a:rPr>
              <a:t>&lt;&gt; Boya-</a:t>
            </a:r>
          </a:p>
          <a:p>
            <a:r>
              <a:rPr lang="tr-TR" sz="2400" dirty="0">
                <a:sym typeface="Wingdings" panose="05000000000000000000" pitchFamily="2" charset="2"/>
              </a:rPr>
              <a:t>Damla &lt;&gt; Damla-</a:t>
            </a:r>
          </a:p>
          <a:p>
            <a:r>
              <a:rPr lang="tr-TR" sz="2400" dirty="0">
                <a:sym typeface="Wingdings" panose="05000000000000000000" pitchFamily="2" charset="2"/>
              </a:rPr>
              <a:t>Güreş &lt;&gt; Güreş-</a:t>
            </a:r>
          </a:p>
          <a:p>
            <a:r>
              <a:rPr lang="tr-TR" sz="2400" dirty="0">
                <a:sym typeface="Wingdings" panose="05000000000000000000" pitchFamily="2" charset="2"/>
              </a:rPr>
              <a:t>Eski &lt;&gt; Eski-</a:t>
            </a:r>
          </a:p>
          <a:p>
            <a:r>
              <a:rPr lang="tr-TR" sz="2400" dirty="0">
                <a:sym typeface="Wingdings" panose="05000000000000000000" pitchFamily="2" charset="2"/>
              </a:rPr>
              <a:t>Ekşi &lt;&gt; Ekşi-</a:t>
            </a:r>
          </a:p>
          <a:p>
            <a:endParaRPr lang="tr-TR" sz="2400" dirty="0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8CC934B0-212E-4311-94EC-411ADFBA1E3D}"/>
              </a:ext>
            </a:extLst>
          </p:cNvPr>
          <p:cNvSpPr txBox="1"/>
          <p:nvPr/>
        </p:nvSpPr>
        <p:spPr>
          <a:xfrm>
            <a:off x="6114356" y="3198504"/>
            <a:ext cx="26642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dirty="0"/>
              <a:t>Barış &lt;&gt; Barış-</a:t>
            </a:r>
          </a:p>
          <a:p>
            <a:r>
              <a:rPr lang="tr-TR" sz="2400" dirty="0"/>
              <a:t>Kuru &lt;&gt; Kuru-</a:t>
            </a:r>
          </a:p>
          <a:p>
            <a:r>
              <a:rPr lang="tr-TR" sz="2400" dirty="0"/>
              <a:t>Yarış &lt;&gt; Yarış-</a:t>
            </a:r>
          </a:p>
          <a:p>
            <a:r>
              <a:rPr lang="tr-TR" sz="2400" dirty="0"/>
              <a:t>Tat &lt;&gt; Tat-</a:t>
            </a:r>
          </a:p>
          <a:p>
            <a:r>
              <a:rPr lang="tr-TR" sz="2400" dirty="0"/>
              <a:t>Sıva &lt;&gt; Sıva-</a:t>
            </a:r>
          </a:p>
        </p:txBody>
      </p:sp>
    </p:spTree>
    <p:extLst>
      <p:ext uri="{BB962C8B-B14F-4D97-AF65-F5344CB8AC3E}">
        <p14:creationId xmlns:p14="http://schemas.microsoft.com/office/powerpoint/2010/main" xmlns="" val="357938744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591A2F48-770E-42E2-9336-ECBF64358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ORTAK KÖK</a:t>
            </a:r>
          </a:p>
        </p:txBody>
      </p:sp>
      <p:pic>
        <p:nvPicPr>
          <p:cNvPr id="10" name="Resim Yer Tutucusu 9">
            <a:extLst>
              <a:ext uri="{FF2B5EF4-FFF2-40B4-BE49-F238E27FC236}">
                <a16:creationId xmlns:a16="http://schemas.microsoft.com/office/drawing/2014/main" xmlns="" id="{C962A8B0-B0DD-489C-91CF-4930C68054A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5751" r="25751"/>
          <a:stretch>
            <a:fillRect/>
          </a:stretch>
        </p:blipFill>
        <p:spPr/>
      </p:pic>
      <p:sp>
        <p:nvSpPr>
          <p:cNvPr id="6" name="Metin Yer Tutucusu 5">
            <a:extLst>
              <a:ext uri="{FF2B5EF4-FFF2-40B4-BE49-F238E27FC236}">
                <a16:creationId xmlns:a16="http://schemas.microsoft.com/office/drawing/2014/main" xmlns="" id="{F2171862-E546-4C01-92FF-27E17E18DC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tr-TR" sz="2400" b="1" dirty="0"/>
              <a:t>BOYA</a:t>
            </a:r>
            <a:endParaRPr lang="tr-TR" b="1" dirty="0"/>
          </a:p>
        </p:txBody>
      </p:sp>
      <p:pic>
        <p:nvPicPr>
          <p:cNvPr id="12" name="Resim Yer Tutucusu 11">
            <a:extLst>
              <a:ext uri="{FF2B5EF4-FFF2-40B4-BE49-F238E27FC236}">
                <a16:creationId xmlns:a16="http://schemas.microsoft.com/office/drawing/2014/main" xmlns="" id="{5F7ECC39-9FF4-4F0A-AE89-AFCADA97082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/>
          <a:stretch/>
        </p:blipFill>
        <p:spPr>
          <a:xfrm>
            <a:off x="5530568" y="1182623"/>
            <a:ext cx="3638453" cy="3680717"/>
          </a:xfrm>
        </p:spPr>
      </p:pic>
      <p:sp>
        <p:nvSpPr>
          <p:cNvPr id="8" name="Metin Yer Tutucusu 7">
            <a:extLst>
              <a:ext uri="{FF2B5EF4-FFF2-40B4-BE49-F238E27FC236}">
                <a16:creationId xmlns:a16="http://schemas.microsoft.com/office/drawing/2014/main" xmlns="" id="{A3092D4B-25C3-4A71-A5F4-2F2120E3AFF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ctr"/>
            <a:r>
              <a:rPr lang="tr-TR" sz="2400" b="1" dirty="0"/>
              <a:t>BOYA-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34009960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BD3195F-4338-4409-B7A1-039FBBB12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ORTAK KÖK</a:t>
            </a:r>
          </a:p>
        </p:txBody>
      </p:sp>
      <p:pic>
        <p:nvPicPr>
          <p:cNvPr id="8" name="Resim Yer Tutucusu 7">
            <a:extLst>
              <a:ext uri="{FF2B5EF4-FFF2-40B4-BE49-F238E27FC236}">
                <a16:creationId xmlns:a16="http://schemas.microsoft.com/office/drawing/2014/main" xmlns="" id="{E4C1AC23-B53B-4B04-BF8B-F951C8A75AE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/>
        </p:blipFill>
        <p:spPr>
          <a:xfrm>
            <a:off x="992435" y="1182623"/>
            <a:ext cx="3638453" cy="3680717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1FBE0EAA-B569-4A9A-9697-0CC9C8523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/>
              <a:t>DAMLA</a:t>
            </a:r>
            <a:endParaRPr lang="tr-TR" sz="2000" b="1" dirty="0"/>
          </a:p>
        </p:txBody>
      </p:sp>
      <p:pic>
        <p:nvPicPr>
          <p:cNvPr id="10" name="Resim Yer Tutucusu 9">
            <a:extLst>
              <a:ext uri="{FF2B5EF4-FFF2-40B4-BE49-F238E27FC236}">
                <a16:creationId xmlns:a16="http://schemas.microsoft.com/office/drawing/2014/main" xmlns="" id="{C3896CF4-BAD0-4655-BE37-804C74D019E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7017" r="17017"/>
          <a:stretch>
            <a:fillRect/>
          </a:stretch>
        </p:blipFill>
        <p:spPr/>
      </p:pic>
      <p:sp>
        <p:nvSpPr>
          <p:cNvPr id="6" name="Metin Yer Tutucusu 5">
            <a:extLst>
              <a:ext uri="{FF2B5EF4-FFF2-40B4-BE49-F238E27FC236}">
                <a16:creationId xmlns:a16="http://schemas.microsoft.com/office/drawing/2014/main" xmlns="" id="{6121879C-88C6-4EE8-8245-C662D90FA68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/>
              <a:t>DAMLA-</a:t>
            </a:r>
          </a:p>
        </p:txBody>
      </p:sp>
    </p:spTree>
    <p:extLst>
      <p:ext uri="{BB962C8B-B14F-4D97-AF65-F5344CB8AC3E}">
        <p14:creationId xmlns:p14="http://schemas.microsoft.com/office/powerpoint/2010/main" xmlns="" val="27691927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xmlns="" id="{F24676F1-CE1F-4AEB-BFE9-D553BFCC7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9829800" cy="68309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ORTAK KÖK</a:t>
            </a:r>
          </a:p>
        </p:txBody>
      </p:sp>
      <p:sp>
        <p:nvSpPr>
          <p:cNvPr id="8" name="İçerik Yer Tutucusu 7">
            <a:extLst>
              <a:ext uri="{FF2B5EF4-FFF2-40B4-BE49-F238E27FC236}">
                <a16:creationId xmlns:a16="http://schemas.microsoft.com/office/drawing/2014/main" xmlns="" id="{8BDA5731-338B-44EB-AAA1-93A2212E29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552" y="1196752"/>
            <a:ext cx="9144000" cy="4176464"/>
          </a:xfrm>
        </p:spPr>
        <p:txBody>
          <a:bodyPr>
            <a:normAutofit lnSpcReduction="10000"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Güreş</a:t>
            </a:r>
            <a:r>
              <a:rPr lang="tr-TR" sz="2400" dirty="0"/>
              <a:t>, bizim ata sporumuzdur. </a:t>
            </a:r>
          </a:p>
          <a:p>
            <a:r>
              <a:rPr lang="tr-TR" sz="2400" dirty="0"/>
              <a:t>Pehlivanlar çok iyi </a:t>
            </a:r>
            <a:r>
              <a:rPr lang="tr-TR" sz="2400" b="1" dirty="0">
                <a:solidFill>
                  <a:srgbClr val="FF0000"/>
                </a:solidFill>
              </a:rPr>
              <a:t>güreşti</a:t>
            </a:r>
            <a:r>
              <a:rPr lang="tr-TR" sz="2400" dirty="0"/>
              <a:t>.</a:t>
            </a:r>
          </a:p>
          <a:p>
            <a:endParaRPr lang="tr-TR" sz="2400" dirty="0"/>
          </a:p>
          <a:p>
            <a:r>
              <a:rPr lang="tr-TR" sz="2400" dirty="0"/>
              <a:t>Ayağında </a:t>
            </a:r>
            <a:r>
              <a:rPr lang="tr-TR" sz="2400" b="1" dirty="0">
                <a:solidFill>
                  <a:srgbClr val="FF0000"/>
                </a:solidFill>
              </a:rPr>
              <a:t>eski</a:t>
            </a:r>
            <a:r>
              <a:rPr lang="tr-TR" sz="2400" dirty="0"/>
              <a:t> bir ayakkabı vardı.</a:t>
            </a:r>
          </a:p>
          <a:p>
            <a:r>
              <a:rPr lang="tr-TR" sz="2400" dirty="0"/>
              <a:t>Ayakkabısı iyice </a:t>
            </a:r>
            <a:r>
              <a:rPr lang="tr-TR" sz="2400" b="1" dirty="0">
                <a:solidFill>
                  <a:srgbClr val="FF0000"/>
                </a:solidFill>
              </a:rPr>
              <a:t>eskimiş</a:t>
            </a:r>
            <a:r>
              <a:rPr lang="tr-TR" sz="2400" dirty="0"/>
              <a:t>.</a:t>
            </a:r>
          </a:p>
          <a:p>
            <a:endParaRPr lang="tr-TR" sz="2400" dirty="0"/>
          </a:p>
          <a:p>
            <a:r>
              <a:rPr lang="tr-TR" sz="2400" dirty="0"/>
              <a:t>Turşu çok </a:t>
            </a:r>
            <a:r>
              <a:rPr lang="tr-TR" sz="2400" b="1" dirty="0">
                <a:solidFill>
                  <a:srgbClr val="FF0000"/>
                </a:solidFill>
              </a:rPr>
              <a:t>ekşi</a:t>
            </a:r>
            <a:r>
              <a:rPr lang="tr-TR" sz="2400" dirty="0"/>
              <a:t> olmuş.</a:t>
            </a:r>
          </a:p>
          <a:p>
            <a:r>
              <a:rPr lang="tr-TR" sz="2400" dirty="0"/>
              <a:t>Yoğurt sıcakta bekleyince </a:t>
            </a:r>
            <a:r>
              <a:rPr lang="tr-TR" sz="2400" b="1" dirty="0">
                <a:solidFill>
                  <a:srgbClr val="FF0000"/>
                </a:solidFill>
              </a:rPr>
              <a:t>ekşimiş</a:t>
            </a:r>
            <a:r>
              <a:rPr lang="tr-T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1859927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E0A49AC-1AD1-455F-B598-6841667F2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1744" y="548680"/>
            <a:ext cx="7315200" cy="1828800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4. Sesteş Kök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193F0C5B-5D6F-4DDA-B73B-AE21E6613143}"/>
              </a:ext>
            </a:extLst>
          </p:cNvPr>
          <p:cNvSpPr txBox="1"/>
          <p:nvPr/>
        </p:nvSpPr>
        <p:spPr>
          <a:xfrm>
            <a:off x="6240016" y="580526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2874511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906E5BBD-A780-4AD5-A972-775694581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045"/>
            <a:ext cx="9829800" cy="108267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SESTEŞ KÖK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xmlns="" id="{63542F2E-07EF-4851-9B13-C7DFC9318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784"/>
            <a:ext cx="9829800" cy="576064"/>
          </a:xfrm>
        </p:spPr>
        <p:txBody>
          <a:bodyPr>
            <a:normAutofit/>
          </a:bodyPr>
          <a:lstStyle/>
          <a:p>
            <a:r>
              <a:rPr lang="tr-TR" sz="2400" dirty="0"/>
              <a:t>Hem isim hem de fiil olarak kullanılabilen köklere </a:t>
            </a:r>
            <a:r>
              <a:rPr lang="tr-TR" sz="2400" b="1" dirty="0">
                <a:solidFill>
                  <a:srgbClr val="FF0000"/>
                </a:solidFill>
              </a:rPr>
              <a:t>sesteş kök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7B9B608F-B43D-49B6-8A3E-28013851803E}"/>
              </a:ext>
            </a:extLst>
          </p:cNvPr>
          <p:cNvSpPr txBox="1"/>
          <p:nvPr/>
        </p:nvSpPr>
        <p:spPr>
          <a:xfrm>
            <a:off x="838200" y="2282225"/>
            <a:ext cx="8280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Sesteş kökler arasında anlam ilişkisi yoktur.</a:t>
            </a:r>
          </a:p>
          <a:p>
            <a:endParaRPr lang="tr-TR" sz="2000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B69C9282-BFE7-4E72-88CA-898DA1327527}"/>
              </a:ext>
            </a:extLst>
          </p:cNvPr>
          <p:cNvSpPr txBox="1"/>
          <p:nvPr/>
        </p:nvSpPr>
        <p:spPr>
          <a:xfrm>
            <a:off x="2855640" y="3273043"/>
            <a:ext cx="24837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dirty="0">
                <a:sym typeface="Wingdings" panose="05000000000000000000" pitchFamily="2" charset="2"/>
              </a:rPr>
              <a:t>Gül &lt;&gt; Gül-</a:t>
            </a:r>
          </a:p>
          <a:p>
            <a:r>
              <a:rPr lang="tr-TR" sz="2400" dirty="0">
                <a:sym typeface="Wingdings" panose="05000000000000000000" pitchFamily="2" charset="2"/>
              </a:rPr>
              <a:t>Kaz &lt;&gt; Kaz-</a:t>
            </a:r>
          </a:p>
          <a:p>
            <a:r>
              <a:rPr lang="tr-TR" sz="2400" dirty="0">
                <a:sym typeface="Wingdings" panose="05000000000000000000" pitchFamily="2" charset="2"/>
              </a:rPr>
              <a:t>Yaz &lt;&gt; Yaz-</a:t>
            </a:r>
          </a:p>
          <a:p>
            <a:r>
              <a:rPr lang="tr-TR" sz="2400" dirty="0">
                <a:sym typeface="Wingdings" panose="05000000000000000000" pitchFamily="2" charset="2"/>
              </a:rPr>
              <a:t>Kan &lt;&gt; Kan-</a:t>
            </a:r>
          </a:p>
          <a:p>
            <a:r>
              <a:rPr lang="tr-TR" sz="2400" dirty="0">
                <a:sym typeface="Wingdings" panose="05000000000000000000" pitchFamily="2" charset="2"/>
              </a:rPr>
              <a:t>Var &lt;&gt; Var-</a:t>
            </a:r>
          </a:p>
          <a:p>
            <a:endParaRPr lang="tr-TR" sz="2400" dirty="0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8CC934B0-212E-4311-94EC-411ADFBA1E3D}"/>
              </a:ext>
            </a:extLst>
          </p:cNvPr>
          <p:cNvSpPr txBox="1"/>
          <p:nvPr/>
        </p:nvSpPr>
        <p:spPr>
          <a:xfrm>
            <a:off x="6258372" y="3273043"/>
            <a:ext cx="24837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dirty="0"/>
              <a:t>Aç &lt;&gt; Aç-</a:t>
            </a:r>
          </a:p>
          <a:p>
            <a:r>
              <a:rPr lang="tr-TR" sz="2400" dirty="0"/>
              <a:t>Kız &lt;&gt; Kız-</a:t>
            </a:r>
          </a:p>
          <a:p>
            <a:r>
              <a:rPr lang="tr-TR" sz="2400" dirty="0"/>
              <a:t>Saç &lt;&gt; Saç-</a:t>
            </a:r>
          </a:p>
          <a:p>
            <a:r>
              <a:rPr lang="tr-TR" sz="2400" dirty="0"/>
              <a:t>Kır &lt;&gt; Kır-</a:t>
            </a:r>
          </a:p>
          <a:p>
            <a:r>
              <a:rPr lang="tr-TR" sz="2400" dirty="0"/>
              <a:t>At &lt;&gt; At-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3178850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591A2F48-770E-42E2-9336-ECBF64358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SESTEŞ KÖK</a:t>
            </a:r>
          </a:p>
        </p:txBody>
      </p:sp>
      <p:pic>
        <p:nvPicPr>
          <p:cNvPr id="10" name="Resim Yer Tutucusu 9">
            <a:extLst>
              <a:ext uri="{FF2B5EF4-FFF2-40B4-BE49-F238E27FC236}">
                <a16:creationId xmlns:a16="http://schemas.microsoft.com/office/drawing/2014/main" xmlns="" id="{C962A8B0-B0DD-489C-91CF-4930C68054A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/>
        </p:blipFill>
        <p:spPr>
          <a:xfrm>
            <a:off x="992435" y="1182624"/>
            <a:ext cx="3638453" cy="3680716"/>
          </a:xfrm>
        </p:spPr>
      </p:pic>
      <p:sp>
        <p:nvSpPr>
          <p:cNvPr id="6" name="Metin Yer Tutucusu 5">
            <a:extLst>
              <a:ext uri="{FF2B5EF4-FFF2-40B4-BE49-F238E27FC236}">
                <a16:creationId xmlns:a16="http://schemas.microsoft.com/office/drawing/2014/main" xmlns="" id="{F2171862-E546-4C01-92FF-27E17E18DC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tr-TR" sz="2400" b="1" dirty="0"/>
              <a:t>GÜL</a:t>
            </a:r>
            <a:endParaRPr lang="tr-TR" b="1" dirty="0"/>
          </a:p>
        </p:txBody>
      </p:sp>
      <p:pic>
        <p:nvPicPr>
          <p:cNvPr id="12" name="Resim Yer Tutucusu 11">
            <a:extLst>
              <a:ext uri="{FF2B5EF4-FFF2-40B4-BE49-F238E27FC236}">
                <a16:creationId xmlns:a16="http://schemas.microsoft.com/office/drawing/2014/main" xmlns="" id="{5F7ECC39-9FF4-4F0A-AE89-AFCADA97082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/>
          <a:stretch/>
        </p:blipFill>
        <p:spPr>
          <a:xfrm>
            <a:off x="5530568" y="1182624"/>
            <a:ext cx="3638453" cy="3680716"/>
          </a:xfrm>
        </p:spPr>
      </p:pic>
      <p:sp>
        <p:nvSpPr>
          <p:cNvPr id="8" name="Metin Yer Tutucusu 7">
            <a:extLst>
              <a:ext uri="{FF2B5EF4-FFF2-40B4-BE49-F238E27FC236}">
                <a16:creationId xmlns:a16="http://schemas.microsoft.com/office/drawing/2014/main" xmlns="" id="{A3092D4B-25C3-4A71-A5F4-2F2120E3AFF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ctr"/>
            <a:r>
              <a:rPr lang="tr-TR" sz="2400" b="1" dirty="0"/>
              <a:t>GÜL-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31582465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BD3195F-4338-4409-B7A1-039FBBB12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SESTEŞ KÖK</a:t>
            </a:r>
          </a:p>
        </p:txBody>
      </p:sp>
      <p:pic>
        <p:nvPicPr>
          <p:cNvPr id="8" name="Resim Yer Tutucusu 7">
            <a:extLst>
              <a:ext uri="{FF2B5EF4-FFF2-40B4-BE49-F238E27FC236}">
                <a16:creationId xmlns:a16="http://schemas.microsoft.com/office/drawing/2014/main" xmlns="" id="{E4C1AC23-B53B-4B04-BF8B-F951C8A75AE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/>
        </p:blipFill>
        <p:spPr>
          <a:xfrm>
            <a:off x="992435" y="1182624"/>
            <a:ext cx="3638453" cy="3680717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1FBE0EAA-B569-4A9A-9697-0CC9C8523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/>
              <a:t>YAZ</a:t>
            </a:r>
            <a:endParaRPr lang="tr-TR" sz="2000" b="1" dirty="0"/>
          </a:p>
        </p:txBody>
      </p:sp>
      <p:pic>
        <p:nvPicPr>
          <p:cNvPr id="10" name="Resim Yer Tutucusu 9">
            <a:extLst>
              <a:ext uri="{FF2B5EF4-FFF2-40B4-BE49-F238E27FC236}">
                <a16:creationId xmlns:a16="http://schemas.microsoft.com/office/drawing/2014/main" xmlns="" id="{C3896CF4-BAD0-4655-BE37-804C74D019E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/>
          <a:stretch/>
        </p:blipFill>
        <p:spPr>
          <a:xfrm>
            <a:off x="5530568" y="1182625"/>
            <a:ext cx="3638453" cy="3680716"/>
          </a:xfrm>
        </p:spPr>
      </p:pic>
      <p:sp>
        <p:nvSpPr>
          <p:cNvPr id="6" name="Metin Yer Tutucusu 5">
            <a:extLst>
              <a:ext uri="{FF2B5EF4-FFF2-40B4-BE49-F238E27FC236}">
                <a16:creationId xmlns:a16="http://schemas.microsoft.com/office/drawing/2014/main" xmlns="" id="{6121879C-88C6-4EE8-8245-C662D90FA68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/>
              <a:t>YAZ-</a:t>
            </a:r>
          </a:p>
        </p:txBody>
      </p:sp>
    </p:spTree>
    <p:extLst>
      <p:ext uri="{BB962C8B-B14F-4D97-AF65-F5344CB8AC3E}">
        <p14:creationId xmlns:p14="http://schemas.microsoft.com/office/powerpoint/2010/main" xmlns="" val="22215494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xmlns="" id="{F24676F1-CE1F-4AEB-BFE9-D553BFCC7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9829800" cy="68309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SESTEŞ KÖK</a:t>
            </a:r>
          </a:p>
        </p:txBody>
      </p:sp>
      <p:sp>
        <p:nvSpPr>
          <p:cNvPr id="8" name="İçerik Yer Tutucusu 7">
            <a:extLst>
              <a:ext uri="{FF2B5EF4-FFF2-40B4-BE49-F238E27FC236}">
                <a16:creationId xmlns:a16="http://schemas.microsoft.com/office/drawing/2014/main" xmlns="" id="{8BDA5731-338B-44EB-AAA1-93A2212E29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7608" y="1268760"/>
            <a:ext cx="9144000" cy="4320480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Yaban </a:t>
            </a:r>
            <a:r>
              <a:rPr lang="tr-TR" sz="2400" b="1" dirty="0">
                <a:solidFill>
                  <a:srgbClr val="FF0000"/>
                </a:solidFill>
              </a:rPr>
              <a:t>kazları</a:t>
            </a:r>
            <a:r>
              <a:rPr lang="tr-TR" sz="2400" dirty="0"/>
              <a:t> v şeklinde uçar.</a:t>
            </a:r>
          </a:p>
          <a:p>
            <a:r>
              <a:rPr lang="tr-TR" sz="2400" dirty="0"/>
              <a:t>Ağaç dikmek için toprağı </a:t>
            </a:r>
            <a:r>
              <a:rPr lang="tr-TR" sz="2400" b="1" dirty="0">
                <a:solidFill>
                  <a:srgbClr val="FF0000"/>
                </a:solidFill>
              </a:rPr>
              <a:t>kazdık</a:t>
            </a:r>
            <a:r>
              <a:rPr lang="tr-TR" sz="2400" dirty="0"/>
              <a:t>.</a:t>
            </a:r>
          </a:p>
          <a:p>
            <a:endParaRPr lang="tr-TR" sz="2400" dirty="0"/>
          </a:p>
          <a:p>
            <a:r>
              <a:rPr lang="tr-TR" sz="2400" b="1" dirty="0">
                <a:solidFill>
                  <a:srgbClr val="FF0000"/>
                </a:solidFill>
              </a:rPr>
              <a:t>Kır</a:t>
            </a:r>
            <a:r>
              <a:rPr lang="tr-TR" sz="2400" dirty="0"/>
              <a:t> saçlı adam uzaktan bize baktı.</a:t>
            </a:r>
          </a:p>
          <a:p>
            <a:r>
              <a:rPr lang="tr-TR" sz="2400" dirty="0"/>
              <a:t>Bardağı masaya koyarken </a:t>
            </a:r>
            <a:r>
              <a:rPr lang="tr-TR" sz="2400" b="1" dirty="0">
                <a:solidFill>
                  <a:srgbClr val="FF0000"/>
                </a:solidFill>
              </a:rPr>
              <a:t>kırdım</a:t>
            </a:r>
            <a:r>
              <a:rPr lang="tr-TR" sz="2400" dirty="0"/>
              <a:t>.</a:t>
            </a:r>
          </a:p>
          <a:p>
            <a:endParaRPr lang="tr-TR" sz="2400" dirty="0"/>
          </a:p>
          <a:p>
            <a:r>
              <a:rPr lang="tr-TR" sz="2400" dirty="0"/>
              <a:t>Evimizde büyük bir kitaplık </a:t>
            </a:r>
            <a:r>
              <a:rPr lang="tr-TR" sz="2400" b="1" dirty="0">
                <a:solidFill>
                  <a:srgbClr val="FF0000"/>
                </a:solidFill>
              </a:rPr>
              <a:t>var</a:t>
            </a:r>
            <a:r>
              <a:rPr lang="tr-TR" sz="2400" dirty="0"/>
              <a:t>.</a:t>
            </a:r>
          </a:p>
          <a:p>
            <a:r>
              <a:rPr lang="tr-TR" sz="2400" dirty="0"/>
              <a:t>Akşama doğru oraya </a:t>
            </a:r>
            <a:r>
              <a:rPr lang="tr-TR" sz="2400" b="1" dirty="0">
                <a:solidFill>
                  <a:srgbClr val="FF0000"/>
                </a:solidFill>
              </a:rPr>
              <a:t>varırız</a:t>
            </a:r>
            <a:r>
              <a:rPr lang="tr-T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3253174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797727" y="404664"/>
            <a:ext cx="2596545" cy="683096"/>
          </a:xfrm>
        </p:spPr>
        <p:txBody>
          <a:bodyPr rtlCol="0">
            <a:normAutofit fontScale="90000"/>
          </a:bodyPr>
          <a:lstStyle/>
          <a:p>
            <a:pPr rtl="0"/>
            <a:r>
              <a:rPr lang="tr-TR" b="1" dirty="0">
                <a:solidFill>
                  <a:srgbClr val="FF0000"/>
                </a:solidFill>
              </a:rPr>
              <a:t>KÖK NEDİR?</a:t>
            </a:r>
          </a:p>
        </p:txBody>
      </p:sp>
      <p:pic>
        <p:nvPicPr>
          <p:cNvPr id="8" name="Resim Yer Tutucusu 7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/>
          <a:stretch/>
        </p:blipFill>
        <p:spPr>
          <a:xfrm>
            <a:off x="930789" y="1844824"/>
            <a:ext cx="5328874" cy="3024336"/>
          </a:xfrm>
        </p:spPr>
      </p:pic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>
          <a:xfrm>
            <a:off x="6816080" y="2323380"/>
            <a:ext cx="4968552" cy="2067223"/>
          </a:xfrm>
        </p:spPr>
        <p:txBody>
          <a:bodyPr rtlCol="0">
            <a:normAutofit/>
          </a:bodyPr>
          <a:lstStyle/>
          <a:p>
            <a:pPr rtl="0"/>
            <a:r>
              <a:rPr lang="tr-TR" sz="2400" dirty="0"/>
              <a:t>Sözcüklerin de tıpkı ağaçlar gibi kökleri vardır. Bu köklerden ortaya çıkarlar ve aldıkları eklerle büyüyüp gelişirler.</a:t>
            </a:r>
          </a:p>
        </p:txBody>
      </p:sp>
    </p:spTree>
    <p:extLst>
      <p:ext uri="{BB962C8B-B14F-4D97-AF65-F5344CB8AC3E}">
        <p14:creationId xmlns:p14="http://schemas.microsoft.com/office/powerpoint/2010/main" xmlns="" val="23338939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xmlns="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9004" y="5877272"/>
            <a:ext cx="8115419" cy="701674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pic>
        <p:nvPicPr>
          <p:cNvPr id="11" name="Resim Yer Tutucusu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xmlns="" id="{ACD239BE-6F84-46A6-8F1E-EC935A7D6FC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62" b="62"/>
          <a:stretch>
            <a:fillRect/>
          </a:stretch>
        </p:blipFill>
        <p:spPr/>
      </p:pic>
      <p:sp>
        <p:nvSpPr>
          <p:cNvPr id="7" name="Metin Yer Tutucusu 6">
            <a:extLst>
              <a:ext uri="{FF2B5EF4-FFF2-40B4-BE49-F238E27FC236}">
                <a16:creationId xmlns:a16="http://schemas.microsoft.com/office/drawing/2014/main" xmlns="" id="{5B8FA732-D19A-426C-A1E8-AD478E0E11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5A80149C-5EB6-430F-A224-0A2D147E859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502" r="1502"/>
          <a:stretch>
            <a:fillRect/>
          </a:stretch>
        </p:blipFill>
        <p:spPr/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xmlns="" id="{9FE7E4B3-39C5-4177-8598-597F0F8FD3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769646" cy="695672"/>
          </a:xfrm>
        </p:spPr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F6009C54-5EC3-4C9A-A896-ED80F1DD9EE1}"/>
              </a:ext>
            </a:extLst>
          </p:cNvPr>
          <p:cNvSpPr txBox="1"/>
          <p:nvPr/>
        </p:nvSpPr>
        <p:spPr>
          <a:xfrm>
            <a:off x="9169021" y="5912567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2664532454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7BB4885-3802-4F3D-A822-B4AA582C3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ETKİNLİK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xmlns="" id="{E9130D12-97E7-4977-AE31-8D8D6EC77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828800"/>
            <a:ext cx="9144000" cy="1082674"/>
          </a:xfrm>
        </p:spPr>
        <p:txBody>
          <a:bodyPr>
            <a:normAutofit/>
          </a:bodyPr>
          <a:lstStyle/>
          <a:p>
            <a:r>
              <a:rPr lang="tr-TR" sz="2400" dirty="0"/>
              <a:t>Birazdan ekrana 20 tane sözcük gelecek. Bu sözcükleri kök ve eklerine ayırmanı istiyorum.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076B5EF5-D588-4F45-87E5-8437B46DE50A}"/>
              </a:ext>
            </a:extLst>
          </p:cNvPr>
          <p:cNvSpPr txBox="1"/>
          <p:nvPr/>
        </p:nvSpPr>
        <p:spPr>
          <a:xfrm>
            <a:off x="1524000" y="3411744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Öncelikle defterimize 4 sütunlu bir tablo yapalım.</a:t>
            </a:r>
          </a:p>
        </p:txBody>
      </p:sp>
    </p:spTree>
    <p:extLst>
      <p:ext uri="{BB962C8B-B14F-4D97-AF65-F5344CB8AC3E}">
        <p14:creationId xmlns:p14="http://schemas.microsoft.com/office/powerpoint/2010/main" xmlns="" val="1290581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672"/>
            <a:ext cx="9829800" cy="755104"/>
          </a:xfrm>
        </p:spPr>
        <p:txBody>
          <a:bodyPr/>
          <a:lstStyle/>
          <a:p>
            <a:r>
              <a:rPr lang="tr-TR" dirty="0"/>
              <a:t>İşte böyle bir tablo istiyorum. 4 sütun var.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xmlns="" id="{8186D62D-9612-4D59-9CF7-E4313844F8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83134935"/>
              </p:ext>
            </p:extLst>
          </p:nvPr>
        </p:nvGraphicFramePr>
        <p:xfrm>
          <a:off x="1524000" y="1691640"/>
          <a:ext cx="9144000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xmlns="" val="141563075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97858805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899070778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28095117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İSİM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FİİL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751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0986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672"/>
            <a:ext cx="9829800" cy="755104"/>
          </a:xfrm>
        </p:spPr>
        <p:txBody>
          <a:bodyPr/>
          <a:lstStyle/>
          <a:p>
            <a:r>
              <a:rPr lang="tr-TR" dirty="0"/>
              <a:t>Sana vereceğim 20 sözcüğü örnekteki gibi dolduracaksın.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xmlns="" id="{8186D62D-9612-4D59-9CF7-E4313844F8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16624022"/>
              </p:ext>
            </p:extLst>
          </p:nvPr>
        </p:nvGraphicFramePr>
        <p:xfrm>
          <a:off x="1524000" y="1691640"/>
          <a:ext cx="914400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xmlns="" val="141563075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97858805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899070778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28095117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İSİM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FİİL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Yolculuk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Yol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culuk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75115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Saygı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Say-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gı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89714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94676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76ED28D-56BC-49E9-8631-1F03B4E47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371214"/>
            <a:ext cx="9829800" cy="648072"/>
          </a:xfrm>
        </p:spPr>
        <p:txBody>
          <a:bodyPr/>
          <a:lstStyle/>
          <a:p>
            <a:r>
              <a:rPr lang="tr-TR" b="1" dirty="0"/>
              <a:t>İşte sözcükler:</a:t>
            </a:r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xmlns="" id="{1BE179A5-A745-4837-8233-E285B8E464F3}"/>
              </a:ext>
            </a:extLst>
          </p:cNvPr>
          <p:cNvSpPr/>
          <p:nvPr/>
        </p:nvSpPr>
        <p:spPr>
          <a:xfrm>
            <a:off x="5195900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ÖĞRENCİ</a:t>
            </a:r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xmlns="" id="{689FFE1F-5218-4CCD-A317-9C9985CFAF6F}"/>
              </a:ext>
            </a:extLst>
          </p:cNvPr>
          <p:cNvSpPr/>
          <p:nvPr/>
        </p:nvSpPr>
        <p:spPr>
          <a:xfrm>
            <a:off x="2801634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KİTAPLIK</a:t>
            </a:r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:a16="http://schemas.microsoft.com/office/drawing/2014/main" xmlns="" id="{F750881D-22F0-4552-B6F9-FEECFFAEAC86}"/>
              </a:ext>
            </a:extLst>
          </p:cNvPr>
          <p:cNvSpPr/>
          <p:nvPr/>
        </p:nvSpPr>
        <p:spPr>
          <a:xfrm>
            <a:off x="312397" y="1268760"/>
            <a:ext cx="189517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BALIKLAR</a:t>
            </a:r>
          </a:p>
        </p:txBody>
      </p: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xmlns="" id="{DBC27A1F-8DAF-44D3-BBBC-CCD3DAED1D80}"/>
              </a:ext>
            </a:extLst>
          </p:cNvPr>
          <p:cNvSpPr/>
          <p:nvPr/>
        </p:nvSpPr>
        <p:spPr>
          <a:xfrm>
            <a:off x="7590166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SİLGİ</a:t>
            </a:r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:a16="http://schemas.microsoft.com/office/drawing/2014/main" xmlns="" id="{0B3A0120-0DFC-4A3B-A841-0777981266BD}"/>
              </a:ext>
            </a:extLst>
          </p:cNvPr>
          <p:cNvSpPr/>
          <p:nvPr/>
        </p:nvSpPr>
        <p:spPr>
          <a:xfrm>
            <a:off x="9984432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HALIMIZ</a:t>
            </a:r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xmlns="" id="{AD2DC089-8820-42BF-827C-D121EC0EEACF}"/>
              </a:ext>
            </a:extLst>
          </p:cNvPr>
          <p:cNvSpPr/>
          <p:nvPr/>
        </p:nvSpPr>
        <p:spPr>
          <a:xfrm>
            <a:off x="5195900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ÖRTÜSÜ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ADD25820-2B48-4966-A8D8-3041891A5C63}"/>
              </a:ext>
            </a:extLst>
          </p:cNvPr>
          <p:cNvSpPr/>
          <p:nvPr/>
        </p:nvSpPr>
        <p:spPr>
          <a:xfrm>
            <a:off x="2594611" y="2298705"/>
            <a:ext cx="2214246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3399"/>
                </a:solidFill>
              </a:rPr>
              <a:t>SANDALYEYİ</a:t>
            </a:r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xmlns="" id="{B2429924-7D20-423E-830D-D9415EC6246C}"/>
              </a:ext>
            </a:extLst>
          </p:cNvPr>
          <p:cNvSpPr/>
          <p:nvPr/>
        </p:nvSpPr>
        <p:spPr>
          <a:xfrm>
            <a:off x="204383" y="2298705"/>
            <a:ext cx="2111195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TELEFONCU</a:t>
            </a:r>
          </a:p>
        </p:txBody>
      </p: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B62B1F4A-BD2C-4B3E-8D64-E00B3ECCB9CF}"/>
              </a:ext>
            </a:extLst>
          </p:cNvPr>
          <p:cNvSpPr/>
          <p:nvPr/>
        </p:nvSpPr>
        <p:spPr>
          <a:xfrm>
            <a:off x="7471792" y="2298705"/>
            <a:ext cx="2178242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KOLTUKLAR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xmlns="" id="{738B6AA1-9AE3-4C53-91C4-CD098233D1BA}"/>
              </a:ext>
            </a:extLst>
          </p:cNvPr>
          <p:cNvSpPr/>
          <p:nvPr/>
        </p:nvSpPr>
        <p:spPr>
          <a:xfrm>
            <a:off x="9984432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ÇATALI</a:t>
            </a:r>
          </a:p>
        </p:txBody>
      </p:sp>
      <p:sp>
        <p:nvSpPr>
          <p:cNvPr id="14" name="Dikdörtgen: Köşeleri Yuvarlatılmış 13">
            <a:extLst>
              <a:ext uri="{FF2B5EF4-FFF2-40B4-BE49-F238E27FC236}">
                <a16:creationId xmlns:a16="http://schemas.microsoft.com/office/drawing/2014/main" xmlns="" id="{D2F5A0FA-1CA3-438C-B1BD-37401F32C0D8}"/>
              </a:ext>
            </a:extLst>
          </p:cNvPr>
          <p:cNvSpPr/>
          <p:nvPr/>
        </p:nvSpPr>
        <p:spPr>
          <a:xfrm>
            <a:off x="5195900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YÜZELİM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xmlns="" id="{53891312-8F52-499B-B861-859C781EF060}"/>
              </a:ext>
            </a:extLst>
          </p:cNvPr>
          <p:cNvSpPr/>
          <p:nvPr/>
        </p:nvSpPr>
        <p:spPr>
          <a:xfrm>
            <a:off x="2801634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SÖZCÜK</a:t>
            </a:r>
          </a:p>
        </p:txBody>
      </p:sp>
      <p:sp>
        <p:nvSpPr>
          <p:cNvPr id="16" name="Dikdörtgen: Köşeleri Yuvarlatılmış 15">
            <a:extLst>
              <a:ext uri="{FF2B5EF4-FFF2-40B4-BE49-F238E27FC236}">
                <a16:creationId xmlns:a16="http://schemas.microsoft.com/office/drawing/2014/main" xmlns="" id="{1C2E40AD-2DBE-4D64-A851-09D4848EECC1}"/>
              </a:ext>
            </a:extLst>
          </p:cNvPr>
          <p:cNvSpPr/>
          <p:nvPr/>
        </p:nvSpPr>
        <p:spPr>
          <a:xfrm>
            <a:off x="312396" y="3328650"/>
            <a:ext cx="2039187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DOĞRULUK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xmlns="" id="{CE6ED7A6-B128-4651-9CC6-DFFD327B1B43}"/>
              </a:ext>
            </a:extLst>
          </p:cNvPr>
          <p:cNvSpPr/>
          <p:nvPr/>
        </p:nvSpPr>
        <p:spPr>
          <a:xfrm>
            <a:off x="7363780" y="3328650"/>
            <a:ext cx="2394266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3399"/>
                </a:solidFill>
              </a:rPr>
              <a:t>KOŞUYORUM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xmlns="" id="{DC07435D-6C76-45EE-B3BB-BFB1B2A9FAB6}"/>
              </a:ext>
            </a:extLst>
          </p:cNvPr>
          <p:cNvSpPr/>
          <p:nvPr/>
        </p:nvSpPr>
        <p:spPr>
          <a:xfrm>
            <a:off x="9984432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ALIRKEN</a:t>
            </a:r>
          </a:p>
        </p:txBody>
      </p:sp>
      <p:sp>
        <p:nvSpPr>
          <p:cNvPr id="29" name="Dikdörtgen: Köşeleri Yuvarlatılmış 28">
            <a:extLst>
              <a:ext uri="{FF2B5EF4-FFF2-40B4-BE49-F238E27FC236}">
                <a16:creationId xmlns:a16="http://schemas.microsoft.com/office/drawing/2014/main" xmlns="" id="{4CC402C9-8BE2-4DD5-9E2C-ABE21CC762B7}"/>
              </a:ext>
            </a:extLst>
          </p:cNvPr>
          <p:cNvSpPr/>
          <p:nvPr/>
        </p:nvSpPr>
        <p:spPr>
          <a:xfrm>
            <a:off x="5195900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GİYSİLER</a:t>
            </a:r>
          </a:p>
        </p:txBody>
      </p:sp>
      <p:sp>
        <p:nvSpPr>
          <p:cNvPr id="30" name="Dikdörtgen: Köşeleri Yuvarlatılmış 29">
            <a:extLst>
              <a:ext uri="{FF2B5EF4-FFF2-40B4-BE49-F238E27FC236}">
                <a16:creationId xmlns:a16="http://schemas.microsoft.com/office/drawing/2014/main" xmlns="" id="{0A4903E6-0B35-4EBC-BF7E-9E2EFE4380E8}"/>
              </a:ext>
            </a:extLst>
          </p:cNvPr>
          <p:cNvSpPr/>
          <p:nvPr/>
        </p:nvSpPr>
        <p:spPr>
          <a:xfrm>
            <a:off x="2801634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MUMLUK</a:t>
            </a:r>
          </a:p>
        </p:txBody>
      </p: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xmlns="" id="{8000F53A-0B25-4C48-93A8-85C257379911}"/>
              </a:ext>
            </a:extLst>
          </p:cNvPr>
          <p:cNvSpPr/>
          <p:nvPr/>
        </p:nvSpPr>
        <p:spPr>
          <a:xfrm>
            <a:off x="312396" y="4358595"/>
            <a:ext cx="1895171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KAYDIRAK</a:t>
            </a:r>
          </a:p>
        </p:txBody>
      </p:sp>
      <p:sp>
        <p:nvSpPr>
          <p:cNvPr id="32" name="Dikdörtgen: Köşeleri Yuvarlatılmış 31">
            <a:extLst>
              <a:ext uri="{FF2B5EF4-FFF2-40B4-BE49-F238E27FC236}">
                <a16:creationId xmlns:a16="http://schemas.microsoft.com/office/drawing/2014/main" xmlns="" id="{F9CC34FA-8C0E-4964-85E7-0BFCE2094CA5}"/>
              </a:ext>
            </a:extLst>
          </p:cNvPr>
          <p:cNvSpPr/>
          <p:nvPr/>
        </p:nvSpPr>
        <p:spPr>
          <a:xfrm>
            <a:off x="7590166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7030A0"/>
                </a:solidFill>
              </a:rPr>
              <a:t>TAVSİYEM</a:t>
            </a:r>
          </a:p>
        </p:txBody>
      </p:sp>
      <p:sp>
        <p:nvSpPr>
          <p:cNvPr id="33" name="Dikdörtgen: Köşeleri Yuvarlatılmış 32">
            <a:extLst>
              <a:ext uri="{FF2B5EF4-FFF2-40B4-BE49-F238E27FC236}">
                <a16:creationId xmlns:a16="http://schemas.microsoft.com/office/drawing/2014/main" xmlns="" id="{A59738D4-6211-4320-98CB-0A67F12871E5}"/>
              </a:ext>
            </a:extLst>
          </p:cNvPr>
          <p:cNvSpPr/>
          <p:nvPr/>
        </p:nvSpPr>
        <p:spPr>
          <a:xfrm>
            <a:off x="9984432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HASTALIK</a:t>
            </a:r>
          </a:p>
        </p:txBody>
      </p:sp>
      <p:sp>
        <p:nvSpPr>
          <p:cNvPr id="24" name="Kaydırma: Yatay 23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56332E73-F0DB-4518-ADEE-9FDCC68CE1A4}"/>
              </a:ext>
            </a:extLst>
          </p:cNvPr>
          <p:cNvSpPr/>
          <p:nvPr/>
        </p:nvSpPr>
        <p:spPr>
          <a:xfrm>
            <a:off x="4198064" y="5240031"/>
            <a:ext cx="3266087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xmlns="" val="2456878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29" grpId="0"/>
      <p:bldP spid="30" grpId="0"/>
      <p:bldP spid="31" grpId="0"/>
      <p:bldP spid="32" grpId="0"/>
      <p:bldP spid="33" grpId="0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495" y="75659"/>
            <a:ext cx="9829800" cy="755104"/>
          </a:xfrm>
        </p:spPr>
        <p:txBody>
          <a:bodyPr/>
          <a:lstStyle/>
          <a:p>
            <a:r>
              <a:rPr lang="tr-TR" dirty="0"/>
              <a:t>İşte doğru yanıtlar: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xmlns="" id="{8186D62D-9612-4D59-9CF7-E4313844F8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57089325"/>
              </p:ext>
            </p:extLst>
          </p:nvPr>
        </p:nvGraphicFramePr>
        <p:xfrm>
          <a:off x="1343472" y="914400"/>
          <a:ext cx="91440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xmlns="" val="141563075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97858805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899070778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28095117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İSİM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FİİL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Balıklar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Balık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lar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75115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Kitaplık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Kitap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lık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897146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Öğrenci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Öğren-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ci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4352424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Silgi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Sil-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gi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924871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Halımız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Halı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mız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2738667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Telefoncu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Telefon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cu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230536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Sandalyeyi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Sandalye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yi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55418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Örtüsü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Ört-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üsü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3682353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Koltuklar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Koltuk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lar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262913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Çatalı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Çatal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24708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81988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9829800" cy="755104"/>
          </a:xfrm>
        </p:spPr>
        <p:txBody>
          <a:bodyPr/>
          <a:lstStyle/>
          <a:p>
            <a:r>
              <a:rPr lang="tr-TR" dirty="0"/>
              <a:t>İşte doğru yanıtlar: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xmlns="" id="{8186D62D-9612-4D59-9CF7-E4313844F8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56439042"/>
              </p:ext>
            </p:extLst>
          </p:nvPr>
        </p:nvGraphicFramePr>
        <p:xfrm>
          <a:off x="1181100" y="755104"/>
          <a:ext cx="91440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xmlns="" val="141563075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97858805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899070778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28095117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İSİM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FİİL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Doğruluk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Doğru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luk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75115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Sözcük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Söz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cük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897146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Yüzelim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Yüz-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-elim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4352424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Koşuyorum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Koş-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uyorum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924871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Alırken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Al-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ırken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2738667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Kaydırak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Kay-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dırak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230536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Mumluk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Mum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luk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55418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Giysiler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Giy-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-siler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3682353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Tavsiyem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Tavsiye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262913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Hastalık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Hasta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lık</a:t>
                      </a:r>
                      <a:r>
                        <a:rPr lang="tr-TR" sz="24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24708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71194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xmlns="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xmlns="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514600"/>
            <a:ext cx="7086600" cy="914400"/>
          </a:xfrm>
        </p:spPr>
        <p:txBody>
          <a:bodyPr/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215ACEB8-B9C1-402D-BDA2-7EC7B99FE64D}"/>
              </a:ext>
            </a:extLst>
          </p:cNvPr>
          <p:cNvSpPr txBox="1"/>
          <p:nvPr/>
        </p:nvSpPr>
        <p:spPr>
          <a:xfrm>
            <a:off x="6125682" y="600143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18100183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Yer Tutucusu 5">
            <a:extLst>
              <a:ext uri="{FF2B5EF4-FFF2-40B4-BE49-F238E27FC236}">
                <a16:creationId xmlns:a16="http://schemas.microsoft.com/office/drawing/2014/main" xmlns="" id="{E50BFDCE-3A2F-4C1F-B2F3-4FAFF33589A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4754" b="4754"/>
          <a:stretch>
            <a:fillRect/>
          </a:stretch>
        </p:blipFill>
        <p:spPr/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5DA01DC5-0892-4E8F-9724-5FD7E220B2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10400" y="1874520"/>
            <a:ext cx="4175578" cy="3384376"/>
          </a:xfrm>
        </p:spPr>
        <p:txBody>
          <a:bodyPr>
            <a:noAutofit/>
          </a:bodyPr>
          <a:lstStyle/>
          <a:p>
            <a:r>
              <a:rPr lang="tr-TR" sz="2400" dirty="0"/>
              <a:t>Türkçe de barındırdığı binlerce kök ile koca bir ormana benzemektedir. </a:t>
            </a:r>
          </a:p>
          <a:p>
            <a:endParaRPr lang="tr-TR" sz="2400" dirty="0"/>
          </a:p>
          <a:p>
            <a:r>
              <a:rPr lang="tr-TR" sz="2400" dirty="0"/>
              <a:t>Ormandaki çeşit çeşit ağaçlar gibi Türkçede de çeşitli kökler bulunmaktadır.</a:t>
            </a:r>
          </a:p>
        </p:txBody>
      </p:sp>
      <p:sp>
        <p:nvSpPr>
          <p:cNvPr id="7" name="Başlık 1">
            <a:extLst>
              <a:ext uri="{FF2B5EF4-FFF2-40B4-BE49-F238E27FC236}">
                <a16:creationId xmlns:a16="http://schemas.microsoft.com/office/drawing/2014/main" xmlns="" id="{4691DA6F-5968-413C-B7EE-644D4703D509}"/>
              </a:ext>
            </a:extLst>
          </p:cNvPr>
          <p:cNvSpPr txBox="1">
            <a:spLocks/>
          </p:cNvSpPr>
          <p:nvPr/>
        </p:nvSpPr>
        <p:spPr>
          <a:xfrm>
            <a:off x="4797727" y="404664"/>
            <a:ext cx="2596545" cy="6830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>
                <a:solidFill>
                  <a:srgbClr val="FF0000"/>
                </a:solidFill>
              </a:rPr>
              <a:t>KÖK NEDİR?</a:t>
            </a:r>
          </a:p>
        </p:txBody>
      </p:sp>
    </p:spTree>
    <p:extLst>
      <p:ext uri="{BB962C8B-B14F-4D97-AF65-F5344CB8AC3E}">
        <p14:creationId xmlns:p14="http://schemas.microsoft.com/office/powerpoint/2010/main" xmlns="" val="3873699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xmlns="" id="{E48AA78B-9602-4AE8-A46A-C47530D4B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13" y="1333944"/>
            <a:ext cx="9972601" cy="936104"/>
          </a:xfrm>
        </p:spPr>
        <p:txBody>
          <a:bodyPr/>
          <a:lstStyle/>
          <a:p>
            <a:r>
              <a:rPr lang="tr-TR" sz="2400" dirty="0"/>
              <a:t>Bir sözcüğün parçalanamayan, anlamlı, en küçük parçasına </a:t>
            </a:r>
            <a:r>
              <a:rPr lang="tr-TR" sz="2400" b="1" dirty="0">
                <a:solidFill>
                  <a:srgbClr val="FF0000"/>
                </a:solidFill>
              </a:rPr>
              <a:t>kök</a:t>
            </a:r>
            <a:r>
              <a:rPr lang="tr-TR" sz="2400" dirty="0"/>
              <a:t> denir.</a:t>
            </a:r>
          </a:p>
          <a:p>
            <a:endParaRPr lang="tr-TR" dirty="0"/>
          </a:p>
        </p:txBody>
      </p:sp>
      <p:sp>
        <p:nvSpPr>
          <p:cNvPr id="5" name="Başlık 1">
            <a:extLst>
              <a:ext uri="{FF2B5EF4-FFF2-40B4-BE49-F238E27FC236}">
                <a16:creationId xmlns:a16="http://schemas.microsoft.com/office/drawing/2014/main" xmlns="" id="{CC16290C-1EAD-47AB-B512-9E3B951EEC5A}"/>
              </a:ext>
            </a:extLst>
          </p:cNvPr>
          <p:cNvSpPr txBox="1">
            <a:spLocks/>
          </p:cNvSpPr>
          <p:nvPr/>
        </p:nvSpPr>
        <p:spPr>
          <a:xfrm>
            <a:off x="4797727" y="404664"/>
            <a:ext cx="2596545" cy="6830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>
                <a:solidFill>
                  <a:srgbClr val="FF0000"/>
                </a:solidFill>
              </a:rPr>
              <a:t>KÖK NEDİR?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ED84D268-9C5F-4EDE-8F22-0036BBCAED33}"/>
              </a:ext>
            </a:extLst>
          </p:cNvPr>
          <p:cNvSpPr txBox="1"/>
          <p:nvPr/>
        </p:nvSpPr>
        <p:spPr>
          <a:xfrm>
            <a:off x="762150" y="1999317"/>
            <a:ext cx="103744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Sözcüğün kökü bulunurken sondan başa doğru ekler çıkarılır ve sözcükle </a:t>
            </a:r>
            <a:r>
              <a:rPr lang="tr-TR" sz="2400" u="sng" dirty="0"/>
              <a:t>anlam bağlantısını kaybetmeyen </a:t>
            </a:r>
            <a:r>
              <a:rPr lang="tr-TR" sz="2400" dirty="0"/>
              <a:t>en küçük parça kök olarak bulunur. </a:t>
            </a:r>
          </a:p>
          <a:p>
            <a:endParaRPr lang="tr-TR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9BEA5BDD-0890-4267-85B9-69C8297659DC}"/>
              </a:ext>
            </a:extLst>
          </p:cNvPr>
          <p:cNvSpPr txBox="1"/>
          <p:nvPr/>
        </p:nvSpPr>
        <p:spPr>
          <a:xfrm>
            <a:off x="1005435" y="3034534"/>
            <a:ext cx="1152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400" dirty="0"/>
          </a:p>
          <a:p>
            <a:endParaRPr lang="tr-TR" sz="2400" dirty="0"/>
          </a:p>
          <a:p>
            <a:r>
              <a:rPr lang="tr-TR" sz="2400" dirty="0"/>
              <a:t>Balık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EDB11C40-DB19-4224-8CC9-875F197D9A35}"/>
              </a:ext>
            </a:extLst>
          </p:cNvPr>
          <p:cNvSpPr txBox="1"/>
          <p:nvPr/>
        </p:nvSpPr>
        <p:spPr>
          <a:xfrm>
            <a:off x="1676622" y="3747091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/>
              <a:t>çı</a:t>
            </a:r>
            <a:endParaRPr lang="tr-TR" sz="240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32238265-068B-4BFC-B8AF-F924DE93D7EB}"/>
              </a:ext>
            </a:extLst>
          </p:cNvPr>
          <p:cNvSpPr txBox="1"/>
          <p:nvPr/>
        </p:nvSpPr>
        <p:spPr>
          <a:xfrm>
            <a:off x="1907291" y="3745409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/>
              <a:t>lar</a:t>
            </a:r>
            <a:endParaRPr lang="tr-TR" sz="2400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3D043ECD-2A90-45D7-8971-4DE82CFBE12A}"/>
              </a:ext>
            </a:extLst>
          </p:cNvPr>
          <p:cNvSpPr txBox="1"/>
          <p:nvPr/>
        </p:nvSpPr>
        <p:spPr>
          <a:xfrm>
            <a:off x="1177717" y="3105834"/>
            <a:ext cx="16059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5ECF3E63-2729-4202-BE8B-D1E350A949D3}"/>
              </a:ext>
            </a:extLst>
          </p:cNvPr>
          <p:cNvSpPr txBox="1"/>
          <p:nvPr/>
        </p:nvSpPr>
        <p:spPr>
          <a:xfrm>
            <a:off x="5581051" y="3067865"/>
            <a:ext cx="1152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400" dirty="0"/>
          </a:p>
          <a:p>
            <a:endParaRPr lang="tr-TR" sz="2400" dirty="0"/>
          </a:p>
          <a:p>
            <a:r>
              <a:rPr lang="tr-TR" sz="2400" dirty="0"/>
              <a:t>Dur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3BAD00D5-EEFC-4E1C-9204-DD19BC034001}"/>
              </a:ext>
            </a:extLst>
          </p:cNvPr>
          <p:cNvSpPr txBox="1"/>
          <p:nvPr/>
        </p:nvSpPr>
        <p:spPr>
          <a:xfrm>
            <a:off x="6095999" y="3799930"/>
            <a:ext cx="817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ak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F543AC4A-6C7B-41A5-8170-CD518E51F2B6}"/>
              </a:ext>
            </a:extLst>
          </p:cNvPr>
          <p:cNvSpPr txBox="1"/>
          <p:nvPr/>
        </p:nvSpPr>
        <p:spPr>
          <a:xfrm>
            <a:off x="6418536" y="3801707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/>
              <a:t>lar</a:t>
            </a:r>
            <a:endParaRPr lang="tr-TR" sz="24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04D42074-B556-42FD-A88F-53F76195AA25}"/>
              </a:ext>
            </a:extLst>
          </p:cNvPr>
          <p:cNvSpPr txBox="1"/>
          <p:nvPr/>
        </p:nvSpPr>
        <p:spPr>
          <a:xfrm>
            <a:off x="5667367" y="3127320"/>
            <a:ext cx="16059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dirty="0"/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C42ABA96-128D-4B00-9F69-E3F3C5B4B908}"/>
              </a:ext>
            </a:extLst>
          </p:cNvPr>
          <p:cNvSpPr txBox="1"/>
          <p:nvPr/>
        </p:nvSpPr>
        <p:spPr>
          <a:xfrm>
            <a:off x="479376" y="4234863"/>
            <a:ext cx="3976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/>
              <a:t>Sözcüğün kökünü «Bal» olarak alırsak anlam bağlantısını kaybetmiş oluruz.</a:t>
            </a:r>
          </a:p>
        </p:txBody>
      </p:sp>
    </p:spTree>
    <p:extLst>
      <p:ext uri="{BB962C8B-B14F-4D97-AF65-F5344CB8AC3E}">
        <p14:creationId xmlns:p14="http://schemas.microsoft.com/office/powerpoint/2010/main" xmlns="" val="1747197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4" grpId="0"/>
      <p:bldP spid="14" grpId="1"/>
      <p:bldP spid="15" grpId="0"/>
      <p:bldP spid="15" grpId="1"/>
      <p:bldP spid="16" grpId="0"/>
      <p:bldP spid="16" grpId="1"/>
      <p:bldP spid="1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nvan 9">
            <a:extLst>
              <a:ext uri="{FF2B5EF4-FFF2-40B4-BE49-F238E27FC236}">
                <a16:creationId xmlns:a16="http://schemas.microsoft.com/office/drawing/2014/main" xmlns="" id="{8C113B57-FE1D-49F6-BFEE-0D8978115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4664"/>
            <a:ext cx="9829800" cy="611088"/>
          </a:xfrm>
        </p:spPr>
        <p:txBody>
          <a:bodyPr/>
          <a:lstStyle/>
          <a:p>
            <a:r>
              <a:rPr lang="tr-TR" b="1" dirty="0"/>
              <a:t>Türkçedeki kökleri 4 başlık altında inceleyeceğiz:</a:t>
            </a:r>
          </a:p>
        </p:txBody>
      </p:sp>
      <p:graphicFrame>
        <p:nvGraphicFramePr>
          <p:cNvPr id="15" name="İçerik Yer Tutucusu 14">
            <a:extLst>
              <a:ext uri="{FF2B5EF4-FFF2-40B4-BE49-F238E27FC236}">
                <a16:creationId xmlns:a16="http://schemas.microsoft.com/office/drawing/2014/main" xmlns="" id="{ED7CE41D-78CA-4BCA-95A6-0DBEBC6A2B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85205703"/>
              </p:ext>
            </p:extLst>
          </p:nvPr>
        </p:nvGraphicFramePr>
        <p:xfrm>
          <a:off x="1524000" y="1015752"/>
          <a:ext cx="9144000" cy="42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2542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5AC72E23-22D6-4489-9187-51FD437A6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5">
                                            <p:graphicEl>
                                              <a:dgm id="{5AC72E23-22D6-4489-9187-51FD437A60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5EB4F49E-B895-4DF8-BD73-F425EF2FEE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5">
                                            <p:graphicEl>
                                              <a:dgm id="{5EB4F49E-B895-4DF8-BD73-F425EF2FEE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827D21A1-C503-4BF0-A357-DC06550CA5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15">
                                            <p:graphicEl>
                                              <a:dgm id="{827D21A1-C503-4BF0-A357-DC06550CA5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D7C5D19E-DD3C-47A5-A9A1-A26E8540A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15">
                                            <p:graphicEl>
                                              <a:dgm id="{D7C5D19E-DD3C-47A5-A9A1-A26E8540A4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7B1C7CF0-E73F-45E9-B3F1-65013C64D3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15">
                                            <p:graphicEl>
                                              <a:dgm id="{7B1C7CF0-E73F-45E9-B3F1-65013C64D3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8384DA61-5FB8-44BC-9702-4D4590819F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15">
                                            <p:graphicEl>
                                              <a:dgm id="{8384DA61-5FB8-44BC-9702-4D4590819F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D6FD5EB2-10AB-47DF-B545-AD3BFC020D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15">
                                            <p:graphicEl>
                                              <a:dgm id="{D6FD5EB2-10AB-47DF-B545-AD3BFC020D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4C15FF97-0CE8-4E6B-A82D-53011DF672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15">
                                            <p:graphicEl>
                                              <a:dgm id="{4C15FF97-0CE8-4E6B-A82D-53011DF672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13D6703A-C787-40C9-8380-FC4F6A5CD2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15">
                                            <p:graphicEl>
                                              <a:dgm id="{13D6703A-C787-40C9-8380-FC4F6A5CD2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E0A49AC-1AD1-455F-B598-6841667F2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1744" y="548680"/>
            <a:ext cx="7315200" cy="1828800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İsim Kök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FFE62F45-AF50-4FFF-BF92-4FE86C1BACF6}"/>
              </a:ext>
            </a:extLst>
          </p:cNvPr>
          <p:cNvSpPr txBox="1"/>
          <p:nvPr/>
        </p:nvSpPr>
        <p:spPr>
          <a:xfrm>
            <a:off x="6240016" y="580526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71189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906E5BBD-A780-4AD5-A972-775694581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318"/>
            <a:ext cx="9829800" cy="108267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İSİM KÖK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xmlns="" id="{63542F2E-07EF-4851-9B13-C7DFC9318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8800"/>
            <a:ext cx="10154344" cy="792088"/>
          </a:xfrm>
        </p:spPr>
        <p:txBody>
          <a:bodyPr>
            <a:normAutofit/>
          </a:bodyPr>
          <a:lstStyle/>
          <a:p>
            <a:r>
              <a:rPr lang="tr-TR" sz="2400" dirty="0"/>
              <a:t>Varlıkların, kavramların ve duyguların adları olan köklere </a:t>
            </a:r>
            <a:r>
              <a:rPr lang="tr-TR" sz="2400" b="1" dirty="0">
                <a:solidFill>
                  <a:srgbClr val="FF0000"/>
                </a:solidFill>
              </a:rPr>
              <a:t>isim kök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7B9B608F-B43D-49B6-8A3E-28013851803E}"/>
              </a:ext>
            </a:extLst>
          </p:cNvPr>
          <p:cNvSpPr txBox="1"/>
          <p:nvPr/>
        </p:nvSpPr>
        <p:spPr>
          <a:xfrm>
            <a:off x="838200" y="2459840"/>
            <a:ext cx="8280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İsim kökler </a:t>
            </a:r>
            <a:r>
              <a:rPr lang="tr-TR" sz="2400" b="1" dirty="0"/>
              <a:t>“-</a:t>
            </a:r>
            <a:r>
              <a:rPr lang="tr-TR" sz="2400" b="1" dirty="0" err="1"/>
              <a:t>mak</a:t>
            </a:r>
            <a:r>
              <a:rPr lang="tr-TR" sz="2400" b="1" dirty="0"/>
              <a:t>/-</a:t>
            </a:r>
            <a:r>
              <a:rPr lang="tr-TR" sz="2400" b="1" dirty="0" err="1"/>
              <a:t>mek</a:t>
            </a:r>
            <a:r>
              <a:rPr lang="tr-TR" sz="2400" b="1" dirty="0"/>
              <a:t>” </a:t>
            </a:r>
            <a:r>
              <a:rPr lang="tr-TR" sz="2400" dirty="0"/>
              <a:t>eki almazlar. </a:t>
            </a:r>
          </a:p>
          <a:p>
            <a:endParaRPr lang="tr-TR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B69C9282-BFE7-4E72-88CA-898DA1327527}"/>
              </a:ext>
            </a:extLst>
          </p:cNvPr>
          <p:cNvSpPr txBox="1"/>
          <p:nvPr/>
        </p:nvSpPr>
        <p:spPr>
          <a:xfrm>
            <a:off x="3269332" y="3198504"/>
            <a:ext cx="2483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b="1" dirty="0"/>
              <a:t>Neşe</a:t>
            </a:r>
            <a:r>
              <a:rPr lang="tr-TR" sz="2400" dirty="0"/>
              <a:t> – </a:t>
            </a:r>
            <a:r>
              <a:rPr lang="tr-TR" sz="2400" dirty="0" err="1"/>
              <a:t>li</a:t>
            </a:r>
            <a:endParaRPr lang="tr-TR" sz="2400" dirty="0"/>
          </a:p>
          <a:p>
            <a:r>
              <a:rPr lang="tr-TR" sz="2400" b="1" dirty="0"/>
              <a:t>Göl</a:t>
            </a:r>
            <a:r>
              <a:rPr lang="tr-TR" sz="2400" dirty="0"/>
              <a:t> – </a:t>
            </a:r>
            <a:r>
              <a:rPr lang="tr-TR" sz="2400" dirty="0" err="1"/>
              <a:t>ler</a:t>
            </a:r>
            <a:endParaRPr lang="tr-TR" sz="2400" dirty="0"/>
          </a:p>
          <a:p>
            <a:r>
              <a:rPr lang="tr-TR" sz="2400" b="1" dirty="0"/>
              <a:t>Kitap</a:t>
            </a:r>
            <a:r>
              <a:rPr lang="tr-TR" sz="2400" dirty="0"/>
              <a:t> – </a:t>
            </a:r>
            <a:r>
              <a:rPr lang="tr-TR" sz="2400" dirty="0" err="1"/>
              <a:t>çı</a:t>
            </a:r>
            <a:endParaRPr lang="tr-TR" sz="2400" dirty="0"/>
          </a:p>
          <a:p>
            <a:r>
              <a:rPr lang="tr-TR" sz="2400" b="1" dirty="0"/>
              <a:t>Masa</a:t>
            </a:r>
            <a:r>
              <a:rPr lang="tr-TR" sz="2400" dirty="0"/>
              <a:t> – </a:t>
            </a:r>
            <a:r>
              <a:rPr lang="tr-TR" sz="2400" dirty="0" err="1"/>
              <a:t>yı</a:t>
            </a:r>
            <a:endParaRPr lang="tr-TR" sz="2400" dirty="0"/>
          </a:p>
          <a:p>
            <a:r>
              <a:rPr lang="tr-TR" sz="2400" b="1" dirty="0"/>
              <a:t>Saat</a:t>
            </a:r>
            <a:r>
              <a:rPr lang="tr-TR" sz="2400" dirty="0"/>
              <a:t> – im 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8CC934B0-212E-4311-94EC-411ADFBA1E3D}"/>
              </a:ext>
            </a:extLst>
          </p:cNvPr>
          <p:cNvSpPr txBox="1"/>
          <p:nvPr/>
        </p:nvSpPr>
        <p:spPr>
          <a:xfrm>
            <a:off x="6672064" y="3198504"/>
            <a:ext cx="2483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b="1" dirty="0"/>
              <a:t>Kalem</a:t>
            </a:r>
            <a:r>
              <a:rPr lang="tr-TR" sz="2400" dirty="0"/>
              <a:t> – </a:t>
            </a:r>
            <a:r>
              <a:rPr lang="tr-TR" sz="2400" dirty="0" err="1"/>
              <a:t>lik</a:t>
            </a:r>
            <a:endParaRPr lang="tr-TR" sz="2400" dirty="0"/>
          </a:p>
          <a:p>
            <a:r>
              <a:rPr lang="tr-TR" sz="2400" b="1" dirty="0"/>
              <a:t>Söz</a:t>
            </a:r>
            <a:r>
              <a:rPr lang="tr-TR" sz="2400" dirty="0"/>
              <a:t> – </a:t>
            </a:r>
            <a:r>
              <a:rPr lang="tr-TR" sz="2400" dirty="0" err="1"/>
              <a:t>cük</a:t>
            </a:r>
            <a:endParaRPr lang="tr-TR" sz="2400" dirty="0"/>
          </a:p>
          <a:p>
            <a:r>
              <a:rPr lang="tr-TR" sz="2400" b="1" dirty="0"/>
              <a:t>Göz</a:t>
            </a:r>
            <a:r>
              <a:rPr lang="tr-TR" sz="2400" dirty="0"/>
              <a:t> – lük </a:t>
            </a:r>
          </a:p>
          <a:p>
            <a:r>
              <a:rPr lang="tr-TR" sz="2400" b="1" dirty="0"/>
              <a:t>Kök</a:t>
            </a:r>
            <a:r>
              <a:rPr lang="tr-TR" sz="2400" dirty="0"/>
              <a:t> – </a:t>
            </a:r>
            <a:r>
              <a:rPr lang="tr-TR" sz="2400" dirty="0" err="1"/>
              <a:t>ler</a:t>
            </a:r>
            <a:endParaRPr lang="tr-TR" sz="2400" dirty="0"/>
          </a:p>
          <a:p>
            <a:r>
              <a:rPr lang="tr-TR" sz="2400" b="1" dirty="0"/>
              <a:t>Renk</a:t>
            </a:r>
            <a:r>
              <a:rPr lang="tr-TR" sz="2400" dirty="0"/>
              <a:t> – </a:t>
            </a:r>
            <a:r>
              <a:rPr lang="tr-TR" sz="2400" dirty="0" err="1"/>
              <a:t>li</a:t>
            </a:r>
            <a:r>
              <a:rPr lang="tr-T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879423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E0A49AC-1AD1-455F-B598-6841667F2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1744" y="548680"/>
            <a:ext cx="7315200" cy="1828800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Fiil Kök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617D5375-7C85-4B04-9D7E-87B69DDD1813}"/>
              </a:ext>
            </a:extLst>
          </p:cNvPr>
          <p:cNvSpPr txBox="1"/>
          <p:nvPr/>
        </p:nvSpPr>
        <p:spPr>
          <a:xfrm>
            <a:off x="6240016" y="580526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3395223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906E5BBD-A780-4AD5-A972-775694581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2656"/>
            <a:ext cx="9829800" cy="64633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FİİL KÖK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xmlns="" id="{63542F2E-07EF-4851-9B13-C7DFC9318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136767"/>
            <a:ext cx="9144000" cy="592088"/>
          </a:xfrm>
        </p:spPr>
        <p:txBody>
          <a:bodyPr>
            <a:normAutofit/>
          </a:bodyPr>
          <a:lstStyle/>
          <a:p>
            <a:r>
              <a:rPr lang="tr-TR" sz="2400" dirty="0"/>
              <a:t>İş, oluş veya durum bildiren köklere </a:t>
            </a:r>
            <a:r>
              <a:rPr lang="tr-TR" sz="2400" b="1" dirty="0">
                <a:solidFill>
                  <a:srgbClr val="FF0000"/>
                </a:solidFill>
              </a:rPr>
              <a:t>fiil kök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7B9B608F-B43D-49B6-8A3E-28013851803E}"/>
              </a:ext>
            </a:extLst>
          </p:cNvPr>
          <p:cNvSpPr txBox="1"/>
          <p:nvPr/>
        </p:nvSpPr>
        <p:spPr>
          <a:xfrm>
            <a:off x="1524000" y="1848701"/>
            <a:ext cx="8280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Fiil kökler </a:t>
            </a:r>
            <a:r>
              <a:rPr lang="tr-TR" sz="2400" b="1" dirty="0"/>
              <a:t>“-</a:t>
            </a:r>
            <a:r>
              <a:rPr lang="tr-TR" sz="2400" b="1" dirty="0" err="1"/>
              <a:t>mak</a:t>
            </a:r>
            <a:r>
              <a:rPr lang="tr-TR" sz="2400" b="1" dirty="0"/>
              <a:t>/-</a:t>
            </a:r>
            <a:r>
              <a:rPr lang="tr-TR" sz="2400" b="1" dirty="0" err="1"/>
              <a:t>mek</a:t>
            </a:r>
            <a:r>
              <a:rPr lang="tr-TR" sz="2400" b="1" dirty="0"/>
              <a:t>” </a:t>
            </a:r>
            <a:r>
              <a:rPr lang="tr-TR" sz="2400" dirty="0"/>
              <a:t>eki alırlar.</a:t>
            </a:r>
          </a:p>
          <a:p>
            <a:endParaRPr lang="tr-TR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B69C9282-BFE7-4E72-88CA-898DA1327527}"/>
              </a:ext>
            </a:extLst>
          </p:cNvPr>
          <p:cNvSpPr txBox="1"/>
          <p:nvPr/>
        </p:nvSpPr>
        <p:spPr>
          <a:xfrm>
            <a:off x="3287688" y="3429000"/>
            <a:ext cx="2483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b="1" dirty="0"/>
              <a:t>Kop</a:t>
            </a:r>
            <a:r>
              <a:rPr lang="tr-TR" sz="2400" dirty="0"/>
              <a:t> – ar</a:t>
            </a:r>
          </a:p>
          <a:p>
            <a:r>
              <a:rPr lang="tr-TR" sz="2400" b="1" dirty="0"/>
              <a:t>Bil</a:t>
            </a:r>
            <a:r>
              <a:rPr lang="tr-TR" sz="2400" dirty="0"/>
              <a:t> – </a:t>
            </a:r>
            <a:r>
              <a:rPr lang="tr-TR" sz="2400" dirty="0" err="1"/>
              <a:t>di</a:t>
            </a:r>
            <a:endParaRPr lang="tr-TR" sz="2400" dirty="0"/>
          </a:p>
          <a:p>
            <a:r>
              <a:rPr lang="tr-TR" sz="2400" b="1" dirty="0"/>
              <a:t>Sev</a:t>
            </a:r>
            <a:r>
              <a:rPr lang="tr-TR" sz="2400" dirty="0"/>
              <a:t> – </a:t>
            </a:r>
            <a:r>
              <a:rPr lang="tr-TR" sz="2400" dirty="0" err="1"/>
              <a:t>gi</a:t>
            </a:r>
            <a:endParaRPr lang="tr-TR" sz="2400" dirty="0"/>
          </a:p>
          <a:p>
            <a:r>
              <a:rPr lang="tr-TR" sz="2400" b="1" dirty="0"/>
              <a:t>Solu</a:t>
            </a:r>
            <a:r>
              <a:rPr lang="tr-TR" sz="2400" dirty="0"/>
              <a:t> – </a:t>
            </a:r>
            <a:r>
              <a:rPr lang="tr-TR" sz="2400" dirty="0" err="1"/>
              <a:t>ngaç</a:t>
            </a:r>
            <a:endParaRPr lang="tr-TR" sz="2400" dirty="0"/>
          </a:p>
          <a:p>
            <a:r>
              <a:rPr lang="tr-TR" sz="2400" b="1" dirty="0"/>
              <a:t>Yıka</a:t>
            </a:r>
            <a:r>
              <a:rPr lang="tr-TR" sz="2400" dirty="0"/>
              <a:t> – </a:t>
            </a:r>
            <a:r>
              <a:rPr lang="tr-TR" sz="2400" dirty="0" err="1"/>
              <a:t>mış</a:t>
            </a:r>
            <a:endParaRPr lang="tr-TR" sz="2400" dirty="0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8CC934B0-212E-4311-94EC-411ADFBA1E3D}"/>
              </a:ext>
            </a:extLst>
          </p:cNvPr>
          <p:cNvSpPr txBox="1"/>
          <p:nvPr/>
        </p:nvSpPr>
        <p:spPr>
          <a:xfrm>
            <a:off x="6690420" y="3429000"/>
            <a:ext cx="2483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b="1" dirty="0"/>
              <a:t>Uyu</a:t>
            </a:r>
            <a:r>
              <a:rPr lang="tr-TR" sz="2400" dirty="0"/>
              <a:t> – </a:t>
            </a:r>
            <a:r>
              <a:rPr lang="tr-TR" sz="2400" dirty="0" err="1"/>
              <a:t>madan</a:t>
            </a:r>
            <a:endParaRPr lang="tr-TR" sz="2400" dirty="0"/>
          </a:p>
          <a:p>
            <a:r>
              <a:rPr lang="tr-TR" sz="2400" b="1" dirty="0"/>
              <a:t>As</a:t>
            </a:r>
            <a:r>
              <a:rPr lang="tr-TR" sz="2400" dirty="0"/>
              <a:t> – </a:t>
            </a:r>
            <a:r>
              <a:rPr lang="tr-TR" sz="2400" dirty="0" err="1"/>
              <a:t>kı</a:t>
            </a:r>
            <a:endParaRPr lang="tr-TR" sz="2400" dirty="0"/>
          </a:p>
          <a:p>
            <a:r>
              <a:rPr lang="tr-TR" sz="2400" b="1" dirty="0"/>
              <a:t>Sar</a:t>
            </a:r>
            <a:r>
              <a:rPr lang="tr-TR" sz="2400" dirty="0"/>
              <a:t> – </a:t>
            </a:r>
            <a:r>
              <a:rPr lang="tr-TR" sz="2400" dirty="0" err="1"/>
              <a:t>ma</a:t>
            </a:r>
            <a:endParaRPr lang="tr-TR" sz="2400" dirty="0"/>
          </a:p>
          <a:p>
            <a:r>
              <a:rPr lang="tr-TR" sz="2400" b="1" dirty="0"/>
              <a:t>Koş</a:t>
            </a:r>
            <a:r>
              <a:rPr lang="tr-TR" sz="2400" dirty="0"/>
              <a:t> – tur</a:t>
            </a:r>
          </a:p>
          <a:p>
            <a:r>
              <a:rPr lang="tr-TR" sz="2400" b="1" dirty="0"/>
              <a:t>Gör</a:t>
            </a:r>
            <a:r>
              <a:rPr lang="tr-TR" sz="2400" dirty="0"/>
              <a:t> – </a:t>
            </a:r>
            <a:r>
              <a:rPr lang="tr-TR" sz="2400" dirty="0" err="1"/>
              <a:t>ecek</a:t>
            </a:r>
            <a:r>
              <a:rPr lang="tr-TR" sz="2400" dirty="0"/>
              <a:t> 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0C2F99A6-04E1-49DE-A1C5-7C30EF8350B5}"/>
              </a:ext>
            </a:extLst>
          </p:cNvPr>
          <p:cNvSpPr txBox="1"/>
          <p:nvPr/>
        </p:nvSpPr>
        <p:spPr>
          <a:xfrm>
            <a:off x="1524000" y="2467519"/>
            <a:ext cx="81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Fiil kökler sonuna kısa çizgi (-) konarak yazılır ve bu kısa çizgi «-</a:t>
            </a:r>
            <a:r>
              <a:rPr lang="tr-TR" sz="2400" dirty="0" err="1"/>
              <a:t>mak</a:t>
            </a:r>
            <a:r>
              <a:rPr lang="tr-TR" sz="2400" dirty="0"/>
              <a:t>/-</a:t>
            </a:r>
            <a:r>
              <a:rPr lang="tr-TR" sz="2400" dirty="0" err="1"/>
              <a:t>mek</a:t>
            </a:r>
            <a:r>
              <a:rPr lang="tr-TR" sz="2400" dirty="0"/>
              <a:t>» şeklinde okunur.</a:t>
            </a:r>
          </a:p>
        </p:txBody>
      </p:sp>
    </p:spTree>
    <p:extLst>
      <p:ext uri="{BB962C8B-B14F-4D97-AF65-F5344CB8AC3E}">
        <p14:creationId xmlns:p14="http://schemas.microsoft.com/office/powerpoint/2010/main" xmlns="" val="6641935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2" grpId="0"/>
    </p:bldLst>
  </p:timing>
</p:sld>
</file>

<file path=ppt/theme/theme1.xml><?xml version="1.0" encoding="utf-8"?>
<a:theme xmlns:a="http://schemas.openxmlformats.org/drawingml/2006/main" name="Arkadaş Olan Çocuklar 16x9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3246700_TF03896101" id="{E64098C3-4B43-4F21-A709-C164B2632CB8}" vid="{EA2C2FAD-3721-430E-88D9-81E48AB93A96}"/>
    </a:ext>
  </a:extLst>
</a:theme>
</file>

<file path=ppt/theme/theme2.xml><?xml version="1.0" encoding="utf-8"?>
<a:theme xmlns:a="http://schemas.openxmlformats.org/drawingml/2006/main" name="Ofis Teması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is Teması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EDF6667-B669-49A4-BBE6-2132BA71C0C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A15C6C-6BB6-4DB6-B7D6-7F14EAB2CC5C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A369AEE-D726-45B1-ACA9-0D6048C368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Okul bahçesindeki çocukların bulunduğu eğitim sunusu ve albümü (geniş ekran)</Template>
  <TotalTime>292</TotalTime>
  <Words>732</Words>
  <PresentationFormat>Özel</PresentationFormat>
  <Paragraphs>272</Paragraphs>
  <Slides>27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Arkadaş Olan Çocuklar 16x9</vt:lpstr>
      <vt:lpstr>KÖK</vt:lpstr>
      <vt:lpstr>KÖK NEDİR?</vt:lpstr>
      <vt:lpstr>Slayt 3</vt:lpstr>
      <vt:lpstr>Slayt 4</vt:lpstr>
      <vt:lpstr>Türkçedeki kökleri 4 başlık altında inceleyeceğiz:</vt:lpstr>
      <vt:lpstr>1. İsim Kök</vt:lpstr>
      <vt:lpstr>İSİM KÖK</vt:lpstr>
      <vt:lpstr>2. Fiil Kök</vt:lpstr>
      <vt:lpstr>FİİL KÖK</vt:lpstr>
      <vt:lpstr>3. Ortak Kök</vt:lpstr>
      <vt:lpstr>ORTAK KÖK</vt:lpstr>
      <vt:lpstr>ORTAK KÖK</vt:lpstr>
      <vt:lpstr>ORTAK KÖK</vt:lpstr>
      <vt:lpstr>ORTAK KÖK</vt:lpstr>
      <vt:lpstr>4. Sesteş Kök</vt:lpstr>
      <vt:lpstr>SESTEŞ KÖK</vt:lpstr>
      <vt:lpstr>SESTEŞ KÖK</vt:lpstr>
      <vt:lpstr>SESTEŞ KÖK</vt:lpstr>
      <vt:lpstr>SESTEŞ KÖK</vt:lpstr>
      <vt:lpstr>DİNLEDİĞİNİZ İÇİN TEŞEKKÜRLER.</vt:lpstr>
      <vt:lpstr>ETKİNLİK</vt:lpstr>
      <vt:lpstr>İşte böyle bir tablo istiyorum. 4 sütun var.</vt:lpstr>
      <vt:lpstr>Sana vereceğim 20 sözcüğü örnekteki gibi dolduracaksın.</vt:lpstr>
      <vt:lpstr>İşte sözcükler:</vt:lpstr>
      <vt:lpstr>İşte doğru yanıtlar:</vt:lpstr>
      <vt:lpstr>İşte doğru yanıtlar:</vt:lpstr>
      <vt:lpstr>TEBRİK EDERİM.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2019-07-06T12:07:08Z</dcterms:created>
  <dcterms:modified xsi:type="dcterms:W3CDTF">2020-09-21T09:28:37Z</dcterms:modified>
  <cp:category>https://www.sorubak.com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TC038961019991</vt:lpwstr>
  </property>
  <property fmtid="{D5CDD505-2E9C-101B-9397-08002B2CF9AE}" pid="3" name="ContentTypeId">
    <vt:lpwstr>0x010100AA3F7D94069FF64A86F7DFF56D60E3BE</vt:lpwstr>
  </property>
</Properties>
</file>