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CC"/>
    <a:srgbClr val="00FFFF"/>
    <a:srgbClr val="FF3300"/>
    <a:srgbClr val="6600FF"/>
    <a:srgbClr val="CC00FF"/>
    <a:srgbClr val="FF00FF"/>
    <a:srgbClr val="CC0099"/>
    <a:srgbClr val="E6E6E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7" d="100"/>
          <a:sy n="87" d="100"/>
        </p:scale>
        <p:origin x="-72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1FBA21-833F-4BF9-B46D-EE7A1D5D4AA0}" type="datetimeFigureOut">
              <a:rPr lang="tr-TR" smtClean="0"/>
              <a:pPr/>
              <a:t>17/09/2020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B5346-4DAC-4180-8C11-06C417D3F04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09415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B5346-4DAC-4180-8C11-06C417D3F047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94394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4BE7B8C6-5A6D-4950-96FC-EA80A37712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B25677D2-B048-4A34-BA02-BAC29C0537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196CC594-9B26-48A6-9F9B-4FF6882DB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D5A24-ACC2-4789-A493-B89C12541D40}" type="datetimeFigureOut">
              <a:rPr lang="tr-TR" smtClean="0"/>
              <a:pPr/>
              <a:t>17/09/2020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1E8F55FC-17B4-441D-AA32-E44C982C0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2AE3F417-A5E0-4B62-984C-7F2569A0A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7B075-5906-4A57-93BD-E5662D977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54672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BC36FD57-58B2-4DEA-A69A-7280136F5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A4FDA2CD-D59D-43E5-BB08-C5DAAE8B4B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CAF52D14-6306-41C5-A0FB-3FC7B6775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D5A24-ACC2-4789-A493-B89C12541D40}" type="datetimeFigureOut">
              <a:rPr lang="tr-TR" smtClean="0"/>
              <a:pPr/>
              <a:t>17/09/2020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210C12D6-C727-44C7-A1E5-2651D0C0F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5EA0CD67-BE98-4B88-99C3-14C39629A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7B075-5906-4A57-93BD-E5662D977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2396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="" xmlns:a16="http://schemas.microsoft.com/office/drawing/2014/main" id="{F2AC269D-2A4E-4FDC-9967-375C5C1BEF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9A2D0AE4-810A-4C89-9244-5CEDE811BB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9A93D38B-E22A-42F8-BFF6-A261E652A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D5A24-ACC2-4789-A493-B89C12541D40}" type="datetimeFigureOut">
              <a:rPr lang="tr-TR" smtClean="0"/>
              <a:pPr/>
              <a:t>17/09/2020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97B187B1-6A58-4F45-BD5F-75560D924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336FDEBA-C146-4A78-A44B-FC3D8B616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7B075-5906-4A57-93BD-E5662D977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13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354708C2-4DD8-4B10-8EE3-6C0CB09315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8D198A3-4899-48F2-B53E-A444D47B37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F8A9BF16-D8C4-48E1-8E94-E3CA1C9DC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D5A24-ACC2-4789-A493-B89C12541D40}" type="datetimeFigureOut">
              <a:rPr lang="tr-TR" smtClean="0"/>
              <a:pPr/>
              <a:t>17/09/2020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DC31E407-2574-4006-885F-B8F84336B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A90D292C-06F8-4848-B839-96B6E28CB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7B075-5906-4A57-93BD-E5662D977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14010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FC9AE765-39B6-462C-B1D6-F938AEA38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4B732B84-FF7A-46EE-94FE-DBF24391E2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38D4C386-27C4-45AF-8CF2-38D1BD67E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D5A24-ACC2-4789-A493-B89C12541D40}" type="datetimeFigureOut">
              <a:rPr lang="tr-TR" smtClean="0"/>
              <a:pPr/>
              <a:t>17/09/2020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A820DCC4-A8EE-41DA-9DBF-1A7EA88CA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8D322BD7-8493-41D1-ACAE-970E5BF21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7B075-5906-4A57-93BD-E5662D977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3855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37DAFB32-6FD5-40C1-A53A-E5E6C257D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738198B-27D7-4F9B-A117-1D4E877811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FBC68D3A-0EDD-43FB-BF45-FB1B776419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920B14FB-651E-4504-AC04-EAC3B6083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D5A24-ACC2-4789-A493-B89C12541D40}" type="datetimeFigureOut">
              <a:rPr lang="tr-TR" smtClean="0"/>
              <a:pPr/>
              <a:t>17/09/2020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C1D018F9-8B7F-4595-8B66-9673CBB01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05A553E5-6703-4B83-BD7B-3BF64470C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7B075-5906-4A57-93BD-E5662D977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23194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EEA4BB1A-9121-48A1-B57D-18757AD56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E0F8567E-124A-48E3-89F0-534E010C48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CAC103E7-E214-415E-ACCE-AB0C33C433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5F50936C-EC41-4365-9811-12B237491D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B9FCF00F-D14F-4964-8A5E-7B748F779D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="" xmlns:a16="http://schemas.microsoft.com/office/drawing/2014/main" id="{81D29D48-766D-479E-A600-BAC7FDDFC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D5A24-ACC2-4789-A493-B89C12541D40}" type="datetimeFigureOut">
              <a:rPr lang="tr-TR" smtClean="0"/>
              <a:pPr/>
              <a:t>17/09/2020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="" xmlns:a16="http://schemas.microsoft.com/office/drawing/2014/main" id="{ADFA1A1D-CD0E-4F40-9ECE-D3A65C4D1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="" xmlns:a16="http://schemas.microsoft.com/office/drawing/2014/main" id="{E22EDFBD-E822-4F5F-BEA2-E77C1FA31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7B075-5906-4A57-93BD-E5662D977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8012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E1B9E3A1-7149-4C1F-974E-552B5D418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="" xmlns:a16="http://schemas.microsoft.com/office/drawing/2014/main" id="{334BBB92-C9E0-4CCB-8B42-1500F273D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D5A24-ACC2-4789-A493-B89C12541D40}" type="datetimeFigureOut">
              <a:rPr lang="tr-TR" smtClean="0"/>
              <a:pPr/>
              <a:t>17/09/2020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8475BE49-515C-4792-8878-7136F84E7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6F567C3F-8A8C-4630-8A8C-0EE0E9627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7B075-5906-4A57-93BD-E5662D977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97964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="" xmlns:a16="http://schemas.microsoft.com/office/drawing/2014/main" id="{DD10CCE7-70D6-4918-AE28-9DC3657B4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D5A24-ACC2-4789-A493-B89C12541D40}" type="datetimeFigureOut">
              <a:rPr lang="tr-TR" smtClean="0"/>
              <a:pPr/>
              <a:t>17/09/2020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88AC4A6C-DE04-4582-BF5C-9AC3C6F4A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3C112F7A-A19B-4DF5-9F2A-270C0A8ED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7B075-5906-4A57-93BD-E5662D977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68842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3847185D-8422-43DF-8F9F-1C01AFF53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C964768-DF37-463E-BB9F-409135A084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3513D7B5-9EFC-4AB5-907D-6BCB351C66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6B8E6886-75D3-4757-A1A1-79BEF838D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D5A24-ACC2-4789-A493-B89C12541D40}" type="datetimeFigureOut">
              <a:rPr lang="tr-TR" smtClean="0"/>
              <a:pPr/>
              <a:t>17/09/2020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9331C323-17AE-4AA0-B4FA-90EF19AB5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E66115BD-41B1-482B-9E4A-C4865D38D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7B075-5906-4A57-93BD-E5662D977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86777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FE1690F9-9428-46FB-B4A1-87663500B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BF343B4F-E7D6-4B73-9F80-8CB5A3E9A3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CD8720F0-CE2C-4158-97B9-D93A5998F8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166DF859-EB0A-496F-B082-7D18FA973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D5A24-ACC2-4789-A493-B89C12541D40}" type="datetimeFigureOut">
              <a:rPr lang="tr-TR" smtClean="0"/>
              <a:pPr/>
              <a:t>17/09/2020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67E07654-36A0-4C2F-9F80-9988DD595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2BD486A2-89A5-4C81-8086-EAD8FBB6B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7B075-5906-4A57-93BD-E5662D977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69572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42ED68C7-68B0-4EB6-872B-507B409D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5886C842-33C2-4375-B0F9-4A8B9B23B7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41900146-AC63-4B2B-A013-69464810B8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2D5A24-ACC2-4789-A493-B89C12541D40}" type="datetimeFigureOut">
              <a:rPr lang="tr-TR" smtClean="0"/>
              <a:pPr/>
              <a:t>17/09/2020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33DD1E73-2BE4-4844-AA76-6FA4126618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D62F723C-12CC-4E5E-B365-66BF325374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37B075-5906-4A57-93BD-E5662D977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34840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960935F3-4163-43B5-8748-2BC0D65178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>
                <a:solidFill>
                  <a:srgbClr val="7030A0"/>
                </a:solidFill>
              </a:rPr>
              <a:t>İNGİLİZCE SAATLER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D0B514E0-051A-426D-9432-D3554DCA51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(İngilizce saatler, okunuşları, yazılışları)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6A07B6E2-7B70-44B4-BBFE-FEA5056B2F9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5305" y="313006"/>
            <a:ext cx="2208627" cy="2574388"/>
          </a:xfrm>
          <a:prstGeom prst="rect">
            <a:avLst/>
          </a:prstGeom>
          <a:ln w="28575">
            <a:solidFill>
              <a:srgbClr val="00FFFF"/>
            </a:solidFill>
          </a:ln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FAB574E0-7662-4723-BEC8-8BE1EE4B713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6498" t="3276" r="6926" b="7101"/>
          <a:stretch/>
        </p:blipFill>
        <p:spPr>
          <a:xfrm>
            <a:off x="8693832" y="428046"/>
            <a:ext cx="2813539" cy="2139852"/>
          </a:xfrm>
          <a:prstGeom prst="rect">
            <a:avLst/>
          </a:prstGeom>
          <a:ln w="28575">
            <a:solidFill>
              <a:srgbClr val="FF00FF"/>
            </a:solidFill>
          </a:ln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7F5B800C-C59F-4AA7-A78B-42755E70F03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18519" y="3765685"/>
            <a:ext cx="2605437" cy="2624472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98112CBB-2FED-4F69-A861-62B8985D14C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553156" y="3765684"/>
            <a:ext cx="3094892" cy="2801973"/>
          </a:xfrm>
          <a:prstGeom prst="rect">
            <a:avLst/>
          </a:prstGeom>
          <a:ln w="28575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196705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0F376827-89A4-45A3-84CA-39FC834ED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800" dirty="0" err="1">
                <a:solidFill>
                  <a:srgbClr val="FF0000"/>
                </a:solidFill>
              </a:rPr>
              <a:t>What</a:t>
            </a:r>
            <a:r>
              <a:rPr lang="tr-TR" sz="4800" dirty="0">
                <a:solidFill>
                  <a:srgbClr val="FF0000"/>
                </a:solidFill>
              </a:rPr>
              <a:t> time is it?  </a:t>
            </a:r>
            <a:r>
              <a:rPr lang="tr-TR" sz="4800" dirty="0" err="1">
                <a:solidFill>
                  <a:srgbClr val="0070C0"/>
                </a:solidFill>
              </a:rPr>
              <a:t>What</a:t>
            </a:r>
            <a:r>
              <a:rPr lang="tr-TR" sz="4800" dirty="0">
                <a:solidFill>
                  <a:srgbClr val="0070C0"/>
                </a:solidFill>
              </a:rPr>
              <a:t> is </a:t>
            </a:r>
            <a:r>
              <a:rPr lang="tr-TR" sz="4800" dirty="0" err="1">
                <a:solidFill>
                  <a:srgbClr val="0070C0"/>
                </a:solidFill>
              </a:rPr>
              <a:t>the</a:t>
            </a:r>
            <a:r>
              <a:rPr lang="tr-TR" sz="4800" dirty="0">
                <a:solidFill>
                  <a:srgbClr val="0070C0"/>
                </a:solidFill>
              </a:rPr>
              <a:t> time?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B8C0EE8-D295-435D-9CBE-6C96D050D7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12434" cy="4351338"/>
          </a:xfrm>
          <a:ln w="57150">
            <a:solidFill>
              <a:srgbClr val="7030A0"/>
            </a:solidFill>
          </a:ln>
        </p:spPr>
        <p:txBody>
          <a:bodyPr/>
          <a:lstStyle/>
          <a:p>
            <a:pPr marL="0" indent="0">
              <a:buNone/>
            </a:pPr>
            <a:endParaRPr lang="tr-TR" sz="3600" dirty="0">
              <a:solidFill>
                <a:srgbClr val="FF0000"/>
              </a:solidFill>
            </a:endParaRPr>
          </a:p>
          <a:p>
            <a:r>
              <a:rPr lang="tr-TR" sz="3200" dirty="0"/>
              <a:t>İngilizcede saatin kaç olduğunu sorarken </a:t>
            </a:r>
            <a:r>
              <a:rPr lang="tr-TR" sz="3200" dirty="0" err="1"/>
              <a:t>What</a:t>
            </a:r>
            <a:r>
              <a:rPr lang="tr-TR" sz="3200" dirty="0"/>
              <a:t> time is it? Ya da </a:t>
            </a:r>
            <a:r>
              <a:rPr lang="tr-TR" sz="3200" dirty="0" err="1"/>
              <a:t>What</a:t>
            </a:r>
            <a:r>
              <a:rPr lang="tr-TR" sz="3200" dirty="0"/>
              <a:t> is </a:t>
            </a:r>
            <a:r>
              <a:rPr lang="tr-TR" sz="3200" dirty="0" err="1"/>
              <a:t>the</a:t>
            </a:r>
            <a:r>
              <a:rPr lang="tr-TR" sz="3200" dirty="0"/>
              <a:t> time kullanılır.</a:t>
            </a:r>
          </a:p>
          <a:p>
            <a:r>
              <a:rPr lang="tr-TR" sz="3200" dirty="0" err="1"/>
              <a:t>İkiside</a:t>
            </a:r>
            <a:r>
              <a:rPr lang="tr-TR" sz="3200" dirty="0"/>
              <a:t> saatin kaç anlamına gelmektedir.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="" xmlns:a16="http://schemas.microsoft.com/office/drawing/2014/main" id="{A29FCE2A-19AF-43E9-8105-F10EB5BD51B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955672" y="1825625"/>
            <a:ext cx="4200008" cy="4351338"/>
          </a:xfrm>
          <a:prstGeom prst="rect">
            <a:avLst/>
          </a:prstGeom>
          <a:ln w="57150"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250519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9BD7A2A4-CC9A-4475-8353-FCB5D3F0B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6600" dirty="0">
                <a:solidFill>
                  <a:srgbClr val="00B050"/>
                </a:solidFill>
              </a:rPr>
              <a:t>İt is </a:t>
            </a:r>
            <a:r>
              <a:rPr lang="tr-TR" sz="6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Ya da </a:t>
            </a:r>
            <a:r>
              <a:rPr lang="tr-TR" sz="6600" dirty="0" err="1">
                <a:solidFill>
                  <a:srgbClr val="FF0000"/>
                </a:solidFill>
              </a:rPr>
              <a:t>İt’s</a:t>
            </a:r>
            <a:endParaRPr lang="tr-TR" sz="66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F20FDBE2-FAEF-4DFD-8AE1-735BEE5442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957689" cy="2549427"/>
          </a:xfrm>
          <a:ln w="57150">
            <a:solidFill>
              <a:srgbClr val="FF00FF"/>
            </a:solidFill>
          </a:ln>
        </p:spPr>
        <p:txBody>
          <a:bodyPr>
            <a:normAutofit/>
          </a:bodyPr>
          <a:lstStyle/>
          <a:p>
            <a:r>
              <a:rPr lang="tr-TR" sz="4000" dirty="0"/>
              <a:t>İngilizcede saatin kaç olduğunu söylerken </a:t>
            </a:r>
            <a:r>
              <a:rPr lang="tr-TR" sz="4000" dirty="0">
                <a:solidFill>
                  <a:srgbClr val="00B050"/>
                </a:solidFill>
              </a:rPr>
              <a:t>İt is </a:t>
            </a:r>
            <a:r>
              <a:rPr lang="tr-TR" sz="4000" dirty="0"/>
              <a:t>veya kısaca </a:t>
            </a:r>
            <a:r>
              <a:rPr lang="tr-TR" sz="4000" dirty="0" err="1">
                <a:solidFill>
                  <a:srgbClr val="FF0000"/>
                </a:solidFill>
              </a:rPr>
              <a:t>İt’s</a:t>
            </a:r>
            <a:r>
              <a:rPr lang="tr-TR" sz="4000" dirty="0"/>
              <a:t> ile başlanır.</a:t>
            </a:r>
          </a:p>
          <a:p>
            <a:pPr marL="0" indent="0">
              <a:buNone/>
            </a:pPr>
            <a:endParaRPr lang="tr-TR" sz="3200" dirty="0"/>
          </a:p>
          <a:p>
            <a:endParaRPr lang="tr-TR" sz="3200" dirty="0"/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C78DCA97-A4AC-4FB5-9137-17CC3595C3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ln w="57150">
            <a:solidFill>
              <a:srgbClr val="00FFFF"/>
            </a:solidFill>
          </a:ln>
        </p:spPr>
        <p:txBody>
          <a:bodyPr>
            <a:normAutofit/>
          </a:bodyPr>
          <a:lstStyle/>
          <a:p>
            <a:r>
              <a:rPr lang="tr-TR" sz="4000" dirty="0" err="1"/>
              <a:t>What</a:t>
            </a:r>
            <a:r>
              <a:rPr lang="tr-TR" sz="4000" dirty="0"/>
              <a:t> time is it?</a:t>
            </a:r>
          </a:p>
          <a:p>
            <a:r>
              <a:rPr lang="tr-TR" sz="4800" dirty="0">
                <a:solidFill>
                  <a:srgbClr val="00B050"/>
                </a:solidFill>
              </a:rPr>
              <a:t>İt is </a:t>
            </a:r>
            <a:r>
              <a:rPr lang="tr-TR" sz="4000" dirty="0" err="1"/>
              <a:t>twelve</a:t>
            </a:r>
            <a:r>
              <a:rPr lang="tr-TR" sz="4000" dirty="0"/>
              <a:t> </a:t>
            </a:r>
            <a:r>
              <a:rPr lang="tr-TR" sz="4000" dirty="0" err="1"/>
              <a:t>o’clock</a:t>
            </a:r>
            <a:r>
              <a:rPr lang="tr-TR" sz="4000" dirty="0"/>
              <a:t>.</a:t>
            </a:r>
          </a:p>
          <a:p>
            <a:pPr marL="0" indent="0">
              <a:buNone/>
            </a:pPr>
            <a:r>
              <a:rPr lang="tr-TR" sz="4000" dirty="0"/>
              <a:t> veya</a:t>
            </a:r>
          </a:p>
          <a:p>
            <a:r>
              <a:rPr lang="tr-TR" sz="4000" dirty="0" err="1"/>
              <a:t>What</a:t>
            </a:r>
            <a:r>
              <a:rPr lang="tr-TR" sz="4000" dirty="0"/>
              <a:t> is </a:t>
            </a:r>
            <a:r>
              <a:rPr lang="tr-TR" sz="4000" dirty="0" err="1"/>
              <a:t>the</a:t>
            </a:r>
            <a:r>
              <a:rPr lang="tr-TR" sz="4000" dirty="0"/>
              <a:t> time?</a:t>
            </a:r>
          </a:p>
          <a:p>
            <a:r>
              <a:rPr lang="tr-TR" sz="4800" dirty="0" err="1">
                <a:solidFill>
                  <a:srgbClr val="FF0000"/>
                </a:solidFill>
              </a:rPr>
              <a:t>İt’s</a:t>
            </a:r>
            <a:r>
              <a:rPr lang="tr-TR" sz="4800" dirty="0">
                <a:solidFill>
                  <a:srgbClr val="FF0000"/>
                </a:solidFill>
              </a:rPr>
              <a:t> </a:t>
            </a:r>
            <a:r>
              <a:rPr lang="tr-TR" sz="4000" dirty="0" err="1"/>
              <a:t>twelve</a:t>
            </a:r>
            <a:r>
              <a:rPr lang="tr-TR" sz="4000" dirty="0"/>
              <a:t> </a:t>
            </a:r>
            <a:r>
              <a:rPr lang="tr-TR" sz="4000" dirty="0" err="1"/>
              <a:t>o’clock</a:t>
            </a:r>
            <a:r>
              <a:rPr lang="tr-TR" sz="4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93111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2838776C-8418-47E8-AF21-BAD059F97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5400" dirty="0">
                <a:solidFill>
                  <a:srgbClr val="CC0099"/>
                </a:solidFill>
              </a:rPr>
              <a:t>*O’CLOCK*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3F52664-9B59-41D6-9D43-57940532B1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ln w="38100"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tr-TR" sz="3600" dirty="0"/>
              <a:t>İngilizcede saatler tam olduğunda </a:t>
            </a:r>
            <a:r>
              <a:rPr lang="tr-TR" sz="3600" dirty="0" err="1">
                <a:solidFill>
                  <a:srgbClr val="CC0099"/>
                </a:solidFill>
              </a:rPr>
              <a:t>o’clock</a:t>
            </a:r>
            <a:r>
              <a:rPr lang="tr-TR" sz="3600" dirty="0"/>
              <a:t> kullanılır.</a:t>
            </a:r>
          </a:p>
          <a:p>
            <a:r>
              <a:rPr lang="tr-TR" sz="3600" dirty="0" err="1"/>
              <a:t>O’clock</a:t>
            </a:r>
            <a:r>
              <a:rPr lang="tr-TR" sz="3600" dirty="0"/>
              <a:t> kalıbını kullanmak için saatin tam olması gerekmektedir.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B4929842-60E3-4870-B605-B4469112CA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4528" y="1825625"/>
            <a:ext cx="5009271" cy="4351338"/>
          </a:xfr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tr-TR" sz="3600" dirty="0" err="1"/>
              <a:t>What</a:t>
            </a:r>
            <a:r>
              <a:rPr lang="tr-TR" sz="3600" dirty="0"/>
              <a:t> time is it?</a:t>
            </a:r>
          </a:p>
          <a:p>
            <a:r>
              <a:rPr lang="tr-TR" sz="3600" dirty="0" err="1"/>
              <a:t>İt’s</a:t>
            </a:r>
            <a:r>
              <a:rPr lang="tr-TR" sz="3600" dirty="0"/>
              <a:t> </a:t>
            </a:r>
            <a:r>
              <a:rPr lang="tr-TR" sz="3600" dirty="0" err="1"/>
              <a:t>twelve</a:t>
            </a:r>
            <a:r>
              <a:rPr lang="tr-TR" sz="3600" dirty="0"/>
              <a:t> </a:t>
            </a:r>
            <a:r>
              <a:rPr lang="tr-TR" sz="3600" dirty="0" err="1">
                <a:solidFill>
                  <a:srgbClr val="CC0099"/>
                </a:solidFill>
              </a:rPr>
              <a:t>o’clock</a:t>
            </a:r>
            <a:r>
              <a:rPr lang="tr-TR" sz="3600" dirty="0"/>
              <a:t>. </a:t>
            </a:r>
          </a:p>
          <a:p>
            <a:pPr marL="0" indent="0">
              <a:buNone/>
            </a:pPr>
            <a:endParaRPr lang="tr-TR" sz="3600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1F338C37-7DD6-420B-A175-5424BDB7C9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5641" t="16615" r="20359" b="13231"/>
          <a:stretch/>
        </p:blipFill>
        <p:spPr>
          <a:xfrm>
            <a:off x="6625882" y="3219905"/>
            <a:ext cx="3475593" cy="2857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405399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0C6DFF0F-3DFC-4FFF-92EF-CF836109D5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5400" dirty="0">
                <a:solidFill>
                  <a:srgbClr val="FFFF00"/>
                </a:solidFill>
              </a:rPr>
              <a:t>*PAST*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AA5FED0-3BD3-4B2C-9642-0FC78241C5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ln w="38100">
            <a:solidFill>
              <a:srgbClr val="00B0F0"/>
            </a:solidFill>
          </a:ln>
        </p:spPr>
        <p:txBody>
          <a:bodyPr>
            <a:normAutofit/>
          </a:bodyPr>
          <a:lstStyle/>
          <a:p>
            <a:r>
              <a:rPr lang="tr-TR" sz="3200" dirty="0"/>
              <a:t>İngilizcede geçiyor veya geçe anlamına gelen sözcük </a:t>
            </a:r>
            <a:r>
              <a:rPr lang="tr-TR" sz="3200" dirty="0" err="1">
                <a:solidFill>
                  <a:srgbClr val="FFFF00"/>
                </a:solidFill>
              </a:rPr>
              <a:t>past</a:t>
            </a:r>
            <a:r>
              <a:rPr lang="tr-TR" sz="3200" dirty="0"/>
              <a:t>’ tır.</a:t>
            </a:r>
          </a:p>
          <a:p>
            <a:pPr marL="0" indent="0">
              <a:buNone/>
            </a:pPr>
            <a:r>
              <a:rPr lang="tr-TR" sz="6000" dirty="0">
                <a:solidFill>
                  <a:srgbClr val="FF0000"/>
                </a:solidFill>
              </a:rPr>
              <a:t>!</a:t>
            </a:r>
            <a:r>
              <a:rPr lang="tr-TR" sz="6000" dirty="0"/>
              <a:t> </a:t>
            </a:r>
            <a:r>
              <a:rPr lang="tr-TR" sz="3200" dirty="0" err="1"/>
              <a:t>İngilizce’de</a:t>
            </a:r>
            <a:r>
              <a:rPr lang="tr-TR" sz="3200" dirty="0"/>
              <a:t> saatler yazılırken ilk önce kaç geçtiği sonra kaçı geçtiği yazılır.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03CEE4B2-83D0-416F-8157-24F5756823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tr-TR" sz="3600" dirty="0" err="1"/>
              <a:t>What</a:t>
            </a:r>
            <a:r>
              <a:rPr lang="tr-TR" sz="3600" dirty="0"/>
              <a:t> time is it?</a:t>
            </a:r>
          </a:p>
          <a:p>
            <a:r>
              <a:rPr lang="tr-TR" sz="3600" dirty="0" err="1"/>
              <a:t>İt’s</a:t>
            </a:r>
            <a:r>
              <a:rPr lang="tr-TR" sz="3600" dirty="0"/>
              <a:t> </a:t>
            </a:r>
            <a:r>
              <a:rPr lang="tr-TR" sz="3600" dirty="0" err="1"/>
              <a:t>two</a:t>
            </a:r>
            <a:r>
              <a:rPr lang="tr-TR" sz="3600" dirty="0"/>
              <a:t> </a:t>
            </a:r>
            <a:r>
              <a:rPr lang="tr-TR" sz="3600" u="sng" dirty="0" err="1">
                <a:solidFill>
                  <a:srgbClr val="FFFF00"/>
                </a:solidFill>
              </a:rPr>
              <a:t>past</a:t>
            </a:r>
            <a:r>
              <a:rPr lang="tr-TR" sz="3600" dirty="0"/>
              <a:t> </a:t>
            </a:r>
            <a:r>
              <a:rPr lang="tr-TR" sz="3600" dirty="0" err="1"/>
              <a:t>three</a:t>
            </a:r>
            <a:r>
              <a:rPr lang="tr-TR" sz="3600" dirty="0"/>
              <a:t>.( Saat 3’ü 2 geçiyor.)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CDDAABB3-ADAC-4FBF-9C38-BA59A9F49D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b="8283"/>
          <a:stretch/>
        </p:blipFill>
        <p:spPr>
          <a:xfrm>
            <a:off x="8226376" y="3429000"/>
            <a:ext cx="2857500" cy="218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4144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0B0720C6-B882-4F5A-8559-8B8BC37E5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6000" dirty="0">
                <a:solidFill>
                  <a:srgbClr val="FF3300"/>
                </a:solidFill>
              </a:rPr>
              <a:t>*TO*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F09199A1-7609-40A2-9320-C08615E86F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825625"/>
            <a:ext cx="5181600" cy="4351338"/>
          </a:xfrm>
          <a:ln w="28575">
            <a:solidFill>
              <a:srgbClr val="C00000"/>
            </a:solidFill>
          </a:ln>
        </p:spPr>
        <p:txBody>
          <a:bodyPr/>
          <a:lstStyle/>
          <a:p>
            <a:r>
              <a:rPr lang="tr-TR" sz="3600" dirty="0"/>
              <a:t>İngilizcede var anlamına gelen sözcük </a:t>
            </a:r>
            <a:r>
              <a:rPr lang="tr-TR" sz="3600" dirty="0" err="1">
                <a:solidFill>
                  <a:srgbClr val="FF3300"/>
                </a:solidFill>
              </a:rPr>
              <a:t>to</a:t>
            </a:r>
            <a:r>
              <a:rPr lang="tr-TR" sz="3600" dirty="0" err="1"/>
              <a:t>’dur</a:t>
            </a:r>
            <a:r>
              <a:rPr lang="tr-TR" sz="3600" dirty="0"/>
              <a:t>. </a:t>
            </a:r>
          </a:p>
          <a:p>
            <a:r>
              <a:rPr lang="tr-TR" sz="3600" dirty="0" err="1"/>
              <a:t>İngilizce’de</a:t>
            </a:r>
            <a:r>
              <a:rPr lang="tr-TR" sz="3600" dirty="0"/>
              <a:t> </a:t>
            </a:r>
            <a:r>
              <a:rPr lang="tr-TR" sz="3600" dirty="0" err="1"/>
              <a:t>to</a:t>
            </a:r>
            <a:r>
              <a:rPr lang="tr-TR" sz="3600" dirty="0"/>
              <a:t> kalıbını kullanmak için dakikanın 30’u geçmiş olması gerekmektedir.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A8AA3A1D-F14C-43DA-AA38-D8BD09EAA2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4190" y="1825625"/>
            <a:ext cx="5079609" cy="4351338"/>
          </a:xfrm>
          <a:ln w="28575"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tr-TR" sz="3600" dirty="0" err="1"/>
              <a:t>What</a:t>
            </a:r>
            <a:r>
              <a:rPr lang="tr-TR" sz="3600" dirty="0"/>
              <a:t> time is it?</a:t>
            </a:r>
          </a:p>
          <a:p>
            <a:r>
              <a:rPr lang="tr-TR" sz="3600" dirty="0" err="1"/>
              <a:t>İt’s</a:t>
            </a:r>
            <a:r>
              <a:rPr lang="tr-TR" sz="3600" dirty="0"/>
              <a:t> </a:t>
            </a:r>
            <a:r>
              <a:rPr lang="tr-TR" sz="3600" dirty="0" err="1"/>
              <a:t>three</a:t>
            </a:r>
            <a:r>
              <a:rPr lang="tr-TR" sz="3600" dirty="0"/>
              <a:t> </a:t>
            </a:r>
            <a:r>
              <a:rPr lang="tr-TR" sz="3600" dirty="0" err="1">
                <a:solidFill>
                  <a:srgbClr val="FF0000"/>
                </a:solidFill>
              </a:rPr>
              <a:t>to</a:t>
            </a:r>
            <a:r>
              <a:rPr lang="tr-TR" sz="3600" dirty="0"/>
              <a:t> seven. (Saat 7’ye 3 var.)</a:t>
            </a:r>
          </a:p>
        </p:txBody>
      </p:sp>
      <p:sp>
        <p:nvSpPr>
          <p:cNvPr id="6" name="Dikdörtgen: Köşeleri Yuvarlatılmış 5">
            <a:extLst>
              <a:ext uri="{FF2B5EF4-FFF2-40B4-BE49-F238E27FC236}">
                <a16:creationId xmlns="" xmlns:a16="http://schemas.microsoft.com/office/drawing/2014/main" id="{88F5D592-9F25-474F-89EB-3BD0D397AB1E}"/>
              </a:ext>
            </a:extLst>
          </p:cNvPr>
          <p:cNvSpPr/>
          <p:nvPr/>
        </p:nvSpPr>
        <p:spPr>
          <a:xfrm>
            <a:off x="8609428" y="4198241"/>
            <a:ext cx="2336409" cy="1350498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B03AF90E-9CD5-4C05-867B-E53C522C9CB2}"/>
              </a:ext>
            </a:extLst>
          </p:cNvPr>
          <p:cNvSpPr txBox="1"/>
          <p:nvPr/>
        </p:nvSpPr>
        <p:spPr>
          <a:xfrm>
            <a:off x="8918917" y="4457991"/>
            <a:ext cx="2179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6:57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ABEEA7AE-4A55-46EB-BBFB-7AB0A7B1080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15868" y="4127865"/>
            <a:ext cx="1322316" cy="1583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595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F94827D4-2A85-41C0-BFD9-747A27CB9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5400" dirty="0">
                <a:solidFill>
                  <a:srgbClr val="CC00FF"/>
                </a:solidFill>
              </a:rPr>
              <a:t>*QUARTER TO </a:t>
            </a:r>
            <a:r>
              <a:rPr lang="tr-TR" sz="5400" dirty="0"/>
              <a:t>ve </a:t>
            </a:r>
            <a:r>
              <a:rPr lang="tr-TR" sz="5400" dirty="0">
                <a:solidFill>
                  <a:srgbClr val="FF00FF"/>
                </a:solidFill>
              </a:rPr>
              <a:t>QUARTER PAST*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F351289-6537-44C2-A469-F0D49A8075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ln w="38100">
            <a:solidFill>
              <a:srgbClr val="FF33CC"/>
            </a:solidFill>
          </a:ln>
        </p:spPr>
        <p:txBody>
          <a:bodyPr>
            <a:normAutofit/>
          </a:bodyPr>
          <a:lstStyle/>
          <a:p>
            <a:r>
              <a:rPr lang="tr-TR" sz="3600" dirty="0"/>
              <a:t>İngilizcede bir saate çeyrek var ise </a:t>
            </a:r>
            <a:r>
              <a:rPr lang="tr-TR" sz="3600" dirty="0" err="1">
                <a:solidFill>
                  <a:srgbClr val="CC00FF"/>
                </a:solidFill>
              </a:rPr>
              <a:t>quarter</a:t>
            </a:r>
            <a:r>
              <a:rPr lang="tr-TR" sz="3600" dirty="0">
                <a:solidFill>
                  <a:srgbClr val="CC00FF"/>
                </a:solidFill>
              </a:rPr>
              <a:t> </a:t>
            </a:r>
            <a:r>
              <a:rPr lang="tr-TR" sz="3600" dirty="0" err="1">
                <a:solidFill>
                  <a:srgbClr val="CC00FF"/>
                </a:solidFill>
              </a:rPr>
              <a:t>to</a:t>
            </a:r>
            <a:r>
              <a:rPr lang="tr-TR" sz="3600" dirty="0">
                <a:solidFill>
                  <a:srgbClr val="CC00FF"/>
                </a:solidFill>
              </a:rPr>
              <a:t> </a:t>
            </a:r>
            <a:r>
              <a:rPr lang="tr-TR" sz="3600" dirty="0"/>
              <a:t>kullanılır.</a:t>
            </a:r>
          </a:p>
          <a:p>
            <a:r>
              <a:rPr lang="tr-TR" sz="3600" dirty="0"/>
              <a:t>Bir saati çeyrek geçiyorsa </a:t>
            </a:r>
            <a:r>
              <a:rPr lang="tr-TR" sz="3600" dirty="0" err="1">
                <a:solidFill>
                  <a:srgbClr val="FF00FF"/>
                </a:solidFill>
              </a:rPr>
              <a:t>quarter</a:t>
            </a:r>
            <a:r>
              <a:rPr lang="tr-TR" sz="3600" dirty="0">
                <a:solidFill>
                  <a:srgbClr val="FF00FF"/>
                </a:solidFill>
              </a:rPr>
              <a:t> </a:t>
            </a:r>
            <a:r>
              <a:rPr lang="tr-TR" sz="3600" dirty="0" err="1">
                <a:solidFill>
                  <a:srgbClr val="FF00FF"/>
                </a:solidFill>
              </a:rPr>
              <a:t>past</a:t>
            </a:r>
            <a:r>
              <a:rPr lang="tr-TR" sz="3600" dirty="0">
                <a:solidFill>
                  <a:srgbClr val="FF00FF"/>
                </a:solidFill>
              </a:rPr>
              <a:t> </a:t>
            </a:r>
            <a:r>
              <a:rPr lang="tr-TR" sz="3600" dirty="0"/>
              <a:t>kullanılır.</a:t>
            </a:r>
          </a:p>
          <a:p>
            <a:pPr marL="0" indent="0" algn="ctr">
              <a:buNone/>
            </a:pPr>
            <a:r>
              <a:rPr lang="tr-TR" sz="3600" dirty="0"/>
              <a:t> </a:t>
            </a:r>
            <a:r>
              <a:rPr lang="tr-TR" sz="9600" dirty="0"/>
              <a:t>⏰</a:t>
            </a:r>
            <a:r>
              <a:rPr lang="tr-TR" sz="3600" dirty="0"/>
              <a:t> 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9B05E5DF-D284-4285-A7B4-F652EE62D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ln w="38100">
            <a:solidFill>
              <a:srgbClr val="CC00FF"/>
            </a:solidFill>
          </a:ln>
        </p:spPr>
        <p:txBody>
          <a:bodyPr>
            <a:normAutofit/>
          </a:bodyPr>
          <a:lstStyle/>
          <a:p>
            <a:r>
              <a:rPr lang="tr-TR" sz="3200" dirty="0" err="1"/>
              <a:t>What</a:t>
            </a:r>
            <a:r>
              <a:rPr lang="tr-TR" sz="3200" dirty="0"/>
              <a:t> time is it?</a:t>
            </a:r>
          </a:p>
          <a:p>
            <a:r>
              <a:rPr lang="tr-TR" sz="3200" dirty="0"/>
              <a:t>İt is </a:t>
            </a:r>
            <a:r>
              <a:rPr lang="tr-TR" sz="3200" dirty="0" err="1">
                <a:solidFill>
                  <a:srgbClr val="CC00FF"/>
                </a:solidFill>
              </a:rPr>
              <a:t>quarter</a:t>
            </a:r>
            <a:r>
              <a:rPr lang="tr-TR" sz="3200" dirty="0">
                <a:solidFill>
                  <a:srgbClr val="CC00FF"/>
                </a:solidFill>
              </a:rPr>
              <a:t> </a:t>
            </a:r>
            <a:r>
              <a:rPr lang="tr-TR" sz="3200" dirty="0" err="1">
                <a:solidFill>
                  <a:srgbClr val="CC00FF"/>
                </a:solidFill>
              </a:rPr>
              <a:t>to</a:t>
            </a:r>
            <a:r>
              <a:rPr lang="tr-TR" sz="3200" dirty="0">
                <a:solidFill>
                  <a:srgbClr val="CC00FF"/>
                </a:solidFill>
              </a:rPr>
              <a:t> </a:t>
            </a:r>
            <a:r>
              <a:rPr lang="tr-TR" sz="3200" dirty="0"/>
              <a:t>nine.(Saat 9’a çeyrek var.) </a:t>
            </a:r>
          </a:p>
          <a:p>
            <a:r>
              <a:rPr lang="tr-TR" sz="3200" dirty="0" err="1"/>
              <a:t>What</a:t>
            </a:r>
            <a:r>
              <a:rPr lang="tr-TR" sz="3200" dirty="0"/>
              <a:t> is </a:t>
            </a:r>
            <a:r>
              <a:rPr lang="tr-TR" sz="3200" dirty="0" err="1"/>
              <a:t>the</a:t>
            </a:r>
            <a:r>
              <a:rPr lang="tr-TR" sz="3200" dirty="0"/>
              <a:t> time?</a:t>
            </a:r>
          </a:p>
          <a:p>
            <a:r>
              <a:rPr lang="tr-TR" sz="3200" dirty="0" err="1"/>
              <a:t>İt’s</a:t>
            </a:r>
            <a:r>
              <a:rPr lang="tr-TR" sz="3200" dirty="0"/>
              <a:t> </a:t>
            </a:r>
            <a:r>
              <a:rPr lang="tr-TR" sz="3200" dirty="0" err="1">
                <a:solidFill>
                  <a:srgbClr val="FF00FF"/>
                </a:solidFill>
              </a:rPr>
              <a:t>quarter</a:t>
            </a:r>
            <a:r>
              <a:rPr lang="tr-TR" sz="3200" dirty="0">
                <a:solidFill>
                  <a:srgbClr val="FF00FF"/>
                </a:solidFill>
              </a:rPr>
              <a:t> </a:t>
            </a:r>
            <a:r>
              <a:rPr lang="tr-TR" sz="3200" dirty="0" err="1">
                <a:solidFill>
                  <a:srgbClr val="FF00FF"/>
                </a:solidFill>
              </a:rPr>
              <a:t>past</a:t>
            </a:r>
            <a:r>
              <a:rPr lang="tr-TR" sz="3200" dirty="0">
                <a:solidFill>
                  <a:srgbClr val="FF00FF"/>
                </a:solidFill>
              </a:rPr>
              <a:t> </a:t>
            </a:r>
            <a:r>
              <a:rPr lang="tr-TR" sz="3200" dirty="0"/>
              <a:t>nine.(Saat 9’u çeyrek geçiyor.)</a:t>
            </a:r>
          </a:p>
        </p:txBody>
      </p:sp>
    </p:spTree>
    <p:extLst>
      <p:ext uri="{BB962C8B-B14F-4D97-AF65-F5344CB8AC3E}">
        <p14:creationId xmlns:p14="http://schemas.microsoft.com/office/powerpoint/2010/main" xmlns="" val="168641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52C1EEF9-AA45-4038-8452-DF856C576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5400" dirty="0">
                <a:solidFill>
                  <a:srgbClr val="6600FF"/>
                </a:solidFill>
              </a:rPr>
              <a:t>*HALF PAST*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72F9DE0-2013-4CB4-A474-1561323B53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ln w="38100">
            <a:solidFill>
              <a:srgbClr val="6600FF"/>
            </a:solidFill>
          </a:ln>
        </p:spPr>
        <p:txBody>
          <a:bodyPr>
            <a:normAutofit/>
          </a:bodyPr>
          <a:lstStyle/>
          <a:p>
            <a:r>
              <a:rPr lang="tr-TR" sz="3200" dirty="0"/>
              <a:t>İngilizcede buçuk demek için </a:t>
            </a:r>
            <a:r>
              <a:rPr lang="tr-TR" sz="3200" dirty="0" err="1">
                <a:solidFill>
                  <a:srgbClr val="6600FF"/>
                </a:solidFill>
              </a:rPr>
              <a:t>half</a:t>
            </a:r>
            <a:r>
              <a:rPr lang="tr-TR" sz="3200" dirty="0">
                <a:solidFill>
                  <a:srgbClr val="6600FF"/>
                </a:solidFill>
              </a:rPr>
              <a:t> </a:t>
            </a:r>
            <a:r>
              <a:rPr lang="tr-TR" sz="3200" dirty="0" err="1">
                <a:solidFill>
                  <a:srgbClr val="6600FF"/>
                </a:solidFill>
              </a:rPr>
              <a:t>past</a:t>
            </a:r>
            <a:r>
              <a:rPr lang="tr-TR" sz="3200" dirty="0">
                <a:solidFill>
                  <a:srgbClr val="6600FF"/>
                </a:solidFill>
              </a:rPr>
              <a:t>  </a:t>
            </a:r>
            <a:r>
              <a:rPr lang="tr-TR" sz="3200" dirty="0"/>
              <a:t>kullanılmaktadır.</a:t>
            </a:r>
          </a:p>
          <a:p>
            <a:pPr marL="0" indent="0">
              <a:buNone/>
            </a:pPr>
            <a:endParaRPr lang="tr-TR" sz="3200" dirty="0"/>
          </a:p>
          <a:p>
            <a:pPr marL="0" indent="0" algn="ctr">
              <a:buNone/>
            </a:pPr>
            <a:r>
              <a:rPr lang="tr-TR" sz="13800" dirty="0"/>
              <a:t>🕒</a:t>
            </a:r>
            <a:r>
              <a:rPr lang="tr-TR" dirty="0"/>
              <a:t> 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B4A5ACA1-67CD-4681-8007-9AF9471AEF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ln w="38100">
            <a:solidFill>
              <a:srgbClr val="6600FF"/>
            </a:solidFill>
          </a:ln>
        </p:spPr>
        <p:txBody>
          <a:bodyPr>
            <a:normAutofit/>
          </a:bodyPr>
          <a:lstStyle/>
          <a:p>
            <a:r>
              <a:rPr lang="tr-TR" sz="3200" dirty="0" err="1"/>
              <a:t>What</a:t>
            </a:r>
            <a:r>
              <a:rPr lang="tr-TR" sz="3200" dirty="0"/>
              <a:t> time is it?</a:t>
            </a:r>
          </a:p>
          <a:p>
            <a:r>
              <a:rPr lang="tr-TR" sz="3200" dirty="0"/>
              <a:t>İt is </a:t>
            </a:r>
            <a:r>
              <a:rPr lang="tr-TR" sz="3200" dirty="0" err="1">
                <a:solidFill>
                  <a:srgbClr val="6600FF"/>
                </a:solidFill>
              </a:rPr>
              <a:t>half</a:t>
            </a:r>
            <a:r>
              <a:rPr lang="tr-TR" sz="3200" dirty="0">
                <a:solidFill>
                  <a:srgbClr val="6600FF"/>
                </a:solidFill>
              </a:rPr>
              <a:t> </a:t>
            </a:r>
            <a:r>
              <a:rPr lang="tr-TR" sz="3200" dirty="0" err="1">
                <a:solidFill>
                  <a:srgbClr val="6600FF"/>
                </a:solidFill>
              </a:rPr>
              <a:t>past</a:t>
            </a:r>
            <a:r>
              <a:rPr lang="tr-TR" sz="3200" dirty="0">
                <a:solidFill>
                  <a:srgbClr val="6600FF"/>
                </a:solidFill>
              </a:rPr>
              <a:t> </a:t>
            </a:r>
            <a:r>
              <a:rPr lang="tr-TR" sz="3200" dirty="0" err="1"/>
              <a:t>eight</a:t>
            </a:r>
            <a:r>
              <a:rPr lang="tr-TR" sz="3200" dirty="0"/>
              <a:t>. (Saat 8 buçuk.)</a:t>
            </a:r>
          </a:p>
          <a:p>
            <a:pPr marL="0" indent="0">
              <a:buNone/>
            </a:pPr>
            <a:endParaRPr lang="tr-TR" sz="3200" dirty="0"/>
          </a:p>
          <a:p>
            <a:r>
              <a:rPr lang="tr-TR" sz="3200" dirty="0" err="1"/>
              <a:t>What</a:t>
            </a:r>
            <a:r>
              <a:rPr lang="tr-TR" sz="3200" dirty="0"/>
              <a:t> is </a:t>
            </a:r>
            <a:r>
              <a:rPr lang="tr-TR" sz="3200" dirty="0" err="1"/>
              <a:t>the</a:t>
            </a:r>
            <a:r>
              <a:rPr lang="tr-TR" sz="3200" dirty="0"/>
              <a:t> time?</a:t>
            </a:r>
          </a:p>
          <a:p>
            <a:r>
              <a:rPr lang="tr-TR" sz="3200" dirty="0" err="1"/>
              <a:t>İt’s</a:t>
            </a:r>
            <a:r>
              <a:rPr lang="tr-TR" sz="3200" dirty="0"/>
              <a:t> </a:t>
            </a:r>
            <a:r>
              <a:rPr lang="tr-TR" sz="3200" dirty="0" err="1">
                <a:solidFill>
                  <a:srgbClr val="6600FF"/>
                </a:solidFill>
              </a:rPr>
              <a:t>half</a:t>
            </a:r>
            <a:r>
              <a:rPr lang="tr-TR" sz="3200" dirty="0">
                <a:solidFill>
                  <a:srgbClr val="6600FF"/>
                </a:solidFill>
              </a:rPr>
              <a:t> </a:t>
            </a:r>
            <a:r>
              <a:rPr lang="tr-TR" sz="3200" dirty="0" err="1">
                <a:solidFill>
                  <a:srgbClr val="6600FF"/>
                </a:solidFill>
              </a:rPr>
              <a:t>past</a:t>
            </a:r>
            <a:r>
              <a:rPr lang="tr-TR" sz="3200" dirty="0">
                <a:solidFill>
                  <a:srgbClr val="6600FF"/>
                </a:solidFill>
              </a:rPr>
              <a:t> </a:t>
            </a:r>
            <a:r>
              <a:rPr lang="tr-TR" sz="3200" dirty="0" err="1"/>
              <a:t>three</a:t>
            </a:r>
            <a:r>
              <a:rPr lang="tr-TR" sz="3200" dirty="0"/>
              <a:t>. (Saat 3 buçuk.)</a:t>
            </a:r>
          </a:p>
        </p:txBody>
      </p:sp>
    </p:spTree>
    <p:extLst>
      <p:ext uri="{BB962C8B-B14F-4D97-AF65-F5344CB8AC3E}">
        <p14:creationId xmlns:p14="http://schemas.microsoft.com/office/powerpoint/2010/main" xmlns="" val="382763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560E80DD-09ED-4EC3-AC92-99B696797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6000" dirty="0">
                <a:solidFill>
                  <a:srgbClr val="00FFFF"/>
                </a:solidFill>
              </a:rPr>
              <a:t>*AM.</a:t>
            </a:r>
            <a:r>
              <a:rPr lang="tr-TR" sz="6000" dirty="0">
                <a:solidFill>
                  <a:srgbClr val="FFFF00"/>
                </a:solidFill>
              </a:rPr>
              <a:t> ve </a:t>
            </a:r>
            <a:r>
              <a:rPr lang="tr-TR" sz="6000" dirty="0">
                <a:solidFill>
                  <a:srgbClr val="FF33CC"/>
                </a:solidFill>
              </a:rPr>
              <a:t>PM.*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742444B-9E02-4F9E-84A8-6AECFCC3FB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ln w="38100">
            <a:solidFill>
              <a:srgbClr val="00FFFF"/>
            </a:solidFill>
          </a:ln>
        </p:spPr>
        <p:txBody>
          <a:bodyPr>
            <a:normAutofit/>
          </a:bodyPr>
          <a:lstStyle/>
          <a:p>
            <a:r>
              <a:rPr lang="tr-TR" sz="3200" dirty="0"/>
              <a:t>Gece 12den sonra öğlen 12’ye kadar </a:t>
            </a:r>
            <a:r>
              <a:rPr lang="tr-TR" sz="3200" dirty="0">
                <a:solidFill>
                  <a:srgbClr val="00FFFF"/>
                </a:solidFill>
              </a:rPr>
              <a:t>am. </a:t>
            </a:r>
            <a:r>
              <a:rPr lang="tr-TR" sz="3200" dirty="0"/>
              <a:t>kullanılır.</a:t>
            </a:r>
          </a:p>
          <a:p>
            <a:pPr marL="0" indent="0">
              <a:buNone/>
            </a:pPr>
            <a:endParaRPr lang="tr-TR" sz="3200" dirty="0"/>
          </a:p>
          <a:p>
            <a:r>
              <a:rPr lang="tr-TR" sz="3200" dirty="0"/>
              <a:t>Öğlen 12’den gece 12’ye kadar </a:t>
            </a:r>
            <a:r>
              <a:rPr lang="tr-TR" sz="3200" dirty="0" err="1">
                <a:solidFill>
                  <a:srgbClr val="FF33CC"/>
                </a:solidFill>
              </a:rPr>
              <a:t>pm</a:t>
            </a:r>
            <a:r>
              <a:rPr lang="tr-TR" sz="3200" dirty="0">
                <a:solidFill>
                  <a:srgbClr val="FF33CC"/>
                </a:solidFill>
              </a:rPr>
              <a:t>.</a:t>
            </a:r>
            <a:r>
              <a:rPr lang="tr-TR" sz="3200" dirty="0"/>
              <a:t> kullanılır.</a:t>
            </a:r>
          </a:p>
          <a:p>
            <a:pPr marL="0" indent="0">
              <a:buNone/>
            </a:pPr>
            <a:endParaRPr lang="tr-TR" sz="3200" dirty="0">
              <a:solidFill>
                <a:srgbClr val="00FFFF"/>
              </a:solidFill>
            </a:endParaRP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F06AFE97-6715-46C3-851E-25A2A82B12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ln w="38100">
            <a:solidFill>
              <a:srgbClr val="FF33CC"/>
            </a:solidFill>
          </a:ln>
        </p:spPr>
        <p:txBody>
          <a:bodyPr/>
          <a:lstStyle/>
          <a:p>
            <a:r>
              <a:rPr lang="tr-TR" sz="3200" dirty="0" err="1"/>
              <a:t>What</a:t>
            </a:r>
            <a:r>
              <a:rPr lang="tr-TR" sz="3200" dirty="0"/>
              <a:t> time is it?</a:t>
            </a:r>
          </a:p>
          <a:p>
            <a:r>
              <a:rPr lang="tr-TR" sz="3200" dirty="0" err="1"/>
              <a:t>İt’s</a:t>
            </a:r>
            <a:r>
              <a:rPr lang="tr-TR" sz="3200" dirty="0"/>
              <a:t> </a:t>
            </a:r>
            <a:r>
              <a:rPr lang="tr-TR" sz="3200" dirty="0" err="1"/>
              <a:t>three</a:t>
            </a:r>
            <a:r>
              <a:rPr lang="tr-TR" sz="3200" dirty="0">
                <a:solidFill>
                  <a:srgbClr val="00FFFF"/>
                </a:solidFill>
              </a:rPr>
              <a:t> am</a:t>
            </a:r>
            <a:r>
              <a:rPr lang="tr-TR" sz="3200" dirty="0"/>
              <a:t>. (Saat 03:00)</a:t>
            </a:r>
          </a:p>
          <a:p>
            <a:pPr marL="0" indent="0">
              <a:buNone/>
            </a:pPr>
            <a:endParaRPr lang="tr-TR" sz="3200" dirty="0"/>
          </a:p>
          <a:p>
            <a:r>
              <a:rPr lang="tr-TR" sz="3200" dirty="0" err="1"/>
              <a:t>What</a:t>
            </a:r>
            <a:r>
              <a:rPr lang="tr-TR" sz="3200" dirty="0"/>
              <a:t> is </a:t>
            </a:r>
            <a:r>
              <a:rPr lang="tr-TR" sz="3200" dirty="0" err="1"/>
              <a:t>the</a:t>
            </a:r>
            <a:r>
              <a:rPr lang="tr-TR" sz="3200" dirty="0"/>
              <a:t> time?</a:t>
            </a:r>
          </a:p>
          <a:p>
            <a:r>
              <a:rPr lang="tr-TR" sz="3200" dirty="0"/>
              <a:t>İt is </a:t>
            </a:r>
            <a:r>
              <a:rPr lang="tr-TR" sz="3200" dirty="0" err="1"/>
              <a:t>three</a:t>
            </a:r>
            <a:r>
              <a:rPr lang="tr-TR" sz="3200" dirty="0"/>
              <a:t> </a:t>
            </a:r>
            <a:r>
              <a:rPr lang="tr-TR" sz="3200" dirty="0" err="1">
                <a:solidFill>
                  <a:srgbClr val="FF33CC"/>
                </a:solidFill>
              </a:rPr>
              <a:t>pm</a:t>
            </a:r>
            <a:r>
              <a:rPr lang="tr-TR" sz="3200" dirty="0"/>
              <a:t>. (Saat 15:00)</a:t>
            </a:r>
          </a:p>
          <a:p>
            <a:pPr marL="0" indent="0" algn="ctr">
              <a:buNone/>
            </a:pPr>
            <a:r>
              <a:rPr lang="tr-TR" sz="8800" dirty="0"/>
              <a:t>⏲</a:t>
            </a:r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78107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build="p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347</Words>
  <PresentationFormat>Özel</PresentationFormat>
  <Paragraphs>57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Office Teması</vt:lpstr>
      <vt:lpstr>İNGİLİZCE SAATLER</vt:lpstr>
      <vt:lpstr>What time is it?  What is the time?</vt:lpstr>
      <vt:lpstr>İt is Ya da İt’s</vt:lpstr>
      <vt:lpstr>*O’CLOCK*</vt:lpstr>
      <vt:lpstr>*PAST*</vt:lpstr>
      <vt:lpstr>*TO*</vt:lpstr>
      <vt:lpstr>*QUARTER TO ve QUARTER PAST*</vt:lpstr>
      <vt:lpstr>*HALF PAST*</vt:lpstr>
      <vt:lpstr>*AM. ve PM.*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2020-09-15T10:16:39Z</dcterms:created>
  <dcterms:modified xsi:type="dcterms:W3CDTF">2020-09-17T09:06:13Z</dcterms:modified>
  <cp:category>https://www.sorubak.com</cp:category>
</cp:coreProperties>
</file>