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19"/>
  </p:notesMasterIdLst>
  <p:sldIdLst>
    <p:sldId id="256" r:id="rId2"/>
    <p:sldId id="257" r:id="rId3"/>
    <p:sldId id="258" r:id="rId4"/>
    <p:sldId id="259" r:id="rId5"/>
    <p:sldId id="260" r:id="rId6"/>
    <p:sldId id="261" r:id="rId7"/>
    <p:sldId id="270" r:id="rId8"/>
    <p:sldId id="262" r:id="rId9"/>
    <p:sldId id="263" r:id="rId10"/>
    <p:sldId id="264" r:id="rId11"/>
    <p:sldId id="265" r:id="rId12"/>
    <p:sldId id="267" r:id="rId13"/>
    <p:sldId id="266" r:id="rId14"/>
    <p:sldId id="268" r:id="rId15"/>
    <p:sldId id="269"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2" d="100"/>
          <a:sy n="92" d="100"/>
        </p:scale>
        <p:origin x="-72" y="2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5AAE4EA-ED46-441F-BEF6-C7969DF0364B}" type="datetimeFigureOut">
              <a:rPr lang="tr-TR" smtClean="0"/>
              <a:t>10/10/2019</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B424A9-B879-44AB-A0E9-5390112192F8}" type="slidenum">
              <a:rPr lang="tr-TR" smtClean="0"/>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kern="1200" smtClean="0">
                <a:solidFill>
                  <a:schemeClr val="tx1"/>
                </a:solidFill>
                <a:latin typeface="+mn-lt"/>
                <a:ea typeface="+mn-ea"/>
                <a:cs typeface="+mn-cs"/>
              </a:rPr>
              <a:t>https://www.sorubak.com</a:t>
            </a:r>
            <a:endParaRPr lang="tr-TR"/>
          </a:p>
        </p:txBody>
      </p:sp>
      <p:sp>
        <p:nvSpPr>
          <p:cNvPr id="4" name="3 Slayt Numarası Yer Tutucusu"/>
          <p:cNvSpPr>
            <a:spLocks noGrp="1"/>
          </p:cNvSpPr>
          <p:nvPr>
            <p:ph type="sldNum" sz="quarter" idx="10"/>
          </p:nvPr>
        </p:nvSpPr>
        <p:spPr/>
        <p:txBody>
          <a:bodyPr/>
          <a:lstStyle/>
          <a:p>
            <a:fld id="{9FB424A9-B879-44AB-A0E9-5390112192F8}" type="slidenum">
              <a:rPr lang="tr-TR" smtClean="0"/>
              <a:t>17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tr-TR" smtClean="0"/>
              <a:t>Asıl başlık stili için tıklatın</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xmlns="" val="383252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Date Placeholder 2"/>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355375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989331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1026792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503710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xmlns="" val="32615422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tr-TR" smtClean="0"/>
              <a:t>Asıl başlık stili için tıklatın</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tr-TR" smtClean="0"/>
              <a:t>Asıl metin stillerini düzenle</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0966704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136299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4125247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nchor="ct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555812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tr-TR" smtClean="0"/>
              <a:t>Asıl başlık stili için tıklatın</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40388351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462162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4053522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8809222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966863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711582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tr-TR" smtClean="0"/>
              <a:t>Asıl başlık stili için tıklatın</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215B7EA7-F475-41D7-959B-936EE28544FC}" type="datetimeFigureOut">
              <a:rPr lang="tr-TR" smtClean="0"/>
              <a:pPr/>
              <a:t>10/10/2019</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135147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215B7EA7-F475-41D7-959B-936EE28544FC}" type="datetimeFigureOut">
              <a:rPr lang="tr-TR" smtClean="0"/>
              <a:pPr/>
              <a:t>10/10/2019</a:t>
            </a:fld>
            <a:endParaRPr lang="tr-TR"/>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tr-TR"/>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5FD0749B-70D6-4DD8-BE9D-1AF5B65995A6}" type="slidenum">
              <a:rPr lang="tr-TR" smtClean="0"/>
              <a:pPr/>
              <a:t>‹#›</a:t>
            </a:fld>
            <a:endParaRPr lang="tr-TR"/>
          </a:p>
        </p:txBody>
      </p:sp>
    </p:spTree>
    <p:extLst>
      <p:ext uri="{BB962C8B-B14F-4D97-AF65-F5344CB8AC3E}">
        <p14:creationId xmlns:p14="http://schemas.microsoft.com/office/powerpoint/2010/main" xmlns="" val="2181518196"/>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50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50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50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4pPr>
      <a:lvl5pPr marL="21145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50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684212" y="1781909"/>
            <a:ext cx="6400800" cy="4009292"/>
          </a:xfrm>
        </p:spPr>
        <p:txBody>
          <a:bodyPr>
            <a:normAutofit/>
          </a:bodyPr>
          <a:lstStyle/>
          <a:p>
            <a:r>
              <a:rPr lang="tr-TR" sz="3600" dirty="0" smtClean="0">
                <a:latin typeface="Comic Sans MS" panose="030F0702030302020204" pitchFamily="66" charset="0"/>
              </a:rPr>
              <a:t>4-B SINIFI TRAFİK GÜVENLİĞİ 1. ÜNİTE</a:t>
            </a:r>
          </a:p>
          <a:p>
            <a:r>
              <a:rPr lang="tr-TR" sz="3600" dirty="0" smtClean="0">
                <a:latin typeface="Comic Sans MS" panose="030F0702030302020204" pitchFamily="66" charset="0"/>
              </a:rPr>
              <a:t>TRAFİKTE İNSAN HAYATININ ÖNEMİ VE </a:t>
            </a:r>
          </a:p>
          <a:p>
            <a:r>
              <a:rPr lang="tr-TR" sz="3600" dirty="0" smtClean="0">
                <a:latin typeface="Comic Sans MS" panose="030F0702030302020204" pitchFamily="66" charset="0"/>
              </a:rPr>
              <a:t>TRAFİK İLE İLGİLİ TEMEL KAVRAMLAR </a:t>
            </a:r>
            <a:endParaRPr lang="tr-TR" sz="3600" dirty="0">
              <a:latin typeface="Comic Sans MS" panose="030F0702030302020204" pitchFamily="66" charset="0"/>
            </a:endParaRPr>
          </a:p>
        </p:txBody>
      </p:sp>
    </p:spTree>
    <p:extLst>
      <p:ext uri="{BB962C8B-B14F-4D97-AF65-F5344CB8AC3E}">
        <p14:creationId xmlns:p14="http://schemas.microsoft.com/office/powerpoint/2010/main" xmlns="" val="12784050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61291" y="1008185"/>
            <a:ext cx="10456985"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YOLCU: TAŞITLARDA SÜRÜCÜ DIŞINDAKİ KİŞİLERE YOLCU DENİR.</a:t>
            </a:r>
            <a:endParaRPr lang="tr-TR" sz="2400" dirty="0">
              <a:latin typeface="Comic Sans MS" panose="030F0702030302020204" pitchFamily="66" charset="0"/>
            </a:endParaRPr>
          </a:p>
        </p:txBody>
      </p:sp>
      <p:pic>
        <p:nvPicPr>
          <p:cNvPr id="4098" name="Picture 2" descr="OTOBÜS YOLCUSU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81544" y="2445483"/>
            <a:ext cx="6048375" cy="30765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8427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59877" y="1195754"/>
            <a:ext cx="9519138"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atin typeface="Comic Sans MS" panose="030F0702030302020204" pitchFamily="66" charset="0"/>
              </a:rPr>
              <a:t>TOPLU TAŞIMA:  Çok sayıda insanın seyahat ihtiyacının aynı anda karşılanmasına toplu taşıma </a:t>
            </a:r>
            <a:r>
              <a:rPr lang="tr-TR" sz="2400" dirty="0" smtClean="0">
                <a:latin typeface="Comic Sans MS" panose="030F0702030302020204" pitchFamily="66" charset="0"/>
              </a:rPr>
              <a:t>denir.</a:t>
            </a:r>
            <a:endParaRPr lang="tr-TR" sz="2400" dirty="0">
              <a:latin typeface="Comic Sans MS" panose="030F0702030302020204" pitchFamily="66" charset="0"/>
            </a:endParaRPr>
          </a:p>
        </p:txBody>
      </p:sp>
      <p:pic>
        <p:nvPicPr>
          <p:cNvPr id="5122" name="Picture 2" descr="OTOBÜS YOLCUSU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59877" y="2543908"/>
            <a:ext cx="4286250" cy="2857500"/>
          </a:xfrm>
          <a:prstGeom prst="rect">
            <a:avLst/>
          </a:prstGeom>
          <a:noFill/>
          <a:extLst>
            <a:ext uri="{909E8E84-426E-40DD-AFC4-6F175D3DCCD1}">
              <a14:hiddenFill xmlns:a14="http://schemas.microsoft.com/office/drawing/2010/main" xmlns="">
                <a:solidFill>
                  <a:srgbClr val="FFFFFF"/>
                </a:solidFill>
              </a14:hiddenFill>
            </a:ext>
          </a:extLst>
        </p:spPr>
      </p:pic>
      <p:pic>
        <p:nvPicPr>
          <p:cNvPr id="5124" name="Picture 4" descr="UÇAK YOLCUSU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9446" y="2543908"/>
            <a:ext cx="5080000" cy="285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596845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406768" y="539261"/>
            <a:ext cx="9566031" cy="236806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atin typeface="Comic Sans MS" panose="030F0702030302020204" pitchFamily="66" charset="0"/>
              </a:rPr>
              <a:t> Y</a:t>
            </a:r>
            <a:r>
              <a:rPr lang="tr-TR" sz="2400" dirty="0" smtClean="0">
                <a:latin typeface="Comic Sans MS" panose="030F0702030302020204" pitchFamily="66" charset="0"/>
              </a:rPr>
              <a:t>aya </a:t>
            </a:r>
            <a:r>
              <a:rPr lang="tr-TR" sz="2400" dirty="0">
                <a:latin typeface="Comic Sans MS" panose="030F0702030302020204" pitchFamily="66" charset="0"/>
              </a:rPr>
              <a:t>yolu ayrılmamış kara yolunda, taşıt yolu kenarında kalan yaya, hayvan ve zorunlu hâllerde de araçların faydalanabileceği kısma banket denir. </a:t>
            </a:r>
          </a:p>
        </p:txBody>
      </p:sp>
      <p:sp>
        <p:nvSpPr>
          <p:cNvPr id="3" name="AutoShape 2" descr="BANKET ile ilgili görsel sonucu"/>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4" name="AutoShape 4" descr="BANKET ile ilgili görsel sonucu"/>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793329" y="3124534"/>
            <a:ext cx="4792907" cy="3499004"/>
          </a:xfrm>
          <a:prstGeom prst="rect">
            <a:avLst/>
          </a:prstGeom>
        </p:spPr>
      </p:pic>
    </p:spTree>
    <p:extLst>
      <p:ext uri="{BB962C8B-B14F-4D97-AF65-F5344CB8AC3E}">
        <p14:creationId xmlns:p14="http://schemas.microsoft.com/office/powerpoint/2010/main" xmlns="" val="2574289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01969" y="633044"/>
            <a:ext cx="10363200" cy="168812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atin typeface="Comic Sans MS" panose="030F0702030302020204" pitchFamily="66" charset="0"/>
              </a:rPr>
              <a:t> </a:t>
            </a:r>
            <a:r>
              <a:rPr lang="tr-TR" sz="3200" dirty="0">
                <a:latin typeface="Comic Sans MS" panose="030F0702030302020204" pitchFamily="66" charset="0"/>
              </a:rPr>
              <a:t>Trafik akışını kesmemek için bir yolun altından geçirilen </a:t>
            </a:r>
            <a:r>
              <a:rPr lang="tr-TR" sz="3200" dirty="0" smtClean="0">
                <a:latin typeface="Comic Sans MS" panose="030F0702030302020204" pitchFamily="66" charset="0"/>
              </a:rPr>
              <a:t>geçide </a:t>
            </a:r>
            <a:r>
              <a:rPr lang="tr-TR" sz="3200" dirty="0">
                <a:latin typeface="Comic Sans MS" panose="030F0702030302020204" pitchFamily="66" charset="0"/>
              </a:rPr>
              <a:t>alt geçit, yolun üstünden geçirilen köprüye ise üst geçit denir. </a:t>
            </a:r>
          </a:p>
        </p:txBody>
      </p:sp>
      <p:pic>
        <p:nvPicPr>
          <p:cNvPr id="7170" name="Picture 2" descr="alt geçit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01969" y="2772739"/>
            <a:ext cx="4661520" cy="3096084"/>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üst geçit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283569" y="2772739"/>
            <a:ext cx="4554660" cy="303773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3438740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44062" y="1125415"/>
            <a:ext cx="1036320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YAYA KALDIRIMI: YOL KENARLARINDA, YAYALARIN YÜRÜMESİ İÇİN AYRILMIŞ ALANLARDIR.</a:t>
            </a:r>
            <a:endParaRPr lang="tr-TR" sz="2400" dirty="0">
              <a:latin typeface="Comic Sans MS" panose="030F0702030302020204" pitchFamily="66" charset="0"/>
            </a:endParaRPr>
          </a:p>
        </p:txBody>
      </p:sp>
      <p:pic>
        <p:nvPicPr>
          <p:cNvPr id="8194"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01606" y="2379784"/>
            <a:ext cx="4181963" cy="39506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5658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01966" y="369612"/>
            <a:ext cx="10152185" cy="281353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atin typeface="Comic Sans MS" panose="030F0702030302020204" pitchFamily="66" charset="0"/>
              </a:rPr>
              <a:t> </a:t>
            </a:r>
            <a:r>
              <a:rPr lang="tr-TR" sz="3600" dirty="0">
                <a:latin typeface="Comic Sans MS" panose="030F0702030302020204" pitchFamily="66" charset="0"/>
              </a:rPr>
              <a:t>Trafik polisi, trafiğin düzenini sağlar ve trafiği denetler. </a:t>
            </a:r>
            <a:endParaRPr lang="tr-TR" sz="3600" dirty="0" smtClean="0">
              <a:latin typeface="Comic Sans MS" panose="030F0702030302020204" pitchFamily="66" charset="0"/>
            </a:endParaRPr>
          </a:p>
          <a:p>
            <a:pPr algn="ctr"/>
            <a:r>
              <a:rPr lang="tr-TR" sz="3600" dirty="0" smtClean="0">
                <a:latin typeface="Comic Sans MS" panose="030F0702030302020204" pitchFamily="66" charset="0"/>
              </a:rPr>
              <a:t>Trafik polisinin olduğu yerlerde sadece trafik polisinin komutlarına uymalıyız.</a:t>
            </a:r>
            <a:endParaRPr lang="tr-TR" sz="3600" dirty="0">
              <a:latin typeface="Comic Sans MS" panose="030F0702030302020204" pitchFamily="66" charset="0"/>
            </a:endParaRPr>
          </a:p>
        </p:txBody>
      </p:sp>
      <p:pic>
        <p:nvPicPr>
          <p:cNvPr id="10242" name="Picture 2" descr="trafik polis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76246" y="3267850"/>
            <a:ext cx="5754685" cy="3226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08212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01968" y="539262"/>
            <a:ext cx="10199077" cy="220393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IŞIKLI TRAFİK CİHAZI: Trafiği düzenlemede kullanılan ışıklı , belirli yanma süreleri olan trafik cihazıdır.</a:t>
            </a:r>
          </a:p>
          <a:p>
            <a:pPr algn="ctr"/>
            <a:r>
              <a:rPr lang="tr-TR" sz="2400" dirty="0" smtClean="0">
                <a:latin typeface="Comic Sans MS" panose="030F0702030302020204" pitchFamily="66" charset="0"/>
              </a:rPr>
              <a:t>Kırmızı ışık dur, yeşil ışık geç, sarı ışık hazırlan anlamındadır.</a:t>
            </a:r>
          </a:p>
          <a:p>
            <a:pPr algn="ctr"/>
            <a:r>
              <a:rPr lang="tr-TR" sz="2400" dirty="0" smtClean="0">
                <a:latin typeface="Comic Sans MS" panose="030F0702030302020204" pitchFamily="66" charset="0"/>
              </a:rPr>
              <a:t>Kırmızı, sarı, yeşil ışık taşıtlar için , kırmızı ve yeşil ışık yayalar içindir.</a:t>
            </a:r>
            <a:endParaRPr lang="tr-TR" sz="2400" dirty="0">
              <a:latin typeface="Comic Sans MS" panose="030F0702030302020204" pitchFamily="66" charset="0"/>
            </a:endParaRPr>
          </a:p>
        </p:txBody>
      </p:sp>
      <p:pic>
        <p:nvPicPr>
          <p:cNvPr id="11266" name="Picture 2" descr="ışıklı trafik işaret cihazı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9819" y="3048000"/>
            <a:ext cx="4314330" cy="33996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24974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65566" y="946963"/>
            <a:ext cx="8534400" cy="1507067"/>
          </a:xfrm>
        </p:spPr>
        <p:txBody>
          <a:bodyPr/>
          <a:lstStyle/>
          <a:p>
            <a:r>
              <a:rPr lang="tr-TR" dirty="0" smtClean="0"/>
              <a:t>Trafik kurallarını öğrenelim ve kurallara uyalım.</a:t>
            </a:r>
            <a:endParaRPr lang="tr-TR" dirty="0"/>
          </a:p>
        </p:txBody>
      </p:sp>
      <p:sp>
        <p:nvSpPr>
          <p:cNvPr id="4" name="Dikdörtgen 3"/>
          <p:cNvSpPr/>
          <p:nvPr/>
        </p:nvSpPr>
        <p:spPr>
          <a:xfrm>
            <a:off x="1758461" y="4220308"/>
            <a:ext cx="8440615"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Bahar BAŞOĞLU</a:t>
            </a:r>
          </a:p>
          <a:p>
            <a:pPr algn="ctr"/>
            <a:r>
              <a:rPr lang="tr-TR" sz="2400" dirty="0" smtClean="0">
                <a:latin typeface="Comic Sans MS" panose="030F0702030302020204" pitchFamily="66" charset="0"/>
              </a:rPr>
              <a:t>ŞEHİTLER İLKOKULU - KÜTAHYA</a:t>
            </a:r>
          </a:p>
        </p:txBody>
      </p:sp>
    </p:spTree>
    <p:extLst>
      <p:ext uri="{BB962C8B-B14F-4D97-AF65-F5344CB8AC3E}">
        <p14:creationId xmlns:p14="http://schemas.microsoft.com/office/powerpoint/2010/main" xmlns="" val="1647666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726830" y="844061"/>
            <a:ext cx="10175631" cy="1758461"/>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Trafik: Ulaşım yollarının yayalar ve her türlü taşıt tarafından</a:t>
            </a:r>
          </a:p>
          <a:p>
            <a:pPr algn="ctr"/>
            <a:r>
              <a:rPr lang="tr-TR" sz="2400" dirty="0">
                <a:latin typeface="Comic Sans MS" panose="030F0702030302020204" pitchFamily="66" charset="0"/>
              </a:rPr>
              <a:t>k</a:t>
            </a:r>
            <a:r>
              <a:rPr lang="tr-TR" sz="2400" dirty="0" smtClean="0">
                <a:latin typeface="Comic Sans MS" panose="030F0702030302020204" pitchFamily="66" charset="0"/>
              </a:rPr>
              <a:t>ullanılmasıdır.</a:t>
            </a:r>
            <a:endParaRPr lang="tr-TR" sz="2400" dirty="0">
              <a:latin typeface="Comic Sans MS" panose="030F0702030302020204" pitchFamily="66" charset="0"/>
            </a:endParaRPr>
          </a:p>
        </p:txBody>
      </p:sp>
      <p:sp>
        <p:nvSpPr>
          <p:cNvPr id="5" name="Dikdörtgen 4"/>
          <p:cNvSpPr/>
          <p:nvPr/>
        </p:nvSpPr>
        <p:spPr>
          <a:xfrm>
            <a:off x="1031631" y="3587262"/>
            <a:ext cx="987083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Trafikte yaya, sürücü ve yolcuların ayrı ayrı sorumlulukları vardır.</a:t>
            </a:r>
            <a:endParaRPr lang="tr-TR" sz="2400" dirty="0">
              <a:latin typeface="Comic Sans MS" panose="030F0702030302020204" pitchFamily="66" charset="0"/>
            </a:endParaRPr>
          </a:p>
        </p:txBody>
      </p:sp>
      <p:sp>
        <p:nvSpPr>
          <p:cNvPr id="6" name="Dikdörtgen 5"/>
          <p:cNvSpPr/>
          <p:nvPr/>
        </p:nvSpPr>
        <p:spPr>
          <a:xfrm>
            <a:off x="1031630" y="5275386"/>
            <a:ext cx="9870831"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Trafik kurallarına uyarak can ve güvenliğimizi sağlayabiliriz.</a:t>
            </a:r>
            <a:endParaRPr lang="tr-TR" sz="2400" dirty="0">
              <a:latin typeface="Comic Sans MS" panose="030F0702030302020204" pitchFamily="66" charset="0"/>
            </a:endParaRPr>
          </a:p>
        </p:txBody>
      </p:sp>
    </p:spTree>
    <p:extLst>
      <p:ext uri="{BB962C8B-B14F-4D97-AF65-F5344CB8AC3E}">
        <p14:creationId xmlns:p14="http://schemas.microsoft.com/office/powerpoint/2010/main" xmlns="" val="172937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37845" y="492369"/>
            <a:ext cx="10480431" cy="271975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a:latin typeface="Comic Sans MS" panose="030F0702030302020204" pitchFamily="66" charset="0"/>
              </a:rPr>
              <a:t>Trafik kazaları sadece kazayı yapan kişiyi değil, pek çok kişiyi etkiler. Kaza sonucu kişiler yaralanabilir, sakat kalabilir hatta ölebilir. Kişi, bedensel olarak zarar görmese bile ruhsal sorunlar yaşayabilir. Ayrıca diğer canlılar, araçlar, yollar, yollarda bulunan levhalar, binalar vb. bu kazalardan zarar görebilir. </a:t>
            </a:r>
          </a:p>
        </p:txBody>
      </p:sp>
      <p:pic>
        <p:nvPicPr>
          <p:cNvPr id="1026" name="Picture 2" descr="trafik kazaları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71651" y="3516923"/>
            <a:ext cx="6042173" cy="334107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368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0614" y="679938"/>
            <a:ext cx="10691447" cy="2438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a:latin typeface="Comic Sans MS" panose="030F0702030302020204" pitchFamily="66" charset="0"/>
              </a:rPr>
              <a:t>Ülkemizdeki trafik kazalarının nedenleri arasında insan kaynaklı kusurlar (yaya, yolcu, sürücü) ilk sırada yer almaktadır</a:t>
            </a:r>
            <a:endParaRPr lang="tr-TR" sz="2400" dirty="0">
              <a:latin typeface="Comic Sans MS" panose="030F0702030302020204" pitchFamily="66" charset="0"/>
            </a:endParaRPr>
          </a:p>
        </p:txBody>
      </p:sp>
    </p:spTree>
    <p:extLst>
      <p:ext uri="{BB962C8B-B14F-4D97-AF65-F5344CB8AC3E}">
        <p14:creationId xmlns:p14="http://schemas.microsoft.com/office/powerpoint/2010/main" xmlns="" val="541411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04827" y="360809"/>
            <a:ext cx="8534400" cy="1397653"/>
          </a:xfrm>
        </p:spPr>
        <p:txBody>
          <a:bodyPr/>
          <a:lstStyle/>
          <a:p>
            <a:r>
              <a:rPr lang="tr-TR" dirty="0" smtClean="0"/>
              <a:t>TRAFİK KAZALARININ NEDENLERİ</a:t>
            </a:r>
            <a:endParaRPr lang="tr-TR" dirty="0"/>
          </a:p>
        </p:txBody>
      </p:sp>
      <p:sp>
        <p:nvSpPr>
          <p:cNvPr id="4" name="Dikdörtgen 3"/>
          <p:cNvSpPr/>
          <p:nvPr/>
        </p:nvSpPr>
        <p:spPr>
          <a:xfrm>
            <a:off x="984737" y="1758462"/>
            <a:ext cx="10456985" cy="459544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2800" dirty="0" smtClean="0">
                <a:latin typeface="Comic Sans MS" panose="030F0702030302020204" pitchFamily="66" charset="0"/>
              </a:rPr>
              <a:t>1- DİKKASİZLİK</a:t>
            </a:r>
          </a:p>
          <a:p>
            <a:r>
              <a:rPr lang="tr-TR" sz="2800" dirty="0" smtClean="0">
                <a:latin typeface="Comic Sans MS" panose="030F0702030302020204" pitchFamily="66" charset="0"/>
              </a:rPr>
              <a:t>2- UYKUSUZ ARAÇ KULLANILMASI.</a:t>
            </a:r>
          </a:p>
          <a:p>
            <a:r>
              <a:rPr lang="tr-TR" sz="2800" dirty="0" smtClean="0">
                <a:latin typeface="Comic Sans MS" panose="030F0702030302020204" pitchFamily="66" charset="0"/>
              </a:rPr>
              <a:t>3-TRAFİK KURALLARINA UYULMAMASI.</a:t>
            </a:r>
          </a:p>
          <a:p>
            <a:r>
              <a:rPr lang="tr-TR" sz="2800" dirty="0" smtClean="0">
                <a:latin typeface="Comic Sans MS" panose="030F0702030302020204" pitchFamily="66" charset="0"/>
              </a:rPr>
              <a:t>4- TRAFİK İŞARET, LEVHA VE KURALLARINI BİLMEMEK.</a:t>
            </a:r>
          </a:p>
          <a:p>
            <a:r>
              <a:rPr lang="tr-TR" sz="2800" dirty="0" smtClean="0">
                <a:latin typeface="Comic Sans MS" panose="030F0702030302020204" pitchFamily="66" charset="0"/>
              </a:rPr>
              <a:t>5-ARAÇ KULLANIRKEN TELEFON KULLANMAK.</a:t>
            </a:r>
          </a:p>
          <a:p>
            <a:r>
              <a:rPr lang="tr-TR" sz="2800" dirty="0" smtClean="0">
                <a:latin typeface="Comic Sans MS" panose="030F0702030302020204" pitchFamily="66" charset="0"/>
              </a:rPr>
              <a:t>6- ALKOLLÜ ARAÇ KULLANMAK.</a:t>
            </a:r>
          </a:p>
          <a:p>
            <a:r>
              <a:rPr lang="tr-TR" sz="2800" dirty="0" smtClean="0">
                <a:latin typeface="Comic Sans MS" panose="030F0702030302020204" pitchFamily="66" charset="0"/>
              </a:rPr>
              <a:t>7- EHLİYETSİZ ARAÇ KULLANMAK.</a:t>
            </a:r>
            <a:endParaRPr lang="tr-TR" sz="2800" dirty="0">
              <a:latin typeface="Comic Sans MS" panose="030F0702030302020204" pitchFamily="66" charset="0"/>
            </a:endParaRPr>
          </a:p>
        </p:txBody>
      </p:sp>
    </p:spTree>
    <p:extLst>
      <p:ext uri="{BB962C8B-B14F-4D97-AF65-F5344CB8AC3E}">
        <p14:creationId xmlns:p14="http://schemas.microsoft.com/office/powerpoint/2010/main" xmlns="" val="1001352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914400" y="984738"/>
            <a:ext cx="8792308"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TRAFİK KAZALARINI NASIL ÖNLEYEBİLİRİZ?</a:t>
            </a:r>
            <a:endParaRPr lang="tr-TR" sz="2400" dirty="0">
              <a:latin typeface="Comic Sans MS" panose="030F0702030302020204" pitchFamily="66" charset="0"/>
            </a:endParaRPr>
          </a:p>
        </p:txBody>
      </p:sp>
      <p:sp>
        <p:nvSpPr>
          <p:cNvPr id="5" name="Dikdörtgen 4"/>
          <p:cNvSpPr/>
          <p:nvPr/>
        </p:nvSpPr>
        <p:spPr>
          <a:xfrm>
            <a:off x="1172307" y="2461845"/>
            <a:ext cx="10011507" cy="384516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r>
              <a:rPr lang="tr-TR" sz="2800" dirty="0" smtClean="0">
                <a:latin typeface="Comic Sans MS" panose="030F0702030302020204" pitchFamily="66" charset="0"/>
              </a:rPr>
              <a:t>1- İNSANLAR TRAFİK KURALLARI KONUSUNDA EĞİTİLMELİ.</a:t>
            </a:r>
          </a:p>
          <a:p>
            <a:r>
              <a:rPr lang="tr-TR" sz="2800" dirty="0" smtClean="0">
                <a:latin typeface="Comic Sans MS" panose="030F0702030302020204" pitchFamily="66" charset="0"/>
              </a:rPr>
              <a:t>2-TRAFİK CEZALARI CAYDIRICI HALE GETİRİLMELİ.</a:t>
            </a:r>
          </a:p>
          <a:p>
            <a:r>
              <a:rPr lang="tr-TR" sz="2800" dirty="0" smtClean="0">
                <a:latin typeface="Comic Sans MS" panose="030F0702030302020204" pitchFamily="66" charset="0"/>
              </a:rPr>
              <a:t>3-TRAFİK DENETİM VE KONTROLLERİ ARTTIRILMALI.</a:t>
            </a:r>
          </a:p>
          <a:p>
            <a:r>
              <a:rPr lang="tr-TR" sz="2800" dirty="0" smtClean="0">
                <a:latin typeface="Comic Sans MS" panose="030F0702030302020204" pitchFamily="66" charset="0"/>
              </a:rPr>
              <a:t>4- ARAÇ KULLANIMI EĞİTİMLERİ DAHA KAPSAMLI HALE GETİRİLMELİ.</a:t>
            </a:r>
            <a:endParaRPr lang="tr-TR" sz="2800" dirty="0">
              <a:latin typeface="Comic Sans MS" panose="030F0702030302020204" pitchFamily="66" charset="0"/>
            </a:endParaRPr>
          </a:p>
        </p:txBody>
      </p:sp>
    </p:spTree>
    <p:extLst>
      <p:ext uri="{BB962C8B-B14F-4D97-AF65-F5344CB8AC3E}">
        <p14:creationId xmlns:p14="http://schemas.microsoft.com/office/powerpoint/2010/main" xmlns="" val="4126573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55076" y="773722"/>
            <a:ext cx="10199077" cy="189913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3600" dirty="0">
                <a:latin typeface="Comic Sans MS" panose="030F0702030302020204" pitchFamily="66" charset="0"/>
              </a:rPr>
              <a:t> Otomobil, tren, gemi, uçak gibi taşıma araçlarına taşıt denir. </a:t>
            </a:r>
          </a:p>
        </p:txBody>
      </p:sp>
      <p:pic>
        <p:nvPicPr>
          <p:cNvPr id="9218" name="Picture 2" descr="OTOMOBİL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55076" y="3133272"/>
            <a:ext cx="4282100" cy="2446914"/>
          </a:xfrm>
          <a:prstGeom prst="rect">
            <a:avLst/>
          </a:prstGeom>
          <a:noFill/>
          <a:extLst>
            <a:ext uri="{909E8E84-426E-40DD-AFC4-6F175D3DCCD1}">
              <a14:hiddenFill xmlns:a14="http://schemas.microsoft.com/office/drawing/2010/main" xmlns="">
                <a:solidFill>
                  <a:srgbClr val="FFFFFF"/>
                </a:solidFill>
              </a14:hiddenFill>
            </a:ext>
          </a:extLst>
        </p:spPr>
      </p:pic>
      <p:pic>
        <p:nvPicPr>
          <p:cNvPr id="9220" name="Picture 4" descr="UÇAK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53907" y="2991662"/>
            <a:ext cx="4162610" cy="273013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1996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008185" y="703384"/>
            <a:ext cx="9870830" cy="1101969"/>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800" dirty="0" smtClean="0">
                <a:latin typeface="Comic Sans MS" panose="030F0702030302020204" pitchFamily="66" charset="0"/>
              </a:rPr>
              <a:t>TRAFİK İLE İLGİLİ KAVRAMLAR</a:t>
            </a:r>
            <a:endParaRPr lang="tr-TR" sz="2800" dirty="0">
              <a:latin typeface="Comic Sans MS" panose="030F0702030302020204" pitchFamily="66" charset="0"/>
            </a:endParaRPr>
          </a:p>
        </p:txBody>
      </p:sp>
      <p:sp>
        <p:nvSpPr>
          <p:cNvPr id="5" name="Dikdörtgen 4"/>
          <p:cNvSpPr/>
          <p:nvPr/>
        </p:nvSpPr>
        <p:spPr>
          <a:xfrm>
            <a:off x="1008185" y="2414954"/>
            <a:ext cx="9870830"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SÜRÜCÜ: TRAFİKTE ARAÇ KULLANAN KİŞİLERE SÜRÜCÜ DENİR.</a:t>
            </a:r>
            <a:endParaRPr lang="tr-TR" sz="2400" dirty="0">
              <a:latin typeface="Comic Sans MS" panose="030F0702030302020204" pitchFamily="66" charset="0"/>
            </a:endParaRPr>
          </a:p>
        </p:txBody>
      </p:sp>
      <p:pic>
        <p:nvPicPr>
          <p:cNvPr id="2050"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74829" y="3498532"/>
            <a:ext cx="5104179" cy="261944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812665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72308" y="1078523"/>
            <a:ext cx="10034954"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YAYA: BİR YERDEN BİR YERE YÜRÜYEREK GİDEN KİŞİLERE YAYA DENİR.</a:t>
            </a:r>
            <a:endParaRPr lang="tr-TR" sz="2400" dirty="0">
              <a:latin typeface="Comic Sans MS" panose="030F0702030302020204" pitchFamily="66" charset="0"/>
            </a:endParaRPr>
          </a:p>
        </p:txBody>
      </p:sp>
      <p:pic>
        <p:nvPicPr>
          <p:cNvPr id="3074" name="Picture 2" descr="YAYA GEÇİDİ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82460" y="2250830"/>
            <a:ext cx="5480783" cy="2485293"/>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1172308" y="5087815"/>
            <a:ext cx="10034953" cy="9144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sz="2400" dirty="0" smtClean="0">
                <a:latin typeface="Comic Sans MS" panose="030F0702030302020204" pitchFamily="66" charset="0"/>
              </a:rPr>
              <a:t>YAYA GEÇİDİ: CADDELERDE YAYALARIN GÜVENLE KARŞIYA </a:t>
            </a:r>
          </a:p>
          <a:p>
            <a:pPr algn="ctr"/>
            <a:r>
              <a:rPr lang="tr-TR" sz="2400" dirty="0" smtClean="0">
                <a:latin typeface="Comic Sans MS" panose="030F0702030302020204" pitchFamily="66" charset="0"/>
              </a:rPr>
              <a:t>GEÇEBİLMESİ İÇİN AYRILMIŞ ÇİZGİLİ GEÇİT.</a:t>
            </a:r>
            <a:endParaRPr lang="tr-TR" sz="2400" dirty="0">
              <a:latin typeface="Comic Sans MS" panose="030F0702030302020204" pitchFamily="66" charset="0"/>
            </a:endParaRPr>
          </a:p>
        </p:txBody>
      </p:sp>
    </p:spTree>
    <p:extLst>
      <p:ext uri="{BB962C8B-B14F-4D97-AF65-F5344CB8AC3E}">
        <p14:creationId xmlns:p14="http://schemas.microsoft.com/office/powerpoint/2010/main" xmlns="" val="2391595598"/>
      </p:ext>
    </p:extLst>
  </p:cSld>
  <p:clrMapOvr>
    <a:masterClrMapping/>
  </p:clrMapOvr>
</p:sld>
</file>

<file path=ppt/theme/theme1.xml><?xml version="1.0" encoding="utf-8"?>
<a:theme xmlns:a="http://schemas.openxmlformats.org/drawingml/2006/main" name="Dilim">
  <a:themeElements>
    <a:clrScheme name="Dilim">
      <a:dk1>
        <a:sysClr val="windowText" lastClr="000000"/>
      </a:dk1>
      <a:lt1>
        <a:sysClr val="window" lastClr="FFFFFF"/>
      </a:lt1>
      <a:dk2>
        <a:srgbClr val="D06F1E"/>
      </a:dk2>
      <a:lt2>
        <a:srgbClr val="F0BE21"/>
      </a:lt2>
      <a:accent1>
        <a:srgbClr val="760603"/>
      </a:accent1>
      <a:accent2>
        <a:srgbClr val="9F761A"/>
      </a:accent2>
      <a:accent3>
        <a:srgbClr val="92A200"/>
      </a:accent3>
      <a:accent4>
        <a:srgbClr val="4AA157"/>
      </a:accent4>
      <a:accent5>
        <a:srgbClr val="46788D"/>
      </a:accent5>
      <a:accent6>
        <a:srgbClr val="A848A8"/>
      </a:accent6>
      <a:hlink>
        <a:srgbClr val="460402"/>
      </a:hlink>
      <a:folHlink>
        <a:srgbClr val="991111"/>
      </a:folHlink>
    </a:clrScheme>
    <a:fontScheme name="Dilim">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lim">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162000"/>
                <a:satMod val="200000"/>
                <a:lumMod val="124000"/>
              </a:schemeClr>
            </a:gs>
            <a:gs pos="100000">
              <a:schemeClr val="phClr">
                <a:shade val="96000"/>
                <a:hueMod val="88000"/>
                <a:satMod val="220000"/>
                <a:lumMod val="82000"/>
              </a:schemeClr>
            </a:gs>
          </a:gsLst>
          <a:lin ang="6120000" scaled="1"/>
        </a:gradFill>
        <a:gradFill rotWithShape="1">
          <a:gsLst>
            <a:gs pos="0">
              <a:schemeClr val="phClr">
                <a:tint val="97000"/>
                <a:hueMod val="142000"/>
                <a:satMod val="200000"/>
                <a:lumMod val="118000"/>
              </a:schemeClr>
            </a:gs>
            <a:gs pos="100000">
              <a:schemeClr val="phClr">
                <a:shade val="92000"/>
                <a:hueMod val="22000"/>
                <a:satMod val="220000"/>
                <a:lumMod val="62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282EB108-EDE6-4B8E-957B-D4A69BF580E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Slice</Template>
  <TotalTime>59</TotalTime>
  <Words>409</Words>
  <PresentationFormat>Özel</PresentationFormat>
  <Paragraphs>43</Paragraphs>
  <Slides>17</Slides>
  <Notes>1</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Dilim</vt:lpstr>
      <vt:lpstr>Slayt 1</vt:lpstr>
      <vt:lpstr>Slayt 2</vt:lpstr>
      <vt:lpstr>Slayt 3</vt:lpstr>
      <vt:lpstr>Slayt 4</vt:lpstr>
      <vt:lpstr>TRAFİK KAZALARININ NEDENLERİ</vt:lpstr>
      <vt:lpstr>Slayt 6</vt:lpstr>
      <vt:lpstr>Slayt 7</vt:lpstr>
      <vt:lpstr>Slayt 8</vt:lpstr>
      <vt:lpstr>Slayt 9</vt:lpstr>
      <vt:lpstr>Slayt 10</vt:lpstr>
      <vt:lpstr>Slayt 11</vt:lpstr>
      <vt:lpstr>Slayt 12</vt:lpstr>
      <vt:lpstr>Slayt 13</vt:lpstr>
      <vt:lpstr>Slayt 14</vt:lpstr>
      <vt:lpstr>Slayt 15</vt:lpstr>
      <vt:lpstr>Slayt 16</vt:lpstr>
      <vt:lpstr>Trafik kurallarını öğrenelim ve kurallara uyalım.</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2019-10-09T23:19:40Z</dcterms:created>
  <dcterms:modified xsi:type="dcterms:W3CDTF">2019-10-10T13:21:06Z</dcterms:modified>
  <cp:category>https://www.sorubak.com</cp:category>
</cp:coreProperties>
</file>