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70" r:id="rId5"/>
    <p:sldId id="259" r:id="rId6"/>
    <p:sldId id="260" r:id="rId7"/>
    <p:sldId id="271" r:id="rId8"/>
    <p:sldId id="261" r:id="rId9"/>
    <p:sldId id="262" r:id="rId10"/>
    <p:sldId id="272" r:id="rId11"/>
    <p:sldId id="263" r:id="rId12"/>
    <p:sldId id="264" r:id="rId13"/>
    <p:sldId id="273" r:id="rId14"/>
    <p:sldId id="265" r:id="rId15"/>
    <p:sldId id="274" r:id="rId16"/>
    <p:sldId id="266" r:id="rId17"/>
    <p:sldId id="267" r:id="rId18"/>
    <p:sldId id="275" r:id="rId19"/>
    <p:sldId id="268" r:id="rId20"/>
    <p:sldId id="269" r:id="rId2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144" y="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CFDC41-5899-4FAF-80E2-656D3783BEE3}" type="datetimeFigureOut">
              <a:rPr lang="tr-TR" smtClean="0"/>
              <a:pPr/>
              <a:t>23/11/2019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370118-F344-42C3-A68E-EF7C7402B12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74398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70118-F344-42C3-A68E-EF7C7402B12C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06965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23/11/2019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51938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23/11/2019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61845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23/11/2019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13609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23/11/2019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07078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23/11/2019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99115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23/11/2019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42253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23/11/2019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59532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23/11/2019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05756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23/11/2019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716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2072480-10DA-4FB4-BEAE-2A1DEA90F248}" type="datetimeFigureOut">
              <a:rPr lang="tr-TR" smtClean="0"/>
              <a:pPr/>
              <a:t>23/11/2019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46291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print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23/11/2019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8170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2072480-10DA-4FB4-BEAE-2A1DEA90F248}" type="datetimeFigureOut">
              <a:rPr lang="tr-TR" smtClean="0"/>
              <a:pPr/>
              <a:t>23/11/2019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87041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="" xmlns:a16="http://schemas.microsoft.com/office/drawing/2014/main" id="{FBDCECDC-EEE3-4128-AA5E-82A8C08796E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Unvan 1">
            <a:extLst>
              <a:ext uri="{FF2B5EF4-FFF2-40B4-BE49-F238E27FC236}">
                <a16:creationId xmlns="" xmlns:a16="http://schemas.microsoft.com/office/drawing/2014/main" id="{ECE18827-F12D-4079-B56D-0271B0516C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892168"/>
          </a:xfrm>
        </p:spPr>
        <p:txBody>
          <a:bodyPr>
            <a:normAutofit/>
          </a:bodyPr>
          <a:lstStyle/>
          <a:p>
            <a:r>
              <a:rPr lang="tr-TR" b="1" dirty="0">
                <a:cs typeface="Calibri Light"/>
              </a:rPr>
              <a:t>TÜRK CUMHURİYETLERİ</a:t>
            </a:r>
            <a:endParaRPr lang="tr-TR" b="1" dirty="0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260EDE0-989C-4E16-AF94-F652294D828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1F3985C0-E548-44D2-B30E-F3E42DADE13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866871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ÖZBEKİSTAN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Başkenti </a:t>
            </a:r>
            <a:r>
              <a:rPr lang="tr-TR" sz="2800" dirty="0">
                <a:solidFill>
                  <a:srgbClr val="C00000"/>
                </a:solidFill>
                <a:cs typeface="Calibri" panose="020F0502020204030204"/>
              </a:rPr>
              <a:t>Taşkent</a:t>
            </a:r>
            <a:r>
              <a:rPr lang="tr-TR" sz="2800" dirty="0">
                <a:cs typeface="Calibri" panose="020F0502020204030204"/>
              </a:rPr>
              <a:t>'tir.</a:t>
            </a:r>
          </a:p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Nüfusu 31,2 milyondur.</a:t>
            </a:r>
          </a:p>
          <a:p>
            <a:endParaRPr lang="tr-TR" dirty="0"/>
          </a:p>
        </p:txBody>
      </p:sp>
      <p:pic>
        <p:nvPicPr>
          <p:cNvPr id="5" name="Resim 5" descr="açık hava, gök, bina, şehir içeren bir resim&#10;&#10;Çok yüksek güvenilirlikle oluşturulmuş açıklama">
            <a:extLst>
              <a:ext uri="{FF2B5EF4-FFF2-40B4-BE49-F238E27FC236}">
                <a16:creationId xmlns="" xmlns:a16="http://schemas.microsoft.com/office/drawing/2014/main" id="{56A6AE93-7B59-4404-9E8C-ACF8BB4E57E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248400" y="1960776"/>
            <a:ext cx="4819651" cy="3239874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7048500" y="5644634"/>
            <a:ext cx="3524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Taşkent’ten bir fotoğraf.</a:t>
            </a:r>
          </a:p>
        </p:txBody>
      </p:sp>
    </p:spTree>
    <p:extLst>
      <p:ext uri="{BB962C8B-B14F-4D97-AF65-F5344CB8AC3E}">
        <p14:creationId xmlns:p14="http://schemas.microsoft.com/office/powerpoint/2010/main" xmlns="" val="3638369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B92FE4C6-3EA0-4FF0-BEC8-464BC2195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>
                <a:cs typeface="Calibri Light"/>
              </a:rPr>
              <a:t>ÖZBEKİSTAN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DA6F336-64A2-4028-AABD-23BD927366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9179" y="1940984"/>
            <a:ext cx="4937760" cy="4023360"/>
          </a:xfrm>
        </p:spPr>
        <p:txBody>
          <a:bodyPr vert="horz" lIns="0" tIns="45720" rIns="0" bIns="45720" rtlCol="0" anchor="t">
            <a:normAutofit/>
          </a:bodyPr>
          <a:lstStyle/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Türkiye ile Özbekistan arasında iyi ticari ilişkiler vardır.</a:t>
            </a:r>
          </a:p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Özbekistan'da 700 tane Türk firması iş yapmaktadır.</a:t>
            </a:r>
          </a:p>
        </p:txBody>
      </p:sp>
      <p:pic>
        <p:nvPicPr>
          <p:cNvPr id="5" name="Resim 5" descr="kişi, spor, dansçı, açık hava içeren bir resim&#10;&#10;Çok yüksek güvenilirlikle oluşturulmuş açıklama">
            <a:extLst>
              <a:ext uri="{FF2B5EF4-FFF2-40B4-BE49-F238E27FC236}">
                <a16:creationId xmlns="" xmlns:a16="http://schemas.microsoft.com/office/drawing/2014/main" id="{35A24347-E3DE-4487-ACC8-6FA839EC621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160770" y="1978593"/>
            <a:ext cx="4937760" cy="2730381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6648450" y="4882634"/>
            <a:ext cx="4273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23 Nisan’da Türkiye’ye gelen Özbek çocuklar</a:t>
            </a:r>
          </a:p>
        </p:txBody>
      </p:sp>
    </p:spTree>
    <p:extLst>
      <p:ext uri="{BB962C8B-B14F-4D97-AF65-F5344CB8AC3E}">
        <p14:creationId xmlns:p14="http://schemas.microsoft.com/office/powerpoint/2010/main" xmlns="" val="2583286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3877A0F4-E516-40B6-A95F-E5B9123C86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>
                <a:cs typeface="Calibri Light"/>
              </a:rPr>
              <a:t>KIRGIZİSTAN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C1AE354-7029-4677-9E3F-BACB922E825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0" tIns="45720" rIns="0" bIns="45720" rtlCol="0" anchor="t">
            <a:normAutofit/>
          </a:bodyPr>
          <a:lstStyle/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Orta Asya’da bulunmaktadır.</a:t>
            </a:r>
          </a:p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Türkiye ile </a:t>
            </a:r>
            <a:r>
              <a:rPr lang="tr-TR" sz="2800" dirty="0">
                <a:solidFill>
                  <a:srgbClr val="FF0000"/>
                </a:solidFill>
                <a:cs typeface="Calibri" panose="020F0502020204030204"/>
              </a:rPr>
              <a:t>ebedi dostluk anlaşması</a:t>
            </a:r>
            <a:r>
              <a:rPr lang="tr-TR" sz="2800" dirty="0">
                <a:cs typeface="Calibri" panose="020F0502020204030204"/>
              </a:rPr>
              <a:t> imzalamıştır.</a:t>
            </a:r>
          </a:p>
          <a:p>
            <a:pPr>
              <a:buFont typeface="Arial" panose="020F0502020204030204" pitchFamily="34" charset="0"/>
              <a:buChar char="•"/>
            </a:pPr>
            <a:endParaRPr lang="tr-TR" sz="2800" dirty="0">
              <a:cs typeface="Calibri" panose="020F0502020204030204"/>
            </a:endParaRPr>
          </a:p>
          <a:p>
            <a:pPr>
              <a:buFont typeface="Arial" panose="020F0502020204030204" pitchFamily="34" charset="0"/>
              <a:buChar char="•"/>
            </a:pPr>
            <a:endParaRPr lang="tr-TR" dirty="0">
              <a:cs typeface="Calibri" panose="020F0502020204030204"/>
            </a:endParaRPr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98" r="2926" b="5192"/>
          <a:stretch/>
        </p:blipFill>
        <p:spPr>
          <a:xfrm>
            <a:off x="6400801" y="1912599"/>
            <a:ext cx="4610100" cy="3688101"/>
          </a:xfrm>
        </p:spPr>
      </p:pic>
      <p:sp>
        <p:nvSpPr>
          <p:cNvPr id="7" name="Aşağı Ok 6"/>
          <p:cNvSpPr/>
          <p:nvPr/>
        </p:nvSpPr>
        <p:spPr>
          <a:xfrm>
            <a:off x="9601200" y="3067050"/>
            <a:ext cx="819150" cy="971550"/>
          </a:xfrm>
          <a:prstGeom prst="downArrow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09796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KIRGIZİSTAN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021079" y="1940984"/>
            <a:ext cx="4937760" cy="4023360"/>
          </a:xfrm>
        </p:spPr>
        <p:txBody>
          <a:bodyPr/>
          <a:lstStyle/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Başkenti </a:t>
            </a:r>
            <a:r>
              <a:rPr lang="tr-TR" sz="2800" dirty="0">
                <a:solidFill>
                  <a:srgbClr val="C00000"/>
                </a:solidFill>
                <a:cs typeface="Calibri" panose="020F0502020204030204"/>
              </a:rPr>
              <a:t>Bişkek</a:t>
            </a:r>
            <a:r>
              <a:rPr lang="tr-TR" sz="2800" dirty="0">
                <a:cs typeface="Calibri" panose="020F0502020204030204"/>
              </a:rPr>
              <a:t>'tir.</a:t>
            </a:r>
          </a:p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Nüfusu 6 milyondur.</a:t>
            </a:r>
          </a:p>
          <a:p>
            <a:endParaRPr lang="tr-TR" dirty="0"/>
          </a:p>
        </p:txBody>
      </p:sp>
      <p:pic>
        <p:nvPicPr>
          <p:cNvPr id="5" name="Resim 5" descr="gök, açık hava, bina, yol içeren bir resim&#10;&#10;Çok yüksek güvenilirlikle oluşturulmuş açıklama">
            <a:extLst>
              <a:ext uri="{FF2B5EF4-FFF2-40B4-BE49-F238E27FC236}">
                <a16:creationId xmlns="" xmlns:a16="http://schemas.microsoft.com/office/drawing/2014/main" id="{FE5EA419-2382-425A-A815-291DB20164C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076950" y="1944394"/>
            <a:ext cx="4849813" cy="3234825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7048500" y="5427702"/>
            <a:ext cx="321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/>
              <a:t>Bişkek’ten bir fotoğraf.</a:t>
            </a:r>
          </a:p>
        </p:txBody>
      </p:sp>
    </p:spTree>
    <p:extLst>
      <p:ext uri="{BB962C8B-B14F-4D97-AF65-F5344CB8AC3E}">
        <p14:creationId xmlns:p14="http://schemas.microsoft.com/office/powerpoint/2010/main" xmlns="" val="149500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EA97764F-BFF5-4BEB-9244-6BC0B4EF1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>
                <a:cs typeface="Calibri Light"/>
              </a:rPr>
              <a:t>KIRGIZİSTAN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B67765C-67A8-45EF-88E4-CA5DFECEFAC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0" tIns="45720" rIns="0" bIns="45720" rtlCol="0" anchor="t">
            <a:normAutofit/>
          </a:bodyPr>
          <a:lstStyle/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Kırgızistan Türkiye'den çeşitli ürünler satın almaktadır.</a:t>
            </a:r>
          </a:p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Her yıl karşılıklı ülke ziyaretleri yapılmaktadır.</a:t>
            </a:r>
          </a:p>
          <a:p>
            <a:pPr>
              <a:buFont typeface="Arial" panose="020F0502020204030204" pitchFamily="34" charset="0"/>
              <a:buChar char="•"/>
            </a:pPr>
            <a:endParaRPr lang="tr-TR" dirty="0">
              <a:cs typeface="Calibri" panose="020F0502020204030204"/>
            </a:endParaRPr>
          </a:p>
          <a:p>
            <a:pPr>
              <a:buFont typeface="Arial" panose="020F0502020204030204" pitchFamily="34" charset="0"/>
              <a:buChar char="•"/>
            </a:pPr>
            <a:endParaRPr lang="tr-TR" dirty="0">
              <a:cs typeface="Calibri" panose="020F0502020204030204"/>
            </a:endParaRPr>
          </a:p>
        </p:txBody>
      </p:sp>
      <p:pic>
        <p:nvPicPr>
          <p:cNvPr id="5" name="Resim 5" descr="kişi, açık hava, gök, kırmızı içeren bir resim&#10;&#10;Çok yüksek güvenilirlikle oluşturulmuş açıklama">
            <a:extLst>
              <a:ext uri="{FF2B5EF4-FFF2-40B4-BE49-F238E27FC236}">
                <a16:creationId xmlns="" xmlns:a16="http://schemas.microsoft.com/office/drawing/2014/main" id="{6EA71AE4-D50F-40CE-98B8-DD6753ADC61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115050" y="1934616"/>
            <a:ext cx="4907280" cy="326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678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KAZAKİSTAN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tr-TR" sz="2800" dirty="0"/>
              <a:t>Orta Asya’da bulunmaktadır.</a:t>
            </a:r>
          </a:p>
          <a:p>
            <a:pPr>
              <a:buFont typeface="Arial" pitchFamily="34" charset="0"/>
              <a:buChar char="•"/>
            </a:pPr>
            <a:r>
              <a:rPr lang="tr-TR" sz="2800" dirty="0"/>
              <a:t>Yüz ölçümü olarak en büyük Türk ülkesidir.</a:t>
            </a:r>
          </a:p>
          <a:p>
            <a:pPr>
              <a:buFont typeface="Arial" pitchFamily="34" charset="0"/>
              <a:buChar char="•"/>
            </a:pPr>
            <a:r>
              <a:rPr lang="tr-TR" sz="2800" dirty="0">
                <a:solidFill>
                  <a:srgbClr val="C00000"/>
                </a:solidFill>
                <a:cs typeface="Calibri"/>
              </a:rPr>
              <a:t>En fazla ticaret yaptığımız ülkedir</a:t>
            </a:r>
            <a:r>
              <a:rPr lang="tr-TR" sz="2800" dirty="0">
                <a:cs typeface="Calibri"/>
              </a:rPr>
              <a:t>.</a:t>
            </a:r>
            <a:endParaRPr lang="tr-TR" sz="2800" dirty="0"/>
          </a:p>
          <a:p>
            <a:pPr>
              <a:buFont typeface="Arial" pitchFamily="34" charset="0"/>
              <a:buChar char="•"/>
            </a:pP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98" r="3312" b="7150"/>
          <a:stretch/>
        </p:blipFill>
        <p:spPr>
          <a:xfrm>
            <a:off x="6477001" y="1969749"/>
            <a:ext cx="4457700" cy="3611901"/>
          </a:xfrm>
        </p:spPr>
      </p:pic>
      <p:sp>
        <p:nvSpPr>
          <p:cNvPr id="6" name="Aşağı Ok 5"/>
          <p:cNvSpPr/>
          <p:nvPr/>
        </p:nvSpPr>
        <p:spPr>
          <a:xfrm>
            <a:off x="8343900" y="2076450"/>
            <a:ext cx="685800" cy="1066800"/>
          </a:xfrm>
          <a:prstGeom prst="downArrow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2012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9E4A91D8-C5FF-4A83-A1A7-8A33D8A07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>
                <a:cs typeface="Calibri Light"/>
              </a:rPr>
              <a:t>KAZAKİSTAN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A5820BD-33B0-4278-AD95-49E758948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 vert="horz" lIns="0" tIns="45720" rIns="0" bIns="45720" rtlCol="0" anchor="t">
            <a:normAutofit/>
          </a:bodyPr>
          <a:lstStyle/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/>
              </a:rPr>
              <a:t>Başkenti </a:t>
            </a:r>
            <a:r>
              <a:rPr lang="tr-TR" sz="2800" dirty="0">
                <a:solidFill>
                  <a:srgbClr val="C00000"/>
                </a:solidFill>
                <a:cs typeface="Calibri"/>
              </a:rPr>
              <a:t>Astana</a:t>
            </a:r>
            <a:r>
              <a:rPr lang="tr-TR" sz="2800" dirty="0">
                <a:cs typeface="Calibri"/>
              </a:rPr>
              <a:t>'dır</a:t>
            </a:r>
          </a:p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/>
              </a:rPr>
              <a:t>Nüfusu 18 milyondur.</a:t>
            </a:r>
          </a:p>
          <a:p>
            <a:pPr marL="0" indent="0">
              <a:buNone/>
            </a:pPr>
            <a:endParaRPr lang="tr-TR" dirty="0">
              <a:cs typeface="Calibri"/>
            </a:endParaRPr>
          </a:p>
        </p:txBody>
      </p:sp>
      <p:pic>
        <p:nvPicPr>
          <p:cNvPr id="5" name="Resim 5" descr="açık hava, gök, bina, şehir içeren bir resim&#10;&#10;Çok yüksek güvenilirlikle oluşturulmuş açıklama">
            <a:extLst>
              <a:ext uri="{FF2B5EF4-FFF2-40B4-BE49-F238E27FC236}">
                <a16:creationId xmlns="" xmlns:a16="http://schemas.microsoft.com/office/drawing/2014/main" id="{CE3E0454-2B78-4DB5-991E-E964DF562AD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217920" y="2038279"/>
            <a:ext cx="4937760" cy="2782819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6915150" y="5054084"/>
            <a:ext cx="3143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/>
              <a:t>Astana’dan bir fotoğraf.</a:t>
            </a:r>
          </a:p>
        </p:txBody>
      </p:sp>
    </p:spTree>
    <p:extLst>
      <p:ext uri="{BB962C8B-B14F-4D97-AF65-F5344CB8AC3E}">
        <p14:creationId xmlns:p14="http://schemas.microsoft.com/office/powerpoint/2010/main" xmlns="" val="2430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3350AC87-5CD8-4CDA-A256-1893C0CB7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>
                <a:cs typeface="Calibri Light"/>
              </a:rPr>
              <a:t>KAZAKİSTAN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6E99790-2091-46D2-8F01-558221F82E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21079" y="1960034"/>
            <a:ext cx="4937760" cy="4023360"/>
          </a:xfrm>
        </p:spPr>
        <p:txBody>
          <a:bodyPr vert="horz" lIns="0" tIns="45720" rIns="0" bIns="45720" rtlCol="0" anchor="t">
            <a:normAutofit/>
          </a:bodyPr>
          <a:lstStyle/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Kazakistan'la ilişkilerimiz eğitim ve kültürde de güçlüdür.</a:t>
            </a:r>
          </a:p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Kazakistan'da ortak </a:t>
            </a:r>
            <a:r>
              <a:rPr lang="tr-TR" sz="2800" dirty="0">
                <a:solidFill>
                  <a:srgbClr val="C00000"/>
                </a:solidFill>
                <a:cs typeface="Calibri" panose="020F0502020204030204"/>
              </a:rPr>
              <a:t>Türk-Kazak Üniversitesi </a:t>
            </a:r>
            <a:r>
              <a:rPr lang="tr-TR" sz="2800" dirty="0">
                <a:cs typeface="Calibri" panose="020F0502020204030204"/>
              </a:rPr>
              <a:t>kurulmuştur.</a:t>
            </a:r>
          </a:p>
        </p:txBody>
      </p:sp>
      <p:pic>
        <p:nvPicPr>
          <p:cNvPr id="5" name="Resim 5" descr="açık hava, gök, bina içeren bir resim&#10;&#10;Çok yüksek güvenilirlikle oluşturulmuş açıklama">
            <a:extLst>
              <a:ext uri="{FF2B5EF4-FFF2-40B4-BE49-F238E27FC236}">
                <a16:creationId xmlns="" xmlns:a16="http://schemas.microsoft.com/office/drawing/2014/main" id="{73769DAA-DF74-4B52-BFA0-695CADF09E7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180179" y="1981840"/>
            <a:ext cx="4937760" cy="2781396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086600" y="4972734"/>
            <a:ext cx="3333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/>
              <a:t>Uluslararası Türk-Kazak Üniversitesi</a:t>
            </a:r>
          </a:p>
        </p:txBody>
      </p:sp>
    </p:spTree>
    <p:extLst>
      <p:ext uri="{BB962C8B-B14F-4D97-AF65-F5344CB8AC3E}">
        <p14:creationId xmlns:p14="http://schemas.microsoft.com/office/powerpoint/2010/main" xmlns="" val="91647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KUZEY KIBRIS TÜRK CUMHURİYETİ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097279" y="1940984"/>
            <a:ext cx="4937760" cy="402336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tr-TR" sz="2800" dirty="0"/>
              <a:t>Türkiye’nin güneyinde yer alan bir ada ülkesidir.</a:t>
            </a:r>
          </a:p>
          <a:p>
            <a:pPr>
              <a:buFont typeface="Arial" pitchFamily="34" charset="0"/>
              <a:buChar char="•"/>
            </a:pPr>
            <a:r>
              <a:rPr lang="tr-TR" sz="2800" dirty="0">
                <a:cs typeface="Calibri" panose="020F0502020204030204"/>
              </a:rPr>
              <a:t>Türkiye'de "</a:t>
            </a:r>
            <a:r>
              <a:rPr lang="tr-TR" sz="2800" i="1" dirty="0">
                <a:solidFill>
                  <a:srgbClr val="C00000"/>
                </a:solidFill>
                <a:cs typeface="Calibri" panose="020F0502020204030204"/>
              </a:rPr>
              <a:t>Yavru Vatan</a:t>
            </a:r>
            <a:r>
              <a:rPr lang="tr-TR" sz="2800" dirty="0">
                <a:cs typeface="Calibri" panose="020F0502020204030204"/>
              </a:rPr>
              <a:t>" olarak adlandırılır.</a:t>
            </a:r>
          </a:p>
          <a:p>
            <a:pPr>
              <a:buFont typeface="Arial" pitchFamily="34" charset="0"/>
              <a:buChar char="•"/>
            </a:pP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65838" y="1982609"/>
            <a:ext cx="4937125" cy="2949932"/>
          </a:xfrm>
        </p:spPr>
      </p:pic>
      <p:sp>
        <p:nvSpPr>
          <p:cNvPr id="6" name="Aşağı Ok 5"/>
          <p:cNvSpPr/>
          <p:nvPr/>
        </p:nvSpPr>
        <p:spPr>
          <a:xfrm>
            <a:off x="8324850" y="1752600"/>
            <a:ext cx="723900" cy="1143000"/>
          </a:xfrm>
          <a:prstGeom prst="down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0445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E0D30F57-9597-49BE-A9D7-11C69B6AD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>
                <a:cs typeface="Calibri Light"/>
              </a:rPr>
              <a:t>KUZEY KIBRIS TÜRK CUMHURİYETİ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B56ECB3-03B6-4429-8C08-88E5FE4571A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0" tIns="45720" rIns="0" bIns="45720" rtlCol="0" anchor="t">
            <a:normAutofit/>
          </a:bodyPr>
          <a:lstStyle/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Başkenti </a:t>
            </a:r>
            <a:r>
              <a:rPr lang="tr-TR" sz="2800" dirty="0">
                <a:solidFill>
                  <a:srgbClr val="C00000"/>
                </a:solidFill>
                <a:cs typeface="Calibri" panose="020F0502020204030204"/>
              </a:rPr>
              <a:t>Lefkoşa</a:t>
            </a:r>
            <a:r>
              <a:rPr lang="tr-TR" sz="2800" dirty="0">
                <a:cs typeface="Calibri" panose="020F0502020204030204"/>
              </a:rPr>
              <a:t>'dır.</a:t>
            </a:r>
          </a:p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Nüfusu yaklaşık 200 bindir.</a:t>
            </a:r>
          </a:p>
        </p:txBody>
      </p:sp>
      <p:pic>
        <p:nvPicPr>
          <p:cNvPr id="5" name="Resim 5" descr="açık hava, gök, bina, dağ içeren bir resim&#10;&#10;Çok yüksek güvenilirlikle oluşturulmuş açıklama">
            <a:extLst>
              <a:ext uri="{FF2B5EF4-FFF2-40B4-BE49-F238E27FC236}">
                <a16:creationId xmlns="" xmlns:a16="http://schemas.microsoft.com/office/drawing/2014/main" id="{9AE69E87-0B5C-4023-8F33-627581DA9AF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115050" y="1966361"/>
            <a:ext cx="4888230" cy="3258820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105650" y="5396984"/>
            <a:ext cx="310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/>
              <a:t>Lefkoşa’dan bir fotoğraf.</a:t>
            </a:r>
          </a:p>
        </p:txBody>
      </p:sp>
    </p:spTree>
    <p:extLst>
      <p:ext uri="{BB962C8B-B14F-4D97-AF65-F5344CB8AC3E}">
        <p14:creationId xmlns:p14="http://schemas.microsoft.com/office/powerpoint/2010/main" xmlns="" val="418756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AD1A3E2C-83A0-4776-9979-D874E56D2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>
                <a:cs typeface="Calibri Light"/>
              </a:rPr>
              <a:t>TÜRK CUMHURİYETLERİ 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DB775EC-000C-4CF0-8EA4-8F9E7023CC5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0" tIns="45720" rIns="0" bIns="45720" rtlCol="0" anchor="t">
            <a:normAutofit/>
          </a:bodyPr>
          <a:lstStyle/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/>
              </a:rPr>
              <a:t>Günümüzde Türkiye dışında başka ülkelerde de yaşayan Türk toplulukları vardır.</a:t>
            </a:r>
            <a:endParaRPr lang="tr-TR" dirty="0">
              <a:cs typeface="Calibri" panose="020F0502020204030204"/>
            </a:endParaRPr>
          </a:p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/>
              </a:rPr>
              <a:t>Bunların büyük kısmı Orta Asya'dadır.</a:t>
            </a:r>
          </a:p>
          <a:p>
            <a:endParaRPr lang="tr-TR" dirty="0">
              <a:cs typeface="Calibri" panose="020F0502020204030204"/>
            </a:endParaRPr>
          </a:p>
        </p:txBody>
      </p:sp>
      <p:pic>
        <p:nvPicPr>
          <p:cNvPr id="5" name="Resim 5" descr="metin, harita içeren bir resim&#10;&#10;Çok yüksek güvenilirlikle oluşturulmuş açıklama">
            <a:extLst>
              <a:ext uri="{FF2B5EF4-FFF2-40B4-BE49-F238E27FC236}">
                <a16:creationId xmlns="" xmlns:a16="http://schemas.microsoft.com/office/drawing/2014/main" id="{04645AC4-7FE4-459F-A59F-E17781F720D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232615" y="1840712"/>
            <a:ext cx="4937125" cy="3890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063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A0AE06A5-2C33-4B9E-BFB6-DF08C281A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>
                <a:cs typeface="Calibri Light"/>
              </a:rPr>
              <a:t>KUZEY KIBRIS TÜRK CUMHURİYETİ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25EC92C-82CD-400C-BE36-CC216BC3BF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40129" y="1845734"/>
            <a:ext cx="4937760" cy="4023360"/>
          </a:xfrm>
        </p:spPr>
        <p:txBody>
          <a:bodyPr vert="horz" lIns="0" tIns="45720" rIns="0" bIns="45720" rtlCol="0" anchor="t">
            <a:normAutofit/>
          </a:bodyPr>
          <a:lstStyle/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/>
              </a:rPr>
              <a:t>Ülkemiz Kuzey Kıbrıs Türk Cumhuriyeti'ni siyasi, askeri ve ekonomik konularda desteklemektedir.</a:t>
            </a:r>
          </a:p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/>
              </a:rPr>
              <a:t>Türkiye ile </a:t>
            </a:r>
            <a:r>
              <a:rPr lang="tr-TR" sz="2800" dirty="0">
                <a:solidFill>
                  <a:srgbClr val="FF0000"/>
                </a:solidFill>
                <a:cs typeface="Calibri"/>
              </a:rPr>
              <a:t>ticari ilişkileri </a:t>
            </a:r>
            <a:r>
              <a:rPr lang="tr-TR" sz="2800" dirty="0">
                <a:cs typeface="Calibri"/>
              </a:rPr>
              <a:t>gelişmiştir</a:t>
            </a:r>
            <a:r>
              <a:rPr lang="tr-TR" sz="2800" dirty="0" smtClean="0">
                <a:cs typeface="Calibri"/>
              </a:rPr>
              <a:t>.</a:t>
            </a:r>
          </a:p>
          <a:p>
            <a:pPr marL="0" indent="0">
              <a:buNone/>
            </a:pPr>
            <a:endParaRPr lang="tr-TR" sz="2800" dirty="0">
              <a:cs typeface="Calibri"/>
            </a:endParaRPr>
          </a:p>
        </p:txBody>
      </p:sp>
      <p:pic>
        <p:nvPicPr>
          <p:cNvPr id="5" name="Resim 5" descr="gök, açık hava, taşlı, tepe içeren bir resim&#10;&#10;Çok yüksek güvenilirlikle oluşturulmuş açıklama">
            <a:extLst>
              <a:ext uri="{FF2B5EF4-FFF2-40B4-BE49-F238E27FC236}">
                <a16:creationId xmlns="" xmlns:a16="http://schemas.microsoft.com/office/drawing/2014/main" id="{B20346CF-B5AF-4D82-B674-511F4B58E5A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123029" y="1992324"/>
            <a:ext cx="4937760" cy="2769775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181850" y="4958834"/>
            <a:ext cx="2762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/>
              <a:t>Türkiye ve KKTC’nin bayrağı</a:t>
            </a:r>
          </a:p>
        </p:txBody>
      </p:sp>
    </p:spTree>
    <p:extLst>
      <p:ext uri="{BB962C8B-B14F-4D97-AF65-F5344CB8AC3E}">
        <p14:creationId xmlns:p14="http://schemas.microsoft.com/office/powerpoint/2010/main" xmlns="" val="12040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A0AB63F0-BC86-48DC-9EB2-23A379B51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>
                <a:cs typeface="Calibri Light"/>
              </a:rPr>
              <a:t>AZERBAYCAN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903102B-EFF0-4D36-BFC1-EA183B111F8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0" tIns="45720" rIns="0" bIns="45720" rtlCol="0" anchor="t">
            <a:normAutofit/>
          </a:bodyPr>
          <a:lstStyle/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/>
              </a:rPr>
              <a:t>Türkiye sınırına yakın bir ülkedir. Komşu ülke sayılmaktadır.</a:t>
            </a:r>
          </a:p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/>
              </a:rPr>
              <a:t>Azerbaycan ile Türkiye  kendilerini "</a:t>
            </a:r>
            <a:r>
              <a:rPr lang="tr-TR" sz="2800" dirty="0">
                <a:solidFill>
                  <a:srgbClr val="C00000"/>
                </a:solidFill>
                <a:cs typeface="Calibri"/>
              </a:rPr>
              <a:t>iki devlet bir millet</a:t>
            </a:r>
            <a:r>
              <a:rPr lang="tr-TR" sz="2800" dirty="0">
                <a:cs typeface="Calibri"/>
              </a:rPr>
              <a:t>" olarak ifade eden iki kardeş ülkedir.</a:t>
            </a:r>
          </a:p>
          <a:p>
            <a:pPr marL="0" indent="0">
              <a:buNone/>
            </a:pPr>
            <a:endParaRPr lang="tr-TR" dirty="0">
              <a:cs typeface="Calibri"/>
            </a:endParaRPr>
          </a:p>
        </p:txBody>
      </p:sp>
      <p:pic>
        <p:nvPicPr>
          <p:cNvPr id="16" name="İçerik Yer Tutucusu 15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66" b="19162"/>
          <a:stretch/>
        </p:blipFill>
        <p:spPr>
          <a:xfrm>
            <a:off x="6362700" y="1962150"/>
            <a:ext cx="5151868" cy="3048000"/>
          </a:xfrm>
        </p:spPr>
      </p:pic>
      <p:sp>
        <p:nvSpPr>
          <p:cNvPr id="17" name="Aşağı Ok 16"/>
          <p:cNvSpPr/>
          <p:nvPr/>
        </p:nvSpPr>
        <p:spPr>
          <a:xfrm>
            <a:off x="8934450" y="2047875"/>
            <a:ext cx="800100" cy="1162050"/>
          </a:xfrm>
          <a:prstGeom prst="downArrow">
            <a:avLst>
              <a:gd name="adj1" fmla="val 50000"/>
              <a:gd name="adj2" fmla="val 43671"/>
            </a:avLst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6" name="Düz Ok Bağlayıcısı 5"/>
          <p:cNvCxnSpPr/>
          <p:nvPr/>
        </p:nvCxnSpPr>
        <p:spPr>
          <a:xfrm flipV="1">
            <a:off x="6781800" y="4324350"/>
            <a:ext cx="266700" cy="666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8830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AZERBAYCAN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tr-TR" sz="2800" dirty="0"/>
              <a:t>Başkenti </a:t>
            </a:r>
            <a:r>
              <a:rPr lang="tr-TR" sz="2800" dirty="0">
                <a:solidFill>
                  <a:srgbClr val="C00000"/>
                </a:solidFill>
              </a:rPr>
              <a:t>Bakü</a:t>
            </a:r>
            <a:r>
              <a:rPr lang="tr-TR" sz="2800" dirty="0"/>
              <a:t>’dür</a:t>
            </a:r>
          </a:p>
          <a:p>
            <a:pPr>
              <a:buFont typeface="Arial" pitchFamily="34" charset="0"/>
              <a:buChar char="•"/>
            </a:pPr>
            <a:r>
              <a:rPr lang="tr-TR" sz="2800" dirty="0"/>
              <a:t>Nüfusu 9,7 milyondur.</a:t>
            </a: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6837" y="2013108"/>
            <a:ext cx="5027680" cy="3065860"/>
          </a:xfrm>
        </p:spPr>
      </p:pic>
      <p:sp>
        <p:nvSpPr>
          <p:cNvPr id="4" name="Metin kutusu 3"/>
          <p:cNvSpPr txBox="1"/>
          <p:nvPr/>
        </p:nvSpPr>
        <p:spPr>
          <a:xfrm>
            <a:off x="7562850" y="5218152"/>
            <a:ext cx="2155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Bakü’den bir fotoğraf</a:t>
            </a:r>
          </a:p>
        </p:txBody>
      </p:sp>
    </p:spTree>
    <p:extLst>
      <p:ext uri="{BB962C8B-B14F-4D97-AF65-F5344CB8AC3E}">
        <p14:creationId xmlns:p14="http://schemas.microsoft.com/office/powerpoint/2010/main" xmlns="" val="314060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Unvan 7">
            <a:extLst>
              <a:ext uri="{FF2B5EF4-FFF2-40B4-BE49-F238E27FC236}">
                <a16:creationId xmlns="" xmlns:a16="http://schemas.microsoft.com/office/drawing/2014/main" id="{17930007-CE67-4DDA-9C9C-BF955101B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>
                <a:cs typeface="Calibri Light"/>
              </a:rPr>
              <a:t>AZERBAYCAN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0828F99-F05C-4D18-9682-A514EAF71A2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0" tIns="45720" rIns="0" bIns="45720" rtlCol="0" anchor="t">
            <a:normAutofit/>
          </a:bodyPr>
          <a:lstStyle/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Türkiye ile Azerbaycan arasında ekonomik ilişkiler oldukça iyidir.</a:t>
            </a:r>
          </a:p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Türkiye Azerbaycan'a çeşitli ürünler satmaktadır.</a:t>
            </a:r>
          </a:p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Türkiye Azerbaycan'dan başta </a:t>
            </a:r>
            <a:r>
              <a:rPr lang="tr-TR" sz="2800" dirty="0">
                <a:solidFill>
                  <a:srgbClr val="C00000"/>
                </a:solidFill>
                <a:cs typeface="Calibri" panose="020F0502020204030204"/>
              </a:rPr>
              <a:t>petrol</a:t>
            </a:r>
            <a:r>
              <a:rPr lang="tr-TR" sz="2800" dirty="0">
                <a:cs typeface="Calibri" panose="020F0502020204030204"/>
              </a:rPr>
              <a:t> olmak üzere birçok ürün satın almaktadır.</a:t>
            </a:r>
          </a:p>
        </p:txBody>
      </p:sp>
      <p:pic>
        <p:nvPicPr>
          <p:cNvPr id="5" name="Resim 5" descr="çayır, açık hava, gök, dağ içeren bir resim&#10;&#10;Çok yüksek güvenilirlikle oluşturulmuş açıklama">
            <a:extLst>
              <a:ext uri="{FF2B5EF4-FFF2-40B4-BE49-F238E27FC236}">
                <a16:creationId xmlns="" xmlns:a16="http://schemas.microsoft.com/office/drawing/2014/main" id="{06E6D483-F485-4C06-90E6-1D09F2EDA0D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529837" y="1972753"/>
            <a:ext cx="4692792" cy="3008200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86BE75C1-DCEE-4083-9830-EAC7E79291A7}"/>
              </a:ext>
            </a:extLst>
          </p:cNvPr>
          <p:cNvSpPr txBox="1"/>
          <p:nvPr/>
        </p:nvSpPr>
        <p:spPr>
          <a:xfrm>
            <a:off x="7297947" y="4980953"/>
            <a:ext cx="331829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tr-TR" dirty="0">
                <a:cs typeface="Calibri"/>
              </a:rPr>
              <a:t>Bakü-Tiflis-Ceyhan Boru Hattı</a:t>
            </a:r>
          </a:p>
        </p:txBody>
      </p:sp>
    </p:spTree>
    <p:extLst>
      <p:ext uri="{BB962C8B-B14F-4D97-AF65-F5344CB8AC3E}">
        <p14:creationId xmlns:p14="http://schemas.microsoft.com/office/powerpoint/2010/main" xmlns="" val="7588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5D9DF6C8-B83B-4617-96FD-19DE29BE7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>
                <a:cs typeface="Calibri Light"/>
              </a:rPr>
              <a:t>TÜRKMENİSTAN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689D786-6874-4BA7-AEAF-D0E3062166F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0" tIns="45720" rIns="0" bIns="45720" rtlCol="0" anchor="t">
            <a:normAutofit/>
          </a:bodyPr>
          <a:lstStyle/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Orta Asya’da yer alan bir Türk ülkesidir</a:t>
            </a:r>
          </a:p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Türkiye ile Türkmenistan arasında </a:t>
            </a:r>
            <a:r>
              <a:rPr lang="tr-TR" sz="2800" dirty="0">
                <a:solidFill>
                  <a:srgbClr val="FF0000"/>
                </a:solidFill>
                <a:cs typeface="Calibri" panose="020F0502020204030204"/>
              </a:rPr>
              <a:t>karşılıklı saygı ve iş birliğine dayalı bir ilişki</a:t>
            </a:r>
            <a:r>
              <a:rPr lang="tr-TR" sz="2800" dirty="0">
                <a:cs typeface="Calibri" panose="020F0502020204030204"/>
              </a:rPr>
              <a:t> vardır.</a:t>
            </a:r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52" t="2743" r="4462" b="4213"/>
          <a:stretch/>
        </p:blipFill>
        <p:spPr>
          <a:xfrm>
            <a:off x="6400800" y="2019300"/>
            <a:ext cx="4765507" cy="3695700"/>
          </a:xfrm>
        </p:spPr>
      </p:pic>
      <p:sp>
        <p:nvSpPr>
          <p:cNvPr id="8" name="Sol Ok 7"/>
          <p:cNvSpPr/>
          <p:nvPr/>
        </p:nvSpPr>
        <p:spPr>
          <a:xfrm>
            <a:off x="8620125" y="4629150"/>
            <a:ext cx="1276350" cy="533400"/>
          </a:xfrm>
          <a:prstGeom prst="leftArrow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2554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TÜRKMENİSTAN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Başkenti </a:t>
            </a:r>
            <a:r>
              <a:rPr lang="tr-TR" sz="2800" dirty="0">
                <a:solidFill>
                  <a:srgbClr val="C00000"/>
                </a:solidFill>
                <a:cs typeface="Calibri" panose="020F0502020204030204"/>
              </a:rPr>
              <a:t>Aşkabat</a:t>
            </a:r>
            <a:r>
              <a:rPr lang="tr-TR" sz="2800" dirty="0">
                <a:cs typeface="Calibri" panose="020F0502020204030204"/>
              </a:rPr>
              <a:t>'tır.</a:t>
            </a:r>
          </a:p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Nüfusu 5,4 milyondur.</a:t>
            </a:r>
          </a:p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2038" y="1935248"/>
            <a:ext cx="4937125" cy="2777955"/>
          </a:xfrm>
        </p:spPr>
      </p:pic>
      <p:sp>
        <p:nvSpPr>
          <p:cNvPr id="6" name="Metin kutusu 5"/>
          <p:cNvSpPr txBox="1"/>
          <p:nvPr/>
        </p:nvSpPr>
        <p:spPr>
          <a:xfrm>
            <a:off x="7334250" y="4844534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Aşkabat’tan bir fotoğraf</a:t>
            </a:r>
          </a:p>
        </p:txBody>
      </p:sp>
    </p:spTree>
    <p:extLst>
      <p:ext uri="{BB962C8B-B14F-4D97-AF65-F5344CB8AC3E}">
        <p14:creationId xmlns:p14="http://schemas.microsoft.com/office/powerpoint/2010/main" xmlns="" val="407707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Unvan 10">
            <a:extLst>
              <a:ext uri="{FF2B5EF4-FFF2-40B4-BE49-F238E27FC236}">
                <a16:creationId xmlns="" xmlns:a16="http://schemas.microsoft.com/office/drawing/2014/main" id="{40347BC1-1FB6-4C03-AF9F-A44103E36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>
                <a:cs typeface="Calibri Light"/>
              </a:rPr>
              <a:t>TÜRKMENİSTAN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BDD6E3F-BD70-49D1-BEE9-885202302DC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0" tIns="45720" rIns="0" bIns="45720" rtlCol="0" anchor="t">
            <a:normAutofit/>
          </a:bodyPr>
          <a:lstStyle/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/>
              </a:rPr>
              <a:t>Türkmenistan vatandaşları her yıl ülkemizi turizm ve ticaret için ziyaret etmektedirler.</a:t>
            </a:r>
          </a:p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/>
              </a:rPr>
              <a:t>Binlerce Türkmen öğrenci üniversitelerimizde öğrenim görmektedir</a:t>
            </a:r>
          </a:p>
        </p:txBody>
      </p:sp>
      <p:pic>
        <p:nvPicPr>
          <p:cNvPr id="9" name="Resim 9" descr="kişi, yer, poz, dik içeren bir resim&#10;&#10;Çok yüksek güvenilirlikle oluşturulmuş açıklama">
            <a:extLst>
              <a:ext uri="{FF2B5EF4-FFF2-40B4-BE49-F238E27FC236}">
                <a16:creationId xmlns="" xmlns:a16="http://schemas.microsoft.com/office/drawing/2014/main" id="{7C4B0FC3-DB5C-4B28-B7C4-8B73A0E5609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232615" y="1840535"/>
            <a:ext cx="4937125" cy="2711464"/>
          </a:xfrm>
          <a:prstGeom prst="rect">
            <a:avLst/>
          </a:prstGeom>
        </p:spPr>
      </p:pic>
      <p:sp>
        <p:nvSpPr>
          <p:cNvPr id="2" name="Metin kutusu 1"/>
          <p:cNvSpPr txBox="1"/>
          <p:nvPr/>
        </p:nvSpPr>
        <p:spPr>
          <a:xfrm>
            <a:off x="6915150" y="4806434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Türkiye’deki Türkmen öğrenciler </a:t>
            </a:r>
          </a:p>
        </p:txBody>
      </p:sp>
    </p:spTree>
    <p:extLst>
      <p:ext uri="{BB962C8B-B14F-4D97-AF65-F5344CB8AC3E}">
        <p14:creationId xmlns:p14="http://schemas.microsoft.com/office/powerpoint/2010/main" xmlns="" val="1969038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BBE45A9F-5838-41F3-B1C1-74DFFE5B5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>
                <a:cs typeface="Calibri Light"/>
              </a:rPr>
              <a:t>ÖZBEKİSTAN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8BFE6F2-8683-4474-88F3-28A2D22D820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0" tIns="45720" rIns="0" bIns="45720" rtlCol="0" anchor="t">
            <a:normAutofit/>
          </a:bodyPr>
          <a:lstStyle/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cs typeface="Calibri" panose="020F0502020204030204"/>
              </a:rPr>
              <a:t>Orta Asya’da bulunmaktadır.</a:t>
            </a:r>
          </a:p>
          <a:p>
            <a:pPr>
              <a:buFont typeface="Arial" panose="020F0502020204030204" pitchFamily="34" charset="0"/>
              <a:buChar char="•"/>
            </a:pPr>
            <a:r>
              <a:rPr lang="tr-TR" sz="2800" dirty="0">
                <a:solidFill>
                  <a:srgbClr val="FF0000"/>
                </a:solidFill>
                <a:cs typeface="Calibri" panose="020F0502020204030204"/>
              </a:rPr>
              <a:t>Özbekistan'ın bağımsızlığını tanıyan ilk ülke Türkiye'dir</a:t>
            </a:r>
            <a:r>
              <a:rPr lang="tr-TR" sz="2800" dirty="0">
                <a:cs typeface="Calibri" panose="020F0502020204030204"/>
              </a:rPr>
              <a:t>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E11D2BB8-B9C1-4189-A898-FA544887820C}"/>
              </a:ext>
            </a:extLst>
          </p:cNvPr>
          <p:cNvSpPr txBox="1"/>
          <p:nvPr/>
        </p:nvSpPr>
        <p:spPr>
          <a:xfrm>
            <a:off x="7657381" y="5385758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tr-TR">
                <a:cs typeface="Calibri"/>
              </a:rPr>
              <a:t>Taşkent'ten bir fotoğraf</a:t>
            </a:r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56" b="5969"/>
          <a:stretch/>
        </p:blipFill>
        <p:spPr>
          <a:xfrm>
            <a:off x="6496050" y="2097265"/>
            <a:ext cx="4697413" cy="3657825"/>
          </a:xfrm>
        </p:spPr>
      </p:pic>
      <p:sp>
        <p:nvSpPr>
          <p:cNvPr id="8" name="Aşağı Ok 7"/>
          <p:cNvSpPr/>
          <p:nvPr/>
        </p:nvSpPr>
        <p:spPr>
          <a:xfrm>
            <a:off x="8210550" y="3429000"/>
            <a:ext cx="818431" cy="990600"/>
          </a:xfrm>
          <a:prstGeom prst="downArrow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9368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Geçmişe bakış">
  <a:themeElements>
    <a:clrScheme name="Geçmişe bakış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Geçmişe bakış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eçmişe bakı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332</Words>
  <PresentationFormat>Özel</PresentationFormat>
  <Paragraphs>73</Paragraphs>
  <Slides>20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Geçmişe bakış</vt:lpstr>
      <vt:lpstr>TÜRK CUMHURİYETLERİ</vt:lpstr>
      <vt:lpstr>TÜRK CUMHURİYETLERİ </vt:lpstr>
      <vt:lpstr>AZERBAYCAN</vt:lpstr>
      <vt:lpstr>AZERBAYCAN</vt:lpstr>
      <vt:lpstr>AZERBAYCAN</vt:lpstr>
      <vt:lpstr>TÜRKMENİSTAN</vt:lpstr>
      <vt:lpstr>TÜRKMENİSTAN</vt:lpstr>
      <vt:lpstr>TÜRKMENİSTAN</vt:lpstr>
      <vt:lpstr>ÖZBEKİSTAN</vt:lpstr>
      <vt:lpstr>ÖZBEKİSTAN</vt:lpstr>
      <vt:lpstr>ÖZBEKİSTAN</vt:lpstr>
      <vt:lpstr>KIRGIZİSTAN</vt:lpstr>
      <vt:lpstr>KIRGIZİSTAN</vt:lpstr>
      <vt:lpstr>KIRGIZİSTAN</vt:lpstr>
      <vt:lpstr>KAZAKİSTAN</vt:lpstr>
      <vt:lpstr>KAZAKİSTAN</vt:lpstr>
      <vt:lpstr>KAZAKİSTAN</vt:lpstr>
      <vt:lpstr>KUZEY KIBRIS TÜRK CUMHURİYETİ</vt:lpstr>
      <vt:lpstr>KUZEY KIBRIS TÜRK CUMHURİYETİ</vt:lpstr>
      <vt:lpstr>KUZEY KIBRIS TÜRK CUMHURİYETİ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ModifiedBy/>
  <dcterms:created xsi:type="dcterms:W3CDTF">2012-08-15T22:53:30Z</dcterms:created>
  <dcterms:modified xsi:type="dcterms:W3CDTF">2019-11-23T14:05:28Z</dcterms:modified>
  <cp:category>https://www.sorubak.com</cp:category>
</cp:coreProperties>
</file>