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diagrams/data1.xml" ContentType="application/vnd.openxmlformats-officedocument.drawingml.diagramData+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15"/>
  </p:notesMasterIdLst>
  <p:sldIdLst>
    <p:sldId id="256" r:id="rId2"/>
    <p:sldId id="267" r:id="rId3"/>
    <p:sldId id="268" r:id="rId4"/>
    <p:sldId id="257" r:id="rId5"/>
    <p:sldId id="260" r:id="rId6"/>
    <p:sldId id="259" r:id="rId7"/>
    <p:sldId id="258" r:id="rId8"/>
    <p:sldId id="264" r:id="rId9"/>
    <p:sldId id="261" r:id="rId10"/>
    <p:sldId id="262" r:id="rId11"/>
    <p:sldId id="263" r:id="rId12"/>
    <p:sldId id="269" r:id="rId13"/>
    <p:sldId id="266"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144" autoAdjust="0"/>
  </p:normalViewPr>
  <p:slideViewPr>
    <p:cSldViewPr>
      <p:cViewPr varScale="1">
        <p:scale>
          <a:sx n="89" d="100"/>
          <a:sy n="89" d="100"/>
        </p:scale>
        <p:origin x="-1032"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EF33C1-B873-4049-8894-23961104098D}" type="doc">
      <dgm:prSet loTypeId="urn:microsoft.com/office/officeart/2005/8/layout/cycle2" loCatId="cycle" qsTypeId="urn:microsoft.com/office/officeart/2005/8/quickstyle/3d1" qsCatId="3D" csTypeId="urn:microsoft.com/office/officeart/2005/8/colors/accent1_2" csCatId="accent1" phldr="1"/>
      <dgm:spPr/>
      <dgm:t>
        <a:bodyPr/>
        <a:lstStyle/>
        <a:p>
          <a:endParaRPr lang="tr-TR"/>
        </a:p>
      </dgm:t>
    </dgm:pt>
    <dgm:pt modelId="{5A20CE80-8193-4887-92C8-5281BC49B71F}" type="pres">
      <dgm:prSet presAssocID="{AAEF33C1-B873-4049-8894-23961104098D}" presName="cycle" presStyleCnt="0">
        <dgm:presLayoutVars>
          <dgm:dir/>
          <dgm:resizeHandles val="exact"/>
        </dgm:presLayoutVars>
      </dgm:prSet>
      <dgm:spPr/>
      <dgm:t>
        <a:bodyPr/>
        <a:lstStyle/>
        <a:p>
          <a:endParaRPr lang="tr-TR"/>
        </a:p>
      </dgm:t>
    </dgm:pt>
  </dgm:ptLst>
  <dgm:cxnLst>
    <dgm:cxn modelId="{F0D3E7C5-718A-4C6E-9829-F88FB7FEDC69}" type="presOf" srcId="{AAEF33C1-B873-4049-8894-23961104098D}" destId="{5A20CE80-8193-4887-92C8-5281BC49B71F}"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714CE4-04BF-4924-90E2-D53E1DE6E565}" type="datetimeFigureOut">
              <a:rPr lang="tr-TR" smtClean="0"/>
              <a:pPr/>
              <a:t>13/02/2020</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415AEB-2CFA-46AC-ACF8-80BB507886F8}" type="slidenum">
              <a:rPr lang="tr-TR" smtClean="0"/>
              <a:pPr/>
              <a:t>‹#›</a:t>
            </a:fld>
            <a:endParaRPr lang="tr-TR"/>
          </a:p>
        </p:txBody>
      </p:sp>
    </p:spTree>
    <p:extLst>
      <p:ext uri="{BB962C8B-B14F-4D97-AF65-F5344CB8AC3E}">
        <p14:creationId xmlns:p14="http://schemas.microsoft.com/office/powerpoint/2010/main" xmlns="" val="30109947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36415AEB-2CFA-46AC-ACF8-80BB507886F8}" type="slidenum">
              <a:rPr lang="tr-TR" smtClean="0"/>
              <a:pPr/>
              <a:t>2</a:t>
            </a:fld>
            <a:endParaRPr lang="tr-TR"/>
          </a:p>
        </p:txBody>
      </p:sp>
    </p:spTree>
    <p:extLst>
      <p:ext uri="{BB962C8B-B14F-4D97-AF65-F5344CB8AC3E}">
        <p14:creationId xmlns:p14="http://schemas.microsoft.com/office/powerpoint/2010/main" xmlns="" val="1148097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Bu bir resim</a:t>
            </a:r>
            <a:endParaRPr lang="tr-TR" dirty="0"/>
          </a:p>
        </p:txBody>
      </p:sp>
      <p:sp>
        <p:nvSpPr>
          <p:cNvPr id="4" name="Slayt Numarası Yer Tutucusu 3"/>
          <p:cNvSpPr>
            <a:spLocks noGrp="1"/>
          </p:cNvSpPr>
          <p:nvPr>
            <p:ph type="sldNum" sz="quarter" idx="10"/>
          </p:nvPr>
        </p:nvSpPr>
        <p:spPr/>
        <p:txBody>
          <a:bodyPr/>
          <a:lstStyle/>
          <a:p>
            <a:fld id="{36415AEB-2CFA-46AC-ACF8-80BB507886F8}" type="slidenum">
              <a:rPr lang="tr-TR" smtClean="0"/>
              <a:pPr/>
              <a:t>3</a:t>
            </a:fld>
            <a:endParaRPr lang="tr-TR"/>
          </a:p>
        </p:txBody>
      </p:sp>
    </p:spTree>
    <p:extLst>
      <p:ext uri="{BB962C8B-B14F-4D97-AF65-F5344CB8AC3E}">
        <p14:creationId xmlns:p14="http://schemas.microsoft.com/office/powerpoint/2010/main" xmlns="" val="3320170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6415AEB-2CFA-46AC-ACF8-80BB507886F8}" type="slidenum">
              <a:rPr lang="tr-TR" smtClean="0"/>
              <a:pPr/>
              <a:t>4</a:t>
            </a:fld>
            <a:endParaRPr lang="tr-TR"/>
          </a:p>
        </p:txBody>
      </p:sp>
    </p:spTree>
    <p:extLst>
      <p:ext uri="{BB962C8B-B14F-4D97-AF65-F5344CB8AC3E}">
        <p14:creationId xmlns:p14="http://schemas.microsoft.com/office/powerpoint/2010/main" xmlns="" val="2732677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6415AEB-2CFA-46AC-ACF8-80BB507886F8}" type="slidenum">
              <a:rPr lang="tr-TR" smtClean="0"/>
              <a:pPr/>
              <a:t>5</a:t>
            </a:fld>
            <a:endParaRPr lang="tr-TR"/>
          </a:p>
        </p:txBody>
      </p:sp>
    </p:spTree>
    <p:extLst>
      <p:ext uri="{BB962C8B-B14F-4D97-AF65-F5344CB8AC3E}">
        <p14:creationId xmlns:p14="http://schemas.microsoft.com/office/powerpoint/2010/main" xmlns="" val="2675348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36415AEB-2CFA-46AC-ACF8-80BB507886F8}" type="slidenum">
              <a:rPr lang="tr-TR" smtClean="0"/>
              <a:pPr/>
              <a:t>13</a:t>
            </a:fld>
            <a:endParaRPr lang="tr-TR"/>
          </a:p>
        </p:txBody>
      </p:sp>
    </p:spTree>
    <p:extLst>
      <p:ext uri="{BB962C8B-B14F-4D97-AF65-F5344CB8AC3E}">
        <p14:creationId xmlns:p14="http://schemas.microsoft.com/office/powerpoint/2010/main" xmlns="" val="448205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E56236E7-7602-4F3F-883F-73864139E9BE}" type="datetimeFigureOut">
              <a:rPr lang="tr-TR" smtClean="0"/>
              <a:pPr/>
              <a:t>13/02/2020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E1DAABF-E741-4475-ABE6-45F36B5730E3}" type="slidenum">
              <a:rPr lang="tr-TR" smtClean="0"/>
              <a:pPr/>
              <a:t>‹#›</a:t>
            </a:fld>
            <a:endParaRPr lang="tr-T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56236E7-7602-4F3F-883F-73864139E9BE}" type="datetimeFigureOut">
              <a:rPr lang="tr-TR" smtClean="0"/>
              <a:pPr/>
              <a:t>13/02/2020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E1DAABF-E741-4475-ABE6-45F36B5730E3}"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E56236E7-7602-4F3F-883F-73864139E9BE}" type="datetimeFigureOut">
              <a:rPr lang="tr-TR" smtClean="0"/>
              <a:pPr/>
              <a:t>13/02/2020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E1DAABF-E741-4475-ABE6-45F36B5730E3}"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56236E7-7602-4F3F-883F-73864139E9BE}" type="datetimeFigureOut">
              <a:rPr lang="tr-TR" smtClean="0"/>
              <a:pPr/>
              <a:t>13/02/2020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E1DAABF-E741-4475-ABE6-45F36B5730E3}"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E56236E7-7602-4F3F-883F-73864139E9BE}" type="datetimeFigureOut">
              <a:rPr lang="tr-TR" smtClean="0"/>
              <a:pPr/>
              <a:t>13/02/2020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E1DAABF-E741-4475-ABE6-45F36B5730E3}"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56236E7-7602-4F3F-883F-73864139E9BE}" type="datetimeFigureOut">
              <a:rPr lang="tr-TR" smtClean="0"/>
              <a:pPr/>
              <a:t>13/02/2020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E1DAABF-E741-4475-ABE6-45F36B5730E3}"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E56236E7-7602-4F3F-883F-73864139E9BE}" type="datetimeFigureOut">
              <a:rPr lang="tr-TR" smtClean="0"/>
              <a:pPr/>
              <a:t>13/02/2020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2E1DAABF-E741-4475-ABE6-45F36B5730E3}" type="slidenum">
              <a:rPr lang="tr-TR" smtClean="0"/>
              <a:pPr/>
              <a:t>‹#›</a:t>
            </a:fld>
            <a:endParaRPr lang="tr-T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E56236E7-7602-4F3F-883F-73864139E9BE}" type="datetimeFigureOut">
              <a:rPr lang="tr-TR" smtClean="0"/>
              <a:pPr/>
              <a:t>13/02/2020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2E1DAABF-E741-4475-ABE6-45F36B5730E3}"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6236E7-7602-4F3F-883F-73864139E9BE}" type="datetimeFigureOut">
              <a:rPr lang="tr-TR" smtClean="0"/>
              <a:pPr/>
              <a:t>13/02/2020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2E1DAABF-E741-4475-ABE6-45F36B5730E3}"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56236E7-7602-4F3F-883F-73864139E9BE}" type="datetimeFigureOut">
              <a:rPr lang="tr-TR" smtClean="0"/>
              <a:pPr/>
              <a:t>13/02/2020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E1DAABF-E741-4475-ABE6-45F36B5730E3}"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56236E7-7602-4F3F-883F-73864139E9BE}" type="datetimeFigureOut">
              <a:rPr lang="tr-TR" smtClean="0"/>
              <a:pPr/>
              <a:t>13/02/2020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E1DAABF-E741-4475-ABE6-45F36B5730E3}" type="slidenum">
              <a:rPr lang="tr-TR" smtClean="0"/>
              <a:pPr/>
              <a:t>‹#›</a:t>
            </a:fld>
            <a:endParaRPr lang="tr-T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E56236E7-7602-4F3F-883F-73864139E9BE}" type="datetimeFigureOut">
              <a:rPr lang="tr-TR" smtClean="0"/>
              <a:pPr/>
              <a:t>13/02/2020</a:t>
            </a:fld>
            <a:endParaRPr lang="tr-T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2E1DAABF-E741-4475-ABE6-45F36B5730E3}"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diagramLayout" Target="../diagrams/layout1.xml"/><Relationship Id="rId7" Type="http://schemas.openxmlformats.org/officeDocument/2006/relationships/image" Target="../media/image8.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image" Target="../media/image11.jpeg"/><Relationship Id="rId5" Type="http://schemas.openxmlformats.org/officeDocument/2006/relationships/diagramColors" Target="../diagrams/colors1.xml"/><Relationship Id="rId10" Type="http://schemas.openxmlformats.org/officeDocument/2006/relationships/image" Target="../media/image5.jpeg"/><Relationship Id="rId4" Type="http://schemas.openxmlformats.org/officeDocument/2006/relationships/diagramQuickStyle" Target="../diagrams/quickStyle1.xml"/><Relationship Id="rId9"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827584" y="3284984"/>
            <a:ext cx="6285082" cy="1512167"/>
          </a:xfrm>
        </p:spPr>
        <p:txBody>
          <a:bodyPr/>
          <a:lstStyle/>
          <a:p>
            <a:r>
              <a:rPr lang="tr-TR" dirty="0" smtClean="0"/>
              <a:t>Konu: geçmişten günümüze aydınlatma</a:t>
            </a:r>
          </a:p>
          <a:p>
            <a:r>
              <a:rPr lang="tr-TR" dirty="0" smtClean="0"/>
              <a:t>Ülkü ilkokulu 4-D sınıfı </a:t>
            </a:r>
            <a:r>
              <a:rPr lang="tr-TR" dirty="0"/>
              <a:t>I</a:t>
            </a:r>
            <a:r>
              <a:rPr lang="tr-TR" dirty="0" smtClean="0"/>
              <a:t>sparta</a:t>
            </a:r>
          </a:p>
          <a:p>
            <a:r>
              <a:rPr lang="tr-TR" dirty="0" smtClean="0"/>
              <a:t>Hazırlayan: </a:t>
            </a:r>
            <a:r>
              <a:rPr lang="tr-TR" dirty="0">
                <a:solidFill>
                  <a:srgbClr val="FF0000"/>
                </a:solidFill>
              </a:rPr>
              <a:t>F</a:t>
            </a:r>
            <a:r>
              <a:rPr lang="tr-TR" dirty="0" smtClean="0">
                <a:solidFill>
                  <a:srgbClr val="FF0000"/>
                </a:solidFill>
              </a:rPr>
              <a:t>atma </a:t>
            </a:r>
            <a:r>
              <a:rPr lang="tr-TR" dirty="0">
                <a:solidFill>
                  <a:srgbClr val="FF0000"/>
                </a:solidFill>
              </a:rPr>
              <a:t>N</a:t>
            </a:r>
            <a:r>
              <a:rPr lang="tr-TR" dirty="0" smtClean="0">
                <a:solidFill>
                  <a:srgbClr val="FF0000"/>
                </a:solidFill>
              </a:rPr>
              <a:t>az </a:t>
            </a:r>
            <a:r>
              <a:rPr lang="tr-TR" dirty="0">
                <a:solidFill>
                  <a:srgbClr val="FF0000"/>
                </a:solidFill>
              </a:rPr>
              <a:t>K</a:t>
            </a:r>
            <a:r>
              <a:rPr lang="tr-TR" dirty="0" smtClean="0">
                <a:solidFill>
                  <a:srgbClr val="FF0000"/>
                </a:solidFill>
              </a:rPr>
              <a:t>ıvrak </a:t>
            </a:r>
            <a:endParaRPr lang="tr-TR" dirty="0"/>
          </a:p>
        </p:txBody>
      </p:sp>
      <p:sp>
        <p:nvSpPr>
          <p:cNvPr id="2" name="Başlık 1"/>
          <p:cNvSpPr>
            <a:spLocks noGrp="1"/>
          </p:cNvSpPr>
          <p:nvPr>
            <p:ph type="ctrTitle"/>
          </p:nvPr>
        </p:nvSpPr>
        <p:spPr>
          <a:xfrm>
            <a:off x="827584" y="1268760"/>
            <a:ext cx="7175351" cy="1963327"/>
          </a:xfrm>
        </p:spPr>
        <p:txBody>
          <a:bodyPr/>
          <a:lstStyle/>
          <a:p>
            <a:pPr marL="182880" indent="0">
              <a:buNone/>
            </a:pPr>
            <a:r>
              <a:rPr lang="tr-TR" dirty="0" smtClean="0"/>
              <a:t>Fen bilimleri 4. sınıf</a:t>
            </a:r>
            <a:br>
              <a:rPr lang="tr-TR" dirty="0" smtClean="0"/>
            </a:br>
            <a:endParaRPr lang="tr-TR" dirty="0"/>
          </a:p>
        </p:txBody>
      </p:sp>
    </p:spTree>
    <p:extLst>
      <p:ext uri="{BB962C8B-B14F-4D97-AF65-F5344CB8AC3E}">
        <p14:creationId xmlns:p14="http://schemas.microsoft.com/office/powerpoint/2010/main" xmlns="" val="2898962755"/>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flipH="1">
            <a:off x="9828584" y="5517232"/>
            <a:ext cx="45719" cy="1143000"/>
          </a:xfrm>
        </p:spPr>
        <p:txBody>
          <a:bodyPr/>
          <a:lstStyle/>
          <a:p>
            <a:endParaRPr lang="tr-TR" dirty="0"/>
          </a:p>
        </p:txBody>
      </p:sp>
      <p:sp>
        <p:nvSpPr>
          <p:cNvPr id="3" name="İçerik Yer Tutucusu 2"/>
          <p:cNvSpPr>
            <a:spLocks noGrp="1"/>
          </p:cNvSpPr>
          <p:nvPr>
            <p:ph sz="quarter" idx="13"/>
          </p:nvPr>
        </p:nvSpPr>
        <p:spPr>
          <a:xfrm>
            <a:off x="1143000" y="764704"/>
            <a:ext cx="6669360" cy="5112568"/>
          </a:xfrm>
        </p:spPr>
        <p:txBody>
          <a:bodyPr/>
          <a:lstStyle/>
          <a:p>
            <a:r>
              <a:rPr lang="tr-TR" dirty="0" smtClean="0"/>
              <a:t>Aydınlatma için kullanılan ilk ürün meşaleydi</a:t>
            </a:r>
          </a:p>
          <a:p>
            <a:endParaRPr lang="tr-TR" dirty="0"/>
          </a:p>
          <a:p>
            <a:r>
              <a:rPr lang="tr-TR" dirty="0" smtClean="0"/>
              <a:t>Aydınlatma için kullanılan son ürün ise……………</a:t>
            </a:r>
          </a:p>
          <a:p>
            <a:endParaRPr lang="tr-TR" dirty="0"/>
          </a:p>
          <a:p>
            <a:r>
              <a:rPr lang="tr-TR" dirty="0" smtClean="0"/>
              <a:t>Boşluktaki yere </a:t>
            </a:r>
            <a:r>
              <a:rPr lang="tr-TR" dirty="0" err="1" smtClean="0"/>
              <a:t>LEDdir</a:t>
            </a:r>
            <a:r>
              <a:rPr lang="tr-TR" dirty="0" smtClean="0"/>
              <a:t>. gelecek.</a:t>
            </a:r>
          </a:p>
        </p:txBody>
      </p:sp>
      <p:pic>
        <p:nvPicPr>
          <p:cNvPr id="1026" name="Picture 2" descr="https://encrypted-tbn0.gstatic.com/images?q=tbn%3AANd9GcSU6nT5E8NNHrJO0x-Ho92nGg_euAGInGITmDMjGT3i9zLaM89_"/>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51720" y="3428999"/>
            <a:ext cx="4464496" cy="27211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1764208"/>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188640"/>
            <a:ext cx="7488832" cy="864096"/>
          </a:xfrm>
        </p:spPr>
        <p:txBody>
          <a:bodyPr/>
          <a:lstStyle/>
          <a:p>
            <a:pPr lvl="1"/>
            <a:r>
              <a:rPr lang="tr-TR" sz="4400" dirty="0" smtClean="0"/>
              <a:t>       Slayt nasıl yapılır ?</a:t>
            </a:r>
            <a:endParaRPr lang="tr-TR" sz="4400" dirty="0"/>
          </a:p>
        </p:txBody>
      </p:sp>
      <p:sp>
        <p:nvSpPr>
          <p:cNvPr id="3" name="İçerik Yer Tutucusu 2"/>
          <p:cNvSpPr>
            <a:spLocks noGrp="1"/>
          </p:cNvSpPr>
          <p:nvPr>
            <p:ph sz="quarter" idx="13"/>
          </p:nvPr>
        </p:nvSpPr>
        <p:spPr>
          <a:xfrm>
            <a:off x="1143000" y="1340768"/>
            <a:ext cx="7245424" cy="4320480"/>
          </a:xfrm>
        </p:spPr>
        <p:txBody>
          <a:bodyPr/>
          <a:lstStyle/>
          <a:p>
            <a:r>
              <a:rPr lang="tr-TR" dirty="0" smtClean="0"/>
              <a:t>Son olarak slayt nasıl yapılır onu </a:t>
            </a:r>
            <a:r>
              <a:rPr lang="tr-TR" dirty="0" err="1" smtClean="0"/>
              <a:t>anlatıcağız</a:t>
            </a:r>
            <a:endParaRPr lang="tr-TR" dirty="0" smtClean="0"/>
          </a:p>
          <a:p>
            <a:r>
              <a:rPr lang="tr-TR" dirty="0" smtClean="0"/>
              <a:t>1. </a:t>
            </a:r>
            <a:r>
              <a:rPr lang="tr-TR" dirty="0" err="1" smtClean="0"/>
              <a:t>power</a:t>
            </a:r>
            <a:r>
              <a:rPr lang="tr-TR" dirty="0" smtClean="0"/>
              <a:t> </a:t>
            </a:r>
            <a:r>
              <a:rPr lang="tr-TR" dirty="0" err="1" smtClean="0"/>
              <a:t>pointi</a:t>
            </a:r>
            <a:r>
              <a:rPr lang="tr-TR" dirty="0" smtClean="0"/>
              <a:t> açın</a:t>
            </a:r>
          </a:p>
          <a:p>
            <a:r>
              <a:rPr lang="tr-TR" dirty="0" smtClean="0"/>
              <a:t>2. boş bir sunu açın</a:t>
            </a:r>
          </a:p>
          <a:p>
            <a:r>
              <a:rPr lang="tr-TR" dirty="0"/>
              <a:t>3</a:t>
            </a:r>
            <a:r>
              <a:rPr lang="tr-TR" dirty="0" smtClean="0"/>
              <a:t>. sunumunuzun hangi ders olduğunu yazın</a:t>
            </a:r>
          </a:p>
          <a:p>
            <a:r>
              <a:rPr lang="tr-TR" dirty="0"/>
              <a:t>4</a:t>
            </a:r>
            <a:r>
              <a:rPr lang="tr-TR" dirty="0" smtClean="0"/>
              <a:t>. ve son olarak sunumunuzu </a:t>
            </a:r>
            <a:r>
              <a:rPr lang="tr-TR" dirty="0" err="1" smtClean="0"/>
              <a:t>eğitimhaneyi</a:t>
            </a:r>
            <a:r>
              <a:rPr lang="tr-TR" dirty="0" smtClean="0"/>
              <a:t> açarak dosya ekleye basın ama dosya eklemeden önce üye girişi yapmalısınız…</a:t>
            </a:r>
          </a:p>
          <a:p>
            <a:endParaRPr lang="tr-TR" dirty="0"/>
          </a:p>
        </p:txBody>
      </p:sp>
    </p:spTree>
    <p:extLst>
      <p:ext uri="{BB962C8B-B14F-4D97-AF65-F5344CB8AC3E}">
        <p14:creationId xmlns:p14="http://schemas.microsoft.com/office/powerpoint/2010/main" xmlns="" val="1668479238"/>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55577" y="116632"/>
            <a:ext cx="7550224" cy="1008112"/>
          </a:xfrm>
        </p:spPr>
        <p:txBody>
          <a:bodyPr>
            <a:normAutofit fontScale="90000"/>
          </a:bodyPr>
          <a:lstStyle/>
          <a:p>
            <a:r>
              <a:rPr lang="tr-TR" b="0" dirty="0" smtClean="0"/>
              <a:t>Ülkü ilkokulu teşekkür eder. </a:t>
            </a:r>
            <a:endParaRPr lang="tr-TR" b="0" dirty="0"/>
          </a:p>
        </p:txBody>
      </p:sp>
      <p:pic>
        <p:nvPicPr>
          <p:cNvPr id="6" name="Picture 2" descr="C:\Users\Star\Desktop\indir.jpg"/>
          <p:cNvPicPr>
            <a:picLocks noGrp="1" noChangeAspect="1" noChangeArrowheads="1"/>
          </p:cNvPicPr>
          <p:nvPr>
            <p:ph sz="quarter" idx="13"/>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16216" y="980728"/>
            <a:ext cx="2095500" cy="1394460"/>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5" descr="ÜLKÜ İLKOKULU’NUN İL MÜDÜRLÜĞÜMÜZE ZİYARETİ"/>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79222"/>
            <a:ext cx="9144000" cy="587877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19148280"/>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974896" y="4797152"/>
            <a:ext cx="45719" cy="1143000"/>
          </a:xfrm>
        </p:spPr>
        <p:txBody>
          <a:bodyPr/>
          <a:lstStyle/>
          <a:p>
            <a:endParaRPr lang="tr-TR" dirty="0"/>
          </a:p>
        </p:txBody>
      </p:sp>
      <p:sp>
        <p:nvSpPr>
          <p:cNvPr id="3" name="İçerik Yer Tutucusu 2"/>
          <p:cNvSpPr>
            <a:spLocks noGrp="1"/>
          </p:cNvSpPr>
          <p:nvPr>
            <p:ph sz="quarter" idx="13"/>
          </p:nvPr>
        </p:nvSpPr>
        <p:spPr>
          <a:xfrm>
            <a:off x="1331640" y="1052736"/>
            <a:ext cx="6400800" cy="4713704"/>
          </a:xfrm>
        </p:spPr>
        <p:style>
          <a:lnRef idx="2">
            <a:schemeClr val="dk1"/>
          </a:lnRef>
          <a:fillRef idx="1">
            <a:schemeClr val="lt1"/>
          </a:fillRef>
          <a:effectRef idx="0">
            <a:schemeClr val="dk1"/>
          </a:effectRef>
          <a:fontRef idx="minor">
            <a:schemeClr val="dk1"/>
          </a:fontRef>
        </p:style>
        <p:txBody>
          <a:bodyPr/>
          <a:lstStyle/>
          <a:p>
            <a:r>
              <a:rPr lang="tr-T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Beni</a:t>
            </a:r>
            <a:r>
              <a:rPr lang="tr-TR" dirty="0" smtClean="0"/>
              <a:t>  </a:t>
            </a:r>
            <a:r>
              <a:rPr lang="tr-T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izlediğiniz</a:t>
            </a:r>
            <a:r>
              <a:rPr lang="tr-TR" dirty="0" smtClean="0"/>
              <a:t>  </a:t>
            </a:r>
            <a:r>
              <a:rPr lang="tr-T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ve</a:t>
            </a:r>
            <a:r>
              <a:rPr lang="tr-TR" dirty="0" smtClean="0"/>
              <a:t>  </a:t>
            </a:r>
            <a:r>
              <a:rPr lang="tr-T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dinlediğiniz</a:t>
            </a:r>
            <a:r>
              <a:rPr lang="tr-TR" dirty="0" smtClean="0"/>
              <a:t>  </a:t>
            </a:r>
            <a:r>
              <a:rPr lang="tr-T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için</a:t>
            </a:r>
            <a:r>
              <a:rPr lang="tr-TR" dirty="0" smtClean="0"/>
              <a:t>  </a:t>
            </a:r>
            <a:r>
              <a:rPr lang="tr-T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teşekkür</a:t>
            </a:r>
            <a:r>
              <a:rPr lang="tr-TR" dirty="0" smtClean="0"/>
              <a:t>  </a:t>
            </a:r>
            <a:r>
              <a:rPr lang="tr-T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ederim</a:t>
            </a:r>
            <a:r>
              <a:rPr lang="tr-TR" dirty="0" smtClean="0"/>
              <a:t>.</a:t>
            </a:r>
          </a:p>
          <a:p>
            <a:endParaRPr lang="tr-TR" dirty="0"/>
          </a:p>
          <a:p>
            <a:endParaRPr lang="tr-TR" dirty="0" smtClean="0"/>
          </a:p>
          <a:p>
            <a:endParaRPr lang="tr-TR" dirty="0"/>
          </a:p>
          <a:p>
            <a:pPr marL="45720" indent="0">
              <a:buNone/>
            </a:pPr>
            <a:r>
              <a:rPr lang="tr-TR" b="1" dirty="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tr-T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BAŞKA BİR SUNUDA GÖRÜŞMEK ÜZERE…																														</a:t>
            </a:r>
          </a:p>
          <a:p>
            <a:pPr marL="45720" indent="0">
              <a:buNone/>
            </a:pPr>
            <a:endParaRPr lang="tr-TR"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a:p>
            <a:pPr marL="45720" indent="0">
              <a:buNone/>
            </a:pPr>
            <a:endParaRPr lang="tr-T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endParaRPr>
          </a:p>
          <a:p>
            <a:pPr marL="45720" indent="0">
              <a:buNone/>
            </a:pPr>
            <a:endParaRPr lang="tr-TR"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a:p>
            <a:pPr marL="45720" indent="0">
              <a:buNone/>
            </a:pPr>
            <a:endParaRPr lang="tr-TR" dirty="0"/>
          </a:p>
        </p:txBody>
      </p:sp>
      <p:sp>
        <p:nvSpPr>
          <p:cNvPr id="4" name="5-Nokta Yıldız 3"/>
          <p:cNvSpPr/>
          <p:nvPr/>
        </p:nvSpPr>
        <p:spPr>
          <a:xfrm>
            <a:off x="3707904" y="1988840"/>
            <a:ext cx="914400" cy="914400"/>
          </a:xfrm>
          <a:prstGeom prst="star5">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tr-TR"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Gülen Yüz 4"/>
          <p:cNvSpPr/>
          <p:nvPr/>
        </p:nvSpPr>
        <p:spPr>
          <a:xfrm>
            <a:off x="3923928" y="3933056"/>
            <a:ext cx="1008112" cy="1008112"/>
          </a:xfrm>
          <a:prstGeom prst="smileyFace">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143677084"/>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143000" y="731520"/>
            <a:ext cx="7029400" cy="5361776"/>
          </a:xfrm>
        </p:spPr>
        <p:txBody>
          <a:bodyPr/>
          <a:lstStyle/>
          <a:p>
            <a:r>
              <a:rPr lang="tr-TR" dirty="0" smtClean="0"/>
              <a:t>  dünyada 2 ışık türü vardır.</a:t>
            </a:r>
          </a:p>
          <a:p>
            <a:r>
              <a:rPr lang="tr-TR" dirty="0" smtClean="0"/>
              <a:t>Bunlardan biri yapay ,</a:t>
            </a:r>
          </a:p>
          <a:p>
            <a:r>
              <a:rPr lang="tr-TR" dirty="0" smtClean="0"/>
              <a:t>Diğeri ise doğaldır.</a:t>
            </a:r>
          </a:p>
          <a:p>
            <a:r>
              <a:rPr lang="tr-TR" dirty="0" smtClean="0"/>
              <a:t>Biz bu sunumuzda </a:t>
            </a:r>
            <a:r>
              <a:rPr lang="tr-TR" dirty="0" smtClean="0">
                <a:solidFill>
                  <a:srgbClr val="FF0000"/>
                </a:solidFill>
              </a:rPr>
              <a:t>yapay </a:t>
            </a:r>
            <a:r>
              <a:rPr lang="tr-TR" dirty="0" smtClean="0">
                <a:solidFill>
                  <a:schemeClr val="tx1"/>
                </a:solidFill>
              </a:rPr>
              <a:t>ışıkları </a:t>
            </a:r>
            <a:r>
              <a:rPr lang="tr-TR" dirty="0" err="1" smtClean="0">
                <a:solidFill>
                  <a:schemeClr val="tx1"/>
                </a:solidFill>
              </a:rPr>
              <a:t>anlatıcağız</a:t>
            </a:r>
            <a:r>
              <a:rPr lang="tr-TR" dirty="0" smtClean="0">
                <a:solidFill>
                  <a:schemeClr val="tx1"/>
                </a:solidFill>
              </a:rPr>
              <a:t>.</a:t>
            </a:r>
            <a:endParaRPr lang="tr-TR" dirty="0" smtClean="0"/>
          </a:p>
          <a:p>
            <a:endParaRPr lang="tr-TR" dirty="0"/>
          </a:p>
        </p:txBody>
      </p:sp>
      <p:pic>
        <p:nvPicPr>
          <p:cNvPr id="1026" name="Picture 2"/>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5584" y="2612849"/>
            <a:ext cx="2987377" cy="2065734"/>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Picture 3" descr="C:\Users\Star\Desktop\güneş.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63888" y="2612850"/>
            <a:ext cx="2958832" cy="2065734"/>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26837609"/>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flipH="1">
            <a:off x="8305800" y="4372168"/>
            <a:ext cx="82624" cy="1143000"/>
          </a:xfrm>
        </p:spPr>
        <p:txBody>
          <a:bodyPr/>
          <a:lstStyle/>
          <a:p>
            <a:endParaRPr lang="tr-TR" dirty="0"/>
          </a:p>
        </p:txBody>
      </p:sp>
      <p:sp>
        <p:nvSpPr>
          <p:cNvPr id="3" name="İçerik Yer Tutucusu 2"/>
          <p:cNvSpPr>
            <a:spLocks noGrp="1"/>
          </p:cNvSpPr>
          <p:nvPr>
            <p:ph sz="quarter" idx="13"/>
          </p:nvPr>
        </p:nvSpPr>
        <p:spPr>
          <a:xfrm>
            <a:off x="0" y="0"/>
            <a:ext cx="9144000" cy="6858000"/>
          </a:xfrm>
        </p:spPr>
        <p:txBody>
          <a:bodyPr/>
          <a:lstStyle/>
          <a:p>
            <a:pPr marL="45720" indent="0">
              <a:buNone/>
            </a:pPr>
            <a:endParaRPr lang="tr-TR" dirty="0"/>
          </a:p>
        </p:txBody>
      </p:sp>
      <p:pic>
        <p:nvPicPr>
          <p:cNvPr id="2050" name="Picture 2" descr="C:\Users\Star\Desktop\Çevremizdeki+ışık+kaynakları.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57622321"/>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44624"/>
            <a:ext cx="7704856" cy="1008112"/>
          </a:xfrm>
        </p:spPr>
        <p:txBody>
          <a:bodyPr/>
          <a:lstStyle/>
          <a:p>
            <a:pPr marL="0" indent="0">
              <a:buNone/>
            </a:pPr>
            <a:r>
              <a:rPr lang="tr-TR" dirty="0" smtClean="0"/>
              <a:t>Soru    </a:t>
            </a:r>
            <a:endParaRPr lang="tr-TR" dirty="0"/>
          </a:p>
        </p:txBody>
      </p:sp>
      <p:sp>
        <p:nvSpPr>
          <p:cNvPr id="3" name="İçerik Yer Tutucusu 2"/>
          <p:cNvSpPr>
            <a:spLocks noGrp="1"/>
          </p:cNvSpPr>
          <p:nvPr>
            <p:ph sz="quarter" idx="13"/>
          </p:nvPr>
        </p:nvSpPr>
        <p:spPr>
          <a:xfrm>
            <a:off x="179512" y="1340768"/>
            <a:ext cx="8424936" cy="4536504"/>
          </a:xfrm>
        </p:spPr>
        <p:txBody>
          <a:bodyPr/>
          <a:lstStyle/>
          <a:p>
            <a:r>
              <a:rPr lang="tr-TR" dirty="0" smtClean="0"/>
              <a:t>Soru: sokakları aydınlatmak için hangi ışık kaynağını kullanırız ?</a:t>
            </a:r>
          </a:p>
          <a:p>
            <a:r>
              <a:rPr lang="tr-TR" dirty="0" smtClean="0"/>
              <a:t>Cevap: tabi ki de sokak lambaları kullanılır.</a:t>
            </a:r>
          </a:p>
          <a:p>
            <a:r>
              <a:rPr lang="tr-TR" dirty="0" smtClean="0"/>
              <a:t>Soru: bu ışık icat edilmeden önce insanlar bulundukları ortamları nasıl aydınlatırdı ?</a:t>
            </a:r>
          </a:p>
          <a:p>
            <a:r>
              <a:rPr lang="tr-TR" dirty="0" smtClean="0"/>
              <a:t>Cevap: gaz lambası mum vb. şeylerle aydınlatırdı. </a:t>
            </a:r>
            <a:endParaRPr lang="tr-TR" dirty="0"/>
          </a:p>
        </p:txBody>
      </p:sp>
      <p:pic>
        <p:nvPicPr>
          <p:cNvPr id="1026" name="Picture 2" descr="C:\Users\Star\Desktop\sokak lanbası.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28184" y="3573016"/>
            <a:ext cx="2430383" cy="2592288"/>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027" name="Picture 3" descr="C:\Users\Star\Desktop\gaz lanbası.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915816" y="3861206"/>
            <a:ext cx="3024336" cy="2267728"/>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028" name="Picture 4" descr="C:\Users\Star\Desktop\mum.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51520" y="3962975"/>
            <a:ext cx="2388915" cy="206419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8196262"/>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circle(in)">
                                      <p:cBhvr>
                                        <p:cTn id="18" dur="2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260648"/>
            <a:ext cx="6897535" cy="1080120"/>
          </a:xfrm>
        </p:spPr>
        <p:style>
          <a:lnRef idx="2">
            <a:schemeClr val="dk1"/>
          </a:lnRef>
          <a:fillRef idx="1">
            <a:schemeClr val="lt1"/>
          </a:fillRef>
          <a:effectRef idx="0">
            <a:schemeClr val="dk1"/>
          </a:effectRef>
          <a:fontRef idx="minor">
            <a:schemeClr val="dk1"/>
          </a:fontRef>
        </p:style>
        <p:txBody>
          <a:bodyPr/>
          <a:lstStyle/>
          <a:p>
            <a:r>
              <a:rPr lang="tr-TR"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Teknoloji nedir ?</a:t>
            </a:r>
            <a:endParaRPr lang="tr-TR"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İçerik Yer Tutucusu 2"/>
          <p:cNvSpPr>
            <a:spLocks noGrp="1"/>
          </p:cNvSpPr>
          <p:nvPr>
            <p:ph sz="quarter" idx="13"/>
          </p:nvPr>
        </p:nvSpPr>
        <p:spPr>
          <a:xfrm>
            <a:off x="395536" y="1412776"/>
            <a:ext cx="8424936" cy="4680520"/>
          </a:xfrm>
        </p:spPr>
        <p:style>
          <a:lnRef idx="2">
            <a:schemeClr val="dk1"/>
          </a:lnRef>
          <a:fillRef idx="1">
            <a:schemeClr val="lt1"/>
          </a:fillRef>
          <a:effectRef idx="0">
            <a:schemeClr val="dk1"/>
          </a:effectRef>
          <a:fontRef idx="minor">
            <a:schemeClr val="dk1"/>
          </a:fontRef>
        </p:style>
        <p:txBody>
          <a:bodyP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marL="45720" indent="0">
              <a:buNone/>
            </a:pPr>
            <a:r>
              <a:rPr lang="tr-TR"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Teknoloji nedir ?</a:t>
            </a:r>
          </a:p>
          <a:p>
            <a:pPr marL="45720" indent="0">
              <a:buNone/>
            </a:pPr>
            <a:r>
              <a:rPr lang="tr-TR" b="1" dirty="0" smtClean="0">
                <a:ln>
                  <a:prstDash val="solid"/>
                </a:ln>
                <a:solidFill>
                  <a:schemeClr val="tx1"/>
                </a:solidFill>
                <a:effectLst>
                  <a:outerShdw blurRad="88000" dist="50800" dir="5040000" algn="tl">
                    <a:schemeClr val="accent4">
                      <a:tint val="80000"/>
                      <a:satMod val="250000"/>
                      <a:alpha val="45000"/>
                    </a:schemeClr>
                  </a:outerShdw>
                </a:effectLst>
              </a:rPr>
              <a:t>İnsanların ihtiyaçlarına uygun araç ve gereçlerin yapılması için gerekli bilgi ve yeteneklerin tümüne </a:t>
            </a:r>
            <a:r>
              <a:rPr lang="tr-TR" b="1" dirty="0" smtClean="0">
                <a:ln>
                  <a:prstDash val="solid"/>
                </a:ln>
                <a:solidFill>
                  <a:srgbClr val="FF0000"/>
                </a:solidFill>
                <a:effectLst>
                  <a:outerShdw blurRad="88000" dist="50800" dir="5040000" algn="tl">
                    <a:schemeClr val="accent4">
                      <a:tint val="80000"/>
                      <a:satMod val="250000"/>
                      <a:alpha val="45000"/>
                    </a:schemeClr>
                  </a:outerShdw>
                </a:effectLst>
              </a:rPr>
              <a:t>teknoloji </a:t>
            </a:r>
            <a:r>
              <a:rPr lang="tr-TR" b="1" dirty="0" smtClean="0">
                <a:ln>
                  <a:prstDash val="solid"/>
                </a:ln>
                <a:solidFill>
                  <a:schemeClr val="tx1"/>
                </a:solidFill>
                <a:effectLst>
                  <a:outerShdw blurRad="88000" dist="50800" dir="5040000" algn="tl">
                    <a:schemeClr val="accent4">
                      <a:tint val="80000"/>
                      <a:satMod val="250000"/>
                      <a:alpha val="45000"/>
                    </a:schemeClr>
                  </a:outerShdw>
                </a:effectLst>
              </a:rPr>
              <a:t>denir.</a:t>
            </a:r>
          </a:p>
          <a:p>
            <a:pPr marL="45720" indent="0">
              <a:buNone/>
            </a:pPr>
            <a:endParaRPr lang="tr-TR" b="1" dirty="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smtClean="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smtClean="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smtClean="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smtClean="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smtClean="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smtClean="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smtClean="0">
              <a:ln>
                <a:prstDash val="solid"/>
              </a:ln>
              <a:solidFill>
                <a:schemeClr val="tx1"/>
              </a:solidFill>
              <a:effectLst>
                <a:outerShdw blurRad="88000" dist="50800" dir="5040000" algn="tl">
                  <a:schemeClr val="accent4">
                    <a:tint val="80000"/>
                    <a:satMod val="250000"/>
                    <a:alpha val="45000"/>
                  </a:schemeClr>
                </a:outerShdw>
              </a:effectLst>
            </a:endParaRPr>
          </a:p>
          <a:p>
            <a:pPr marL="45720" indent="0">
              <a:buNone/>
            </a:pPr>
            <a:endParaRPr lang="tr-TR" b="1" dirty="0">
              <a:ln>
                <a:prstDash val="solid"/>
              </a:ln>
              <a:solidFill>
                <a:schemeClr val="tx1"/>
              </a:solidFill>
              <a:effectLst>
                <a:outerShdw blurRad="88000" dist="50800" dir="5040000" algn="tl">
                  <a:schemeClr val="accent4">
                    <a:tint val="80000"/>
                    <a:satMod val="250000"/>
                    <a:alpha val="45000"/>
                  </a:schemeClr>
                </a:outerShdw>
              </a:effectLst>
            </a:endParaRPr>
          </a:p>
        </p:txBody>
      </p:sp>
      <p:pic>
        <p:nvPicPr>
          <p:cNvPr id="3074" name="Picture 2" descr="C:\Users\Star\Desktop\teknoloji.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63688" y="2780928"/>
            <a:ext cx="5268416" cy="288032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68411386"/>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p:cNvGraphicFramePr/>
          <p:nvPr>
            <p:extLst>
              <p:ext uri="{D42A27DB-BD31-4B8C-83A1-F6EECF244321}">
                <p14:modId xmlns:p14="http://schemas.microsoft.com/office/powerpoint/2010/main" xmlns="" val="2723337901"/>
              </p:ext>
            </p:extLst>
          </p:nvPr>
        </p:nvGraphicFramePr>
        <p:xfrm>
          <a:off x="8230480" y="4581128"/>
          <a:ext cx="45719"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İçerik Yer Tutucusu 2"/>
          <p:cNvSpPr>
            <a:spLocks noGrp="1"/>
          </p:cNvSpPr>
          <p:nvPr>
            <p:ph sz="quarter" idx="13"/>
          </p:nvPr>
        </p:nvSpPr>
        <p:spPr>
          <a:xfrm>
            <a:off x="467544" y="548680"/>
            <a:ext cx="8280920" cy="5832648"/>
          </a:xfrm>
        </p:spPr>
        <p:txBody>
          <a:bodyPr>
            <a:normAutofit/>
          </a:bodyPr>
          <a:lstStyle/>
          <a:p>
            <a:pPr marL="45720" indent="0">
              <a:buNone/>
            </a:pPr>
            <a:r>
              <a:rPr lang="tr-TR" dirty="0" smtClean="0"/>
              <a:t>Kullandığımız bazı ışık türleri şunlardır.</a:t>
            </a:r>
          </a:p>
          <a:p>
            <a:pPr marL="45720" indent="0">
              <a:buNone/>
            </a:pPr>
            <a:r>
              <a:rPr lang="tr-TR" dirty="0" smtClean="0"/>
              <a:t>Ampul</a:t>
            </a:r>
          </a:p>
          <a:p>
            <a:pPr marL="45720" indent="0">
              <a:buNone/>
            </a:pPr>
            <a:r>
              <a:rPr lang="tr-TR" dirty="0" smtClean="0"/>
              <a:t>Mum</a:t>
            </a:r>
          </a:p>
          <a:p>
            <a:pPr marL="45720" indent="0">
              <a:buNone/>
            </a:pPr>
            <a:r>
              <a:rPr lang="tr-TR" dirty="0" smtClean="0"/>
              <a:t>El feneri</a:t>
            </a:r>
          </a:p>
          <a:p>
            <a:pPr marL="45720" indent="0">
              <a:buNone/>
            </a:pPr>
            <a:r>
              <a:rPr lang="tr-TR" dirty="0" smtClean="0"/>
              <a:t>LED</a:t>
            </a:r>
          </a:p>
          <a:p>
            <a:pPr marL="45720" indent="0">
              <a:buNone/>
            </a:pPr>
            <a:r>
              <a:rPr lang="tr-TR" dirty="0" smtClean="0"/>
              <a:t>Gaz lambası</a:t>
            </a:r>
          </a:p>
          <a:p>
            <a:pPr marL="45720" indent="0">
              <a:buNone/>
            </a:pPr>
            <a:r>
              <a:rPr lang="tr-TR" dirty="0" smtClean="0"/>
              <a:t>Sokak lambası</a:t>
            </a:r>
          </a:p>
          <a:p>
            <a:pPr marL="45720" indent="0">
              <a:buNone/>
            </a:pPr>
            <a:r>
              <a:rPr lang="tr-TR" dirty="0" smtClean="0"/>
              <a:t>Telefonun ışık uygulaması</a:t>
            </a:r>
          </a:p>
          <a:p>
            <a:pPr marL="45720" indent="0">
              <a:buNone/>
            </a:pPr>
            <a:r>
              <a:rPr lang="tr-TR" dirty="0" smtClean="0"/>
              <a:t>Ampul</a:t>
            </a:r>
          </a:p>
          <a:p>
            <a:pPr marL="45720" indent="0">
              <a:buNone/>
            </a:pPr>
            <a:r>
              <a:rPr lang="tr-TR" dirty="0"/>
              <a:t>K</a:t>
            </a:r>
            <a:r>
              <a:rPr lang="tr-TR" dirty="0" smtClean="0"/>
              <a:t>andil</a:t>
            </a:r>
          </a:p>
          <a:p>
            <a:pPr marL="45720" indent="0">
              <a:buNone/>
            </a:pPr>
            <a:r>
              <a:rPr lang="tr-TR" dirty="0" smtClean="0"/>
              <a:t>Ve meşaledir.</a:t>
            </a:r>
            <a:endParaRPr lang="tr-TR" dirty="0"/>
          </a:p>
        </p:txBody>
      </p:sp>
      <p:pic>
        <p:nvPicPr>
          <p:cNvPr id="2050" name="Picture 2" descr="C:\Users\Star\Desktop\ampul.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40152" y="548680"/>
            <a:ext cx="1714500" cy="17145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2051" name="Picture 3" descr="C:\Users\Star\Desktop\mum.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012160" y="2348880"/>
            <a:ext cx="1800200" cy="1711089"/>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2052" name="Picture 4" descr="C:\Users\Star\Desktop\el-feneri-kamp.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6012160" y="4066339"/>
            <a:ext cx="1895872" cy="1954949"/>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8" name="Picture 3" descr="C:\Users\Star\Desktop\gaz lanbası.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3707904" y="3848030"/>
            <a:ext cx="2520280" cy="2267728"/>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9" name="Picture 2" descr="C:\Users\Star\Desktop\sokak lanbası.jp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3851920" y="1407864"/>
            <a:ext cx="2088232" cy="2332439"/>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89701240"/>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7" y="0"/>
            <a:ext cx="7910264" cy="908720"/>
          </a:xfrm>
        </p:spPr>
        <p:txBody>
          <a:bodyPr/>
          <a:lstStyle/>
          <a:p>
            <a:r>
              <a:rPr lang="tr-TR" dirty="0" smtClean="0"/>
              <a:t>Uzun bilgi </a:t>
            </a:r>
            <a:endParaRPr lang="tr-TR" dirty="0"/>
          </a:p>
        </p:txBody>
      </p:sp>
      <p:sp>
        <p:nvSpPr>
          <p:cNvPr id="3" name="İçerik Yer Tutucusu 2"/>
          <p:cNvSpPr>
            <a:spLocks noGrp="1"/>
          </p:cNvSpPr>
          <p:nvPr>
            <p:ph sz="quarter" idx="13"/>
          </p:nvPr>
        </p:nvSpPr>
        <p:spPr>
          <a:xfrm>
            <a:off x="0" y="764704"/>
            <a:ext cx="9144000" cy="6093296"/>
          </a:xfrm>
        </p:spPr>
        <p:txBody>
          <a:bodyPr>
            <a:normAutofit/>
          </a:bodyPr>
          <a:lstStyle/>
          <a:p>
            <a:pPr marL="45720" indent="0">
              <a:buNone/>
            </a:pPr>
            <a:r>
              <a:rPr lang="tr-TR" dirty="0" smtClean="0"/>
              <a:t>             Ampulün icadı hakkında neler biliyorsunuz ?</a:t>
            </a:r>
          </a:p>
          <a:p>
            <a:pPr marL="45720" indent="0">
              <a:buNone/>
            </a:pPr>
            <a:r>
              <a:rPr lang="tr-TR" dirty="0" smtClean="0"/>
              <a:t>1802 Yılında </a:t>
            </a:r>
            <a:r>
              <a:rPr lang="tr-TR" dirty="0" err="1"/>
              <a:t>H</a:t>
            </a:r>
            <a:r>
              <a:rPr lang="tr-TR" dirty="0" err="1" smtClean="0"/>
              <a:t>umprey</a:t>
            </a:r>
            <a:r>
              <a:rPr lang="tr-TR" dirty="0" smtClean="0"/>
              <a:t> </a:t>
            </a:r>
            <a:r>
              <a:rPr lang="tr-TR" dirty="0" err="1" smtClean="0"/>
              <a:t>Davy</a:t>
            </a:r>
            <a:r>
              <a:rPr lang="tr-TR" dirty="0" smtClean="0"/>
              <a:t>’ </a:t>
            </a:r>
            <a:r>
              <a:rPr lang="tr-TR" dirty="0" err="1" smtClean="0"/>
              <a:t>nin</a:t>
            </a:r>
            <a:r>
              <a:rPr lang="tr-TR" dirty="0" smtClean="0"/>
              <a:t> yapmaya başladığını biliyorum .</a:t>
            </a:r>
          </a:p>
          <a:p>
            <a:pPr marL="45720" indent="0">
              <a:buNone/>
            </a:pPr>
            <a:r>
              <a:rPr lang="tr-TR" dirty="0"/>
              <a:t> </a:t>
            </a:r>
            <a:r>
              <a:rPr lang="tr-TR" dirty="0" smtClean="0"/>
              <a:t>Ampul</a:t>
            </a:r>
          </a:p>
          <a:p>
            <a:pPr marL="45720" indent="0">
              <a:buNone/>
            </a:pPr>
            <a:r>
              <a:rPr lang="tr-TR" dirty="0" smtClean="0"/>
              <a:t>Ampulün icadına yönelik ilk çalışmaları 1802 yılında </a:t>
            </a:r>
            <a:r>
              <a:rPr lang="tr-TR" dirty="0" err="1" smtClean="0"/>
              <a:t>ingiliz</a:t>
            </a:r>
            <a:r>
              <a:rPr lang="tr-TR" dirty="0" smtClean="0"/>
              <a:t> </a:t>
            </a:r>
            <a:r>
              <a:rPr lang="tr-TR" dirty="0" err="1" smtClean="0"/>
              <a:t>Humprey</a:t>
            </a:r>
            <a:r>
              <a:rPr lang="tr-TR" dirty="0" smtClean="0"/>
              <a:t> </a:t>
            </a:r>
            <a:r>
              <a:rPr lang="tr-TR" dirty="0" err="1" smtClean="0"/>
              <a:t>Davy</a:t>
            </a:r>
            <a:r>
              <a:rPr lang="tr-TR" dirty="0" smtClean="0"/>
              <a:t> başlattı. </a:t>
            </a:r>
            <a:r>
              <a:rPr lang="tr-TR" dirty="0" err="1" smtClean="0"/>
              <a:t>Davy</a:t>
            </a:r>
            <a:r>
              <a:rPr lang="tr-TR" dirty="0" smtClean="0"/>
              <a:t>’ </a:t>
            </a:r>
            <a:r>
              <a:rPr lang="tr-TR" dirty="0" err="1" smtClean="0"/>
              <a:t>nin</a:t>
            </a:r>
            <a:r>
              <a:rPr lang="tr-TR" dirty="0" smtClean="0"/>
              <a:t> ince bir platin şeritten akım geçirerek elde ettiği ışığın ömrü ve parlaklığı yeterli değildi. 1840 yılında </a:t>
            </a:r>
            <a:r>
              <a:rPr lang="tr-TR" dirty="0" err="1"/>
              <a:t>W</a:t>
            </a:r>
            <a:r>
              <a:rPr lang="tr-TR" dirty="0" err="1" smtClean="0"/>
              <a:t>arren</a:t>
            </a:r>
            <a:r>
              <a:rPr lang="tr-TR" dirty="0" smtClean="0"/>
              <a:t> de la </a:t>
            </a:r>
            <a:r>
              <a:rPr lang="tr-TR" dirty="0" err="1" smtClean="0"/>
              <a:t>Rue</a:t>
            </a:r>
            <a:r>
              <a:rPr lang="tr-TR" dirty="0" smtClean="0"/>
              <a:t>  </a:t>
            </a:r>
            <a:r>
              <a:rPr lang="tr-TR" dirty="0" err="1" smtClean="0"/>
              <a:t>Davy</a:t>
            </a:r>
            <a:r>
              <a:rPr lang="tr-TR" dirty="0" smtClean="0"/>
              <a:t>’ </a:t>
            </a:r>
            <a:r>
              <a:rPr lang="tr-TR" dirty="0" err="1" smtClean="0"/>
              <a:t>nin</a:t>
            </a:r>
            <a:r>
              <a:rPr lang="tr-TR" dirty="0" smtClean="0"/>
              <a:t> bu yöntemini geliştirdi. </a:t>
            </a:r>
            <a:r>
              <a:rPr lang="tr-TR" dirty="0" err="1" smtClean="0"/>
              <a:t>Rue</a:t>
            </a:r>
            <a:r>
              <a:rPr lang="tr-TR" dirty="0" smtClean="0"/>
              <a:t> platin teli vakumlanmış cam tüp içine yerleştirerek daha verimli bir ışık elde etti. Ne var ki platinin pahalı olması nedeniyle </a:t>
            </a:r>
            <a:r>
              <a:rPr lang="tr-TR" dirty="0" err="1" smtClean="0"/>
              <a:t>Rue’nun</a:t>
            </a:r>
            <a:r>
              <a:rPr lang="tr-TR" dirty="0" smtClean="0"/>
              <a:t> lambası da yaygınlaşamadı. Lambanım gelişiminde katkıda bulunmuş en önemli isim Thomas Edison oldu.  Edison defalarca başarısızlığa uğramasına rağmen denemelerinden vazgeçmedi. Bu sabırlı çalışmaların sonun da karbon teli kullandığı, uzun süre yanan, yüksek verimli lambayı üretti.</a:t>
            </a:r>
          </a:p>
          <a:p>
            <a:pPr marL="45720" indent="0">
              <a:buNone/>
            </a:pPr>
            <a:endParaRPr lang="tr-TR" dirty="0" smtClean="0"/>
          </a:p>
          <a:p>
            <a:pPr marL="45720" indent="0">
              <a:buNone/>
            </a:pPr>
            <a:endParaRPr lang="tr-TR" dirty="0"/>
          </a:p>
        </p:txBody>
      </p:sp>
      <p:pic>
        <p:nvPicPr>
          <p:cNvPr id="1026" name="Picture 2" descr="C:\Users\Star\Desktop\images (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00192" y="5544864"/>
            <a:ext cx="2188468" cy="1294264"/>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027" name="Picture 3" descr="C:\Users\Star\Desktop\indir.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39952" y="5653165"/>
            <a:ext cx="1944216" cy="1077662"/>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46643217"/>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1052736"/>
            <a:ext cx="8856984" cy="5400600"/>
          </a:xfrm>
        </p:spPr>
        <p:txBody>
          <a:bodyPr>
            <a:normAutofit/>
          </a:bodyPr>
          <a:lstStyle/>
          <a:p>
            <a:r>
              <a:rPr lang="tr-TR" dirty="0" smtClean="0"/>
              <a:t>1901’de Peter </a:t>
            </a:r>
            <a:r>
              <a:rPr lang="tr-TR" dirty="0" err="1" smtClean="0"/>
              <a:t>Hewitt</a:t>
            </a:r>
            <a:r>
              <a:rPr lang="tr-TR" dirty="0"/>
              <a:t> </a:t>
            </a:r>
            <a:r>
              <a:rPr lang="tr-TR" dirty="0" smtClean="0"/>
              <a:t>floresan lambaların başlangıcı olan mavimsi beyaz ışık yayan cıvalı buhar lambasını icat etti. Uzun ömürlü lambalar daha az enerji harcaması ve daha fazla ışık vermesi nedeniyle 20. yüzyılda en fazla tercih edilen aydınlatma aracı oldu.1911 yılında günümüzde de kullanılmakta olan tungsten telli normal ampul icat etti. 1980. yılında floransan lambaların geliştirilmesiyle icat edilen halojen lambalar kullanıma sunuldu. Aydınlatma teknolojisinin hayatımıza getirdiği son yenilik LED lambalardır ilk kez 1996 yılında satışa sunulan LED ampuller diğer lambalarla karşılaştırıldığında yüzde doksan oranında daha az enerji tüketmektedir kullanım süreside oldukça uzundur.</a:t>
            </a:r>
          </a:p>
          <a:p>
            <a:pPr marL="45720" indent="0">
              <a:buNone/>
            </a:pPr>
            <a:endParaRPr lang="tr-TR" dirty="0" smtClean="0"/>
          </a:p>
          <a:p>
            <a:pPr marL="45720" indent="0">
              <a:buNone/>
            </a:pPr>
            <a:r>
              <a:rPr lang="tr-TR" dirty="0" smtClean="0"/>
              <a:t>Sosyal bil. </a:t>
            </a:r>
            <a:r>
              <a:rPr lang="tr-TR" dirty="0"/>
              <a:t>k</a:t>
            </a:r>
            <a:r>
              <a:rPr lang="tr-TR" dirty="0" smtClean="0"/>
              <a:t>itabından alınmıştır.  </a:t>
            </a:r>
            <a:endParaRPr lang="tr-TR" dirty="0"/>
          </a:p>
        </p:txBody>
      </p:sp>
    </p:spTree>
    <p:extLst>
      <p:ext uri="{BB962C8B-B14F-4D97-AF65-F5344CB8AC3E}">
        <p14:creationId xmlns:p14="http://schemas.microsoft.com/office/powerpoint/2010/main" xmlns="" val="4076665"/>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flipH="1">
            <a:off x="10908704" y="4077072"/>
            <a:ext cx="45719" cy="1143000"/>
          </a:xfrm>
        </p:spPr>
        <p:txBody>
          <a:bodyPr/>
          <a:lstStyle/>
          <a:p>
            <a:endParaRPr lang="tr-TR" dirty="0"/>
          </a:p>
        </p:txBody>
      </p:sp>
      <p:sp>
        <p:nvSpPr>
          <p:cNvPr id="3" name="İçerik Yer Tutucusu 2"/>
          <p:cNvSpPr>
            <a:spLocks noGrp="1"/>
          </p:cNvSpPr>
          <p:nvPr>
            <p:ph sz="quarter" idx="13"/>
          </p:nvPr>
        </p:nvSpPr>
        <p:spPr>
          <a:xfrm>
            <a:off x="611560" y="692696"/>
            <a:ext cx="7677472" cy="5793824"/>
          </a:xfrm>
        </p:spPr>
        <p:txBody>
          <a:bodyPr/>
          <a:lstStyle/>
          <a:p>
            <a:r>
              <a:rPr lang="tr-TR" dirty="0" smtClean="0"/>
              <a:t>Soru </a:t>
            </a:r>
          </a:p>
          <a:p>
            <a:r>
              <a:rPr lang="tr-TR" dirty="0" smtClean="0"/>
              <a:t>Evdesiniz televizyon izliyorsunuz ve </a:t>
            </a:r>
            <a:r>
              <a:rPr lang="tr-TR" dirty="0" err="1" smtClean="0"/>
              <a:t>elektirik</a:t>
            </a:r>
            <a:r>
              <a:rPr lang="tr-TR" dirty="0" smtClean="0"/>
              <a:t> gitti ne yapardınız ? Dikkat elektrik gitti.</a:t>
            </a:r>
          </a:p>
          <a:p>
            <a:r>
              <a:rPr lang="tr-TR" dirty="0" smtClean="0"/>
              <a:t>Cevap</a:t>
            </a:r>
          </a:p>
          <a:p>
            <a:r>
              <a:rPr lang="tr-TR" dirty="0" smtClean="0"/>
              <a:t>Gaz lambası, mum, meşale kullanırdım. eğer hiç biri yoksa sakince elektriğin gelmesini beklerdim.</a:t>
            </a:r>
          </a:p>
          <a:p>
            <a:endParaRPr lang="tr-TR" dirty="0"/>
          </a:p>
        </p:txBody>
      </p:sp>
      <p:pic>
        <p:nvPicPr>
          <p:cNvPr id="2050" name="Picture 2" descr="C:\Users\Star\Desktop\images.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3140968"/>
            <a:ext cx="7416824" cy="3456384"/>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67300560"/>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458</TotalTime>
  <Words>490</Words>
  <PresentationFormat>Ekran Gösterisi (4:3)</PresentationFormat>
  <Paragraphs>79</Paragraphs>
  <Slides>13</Slides>
  <Notes>5</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Hava Akımı</vt:lpstr>
      <vt:lpstr>Fen bilimleri 4. sınıf </vt:lpstr>
      <vt:lpstr>Slayt 2</vt:lpstr>
      <vt:lpstr>Slayt 3</vt:lpstr>
      <vt:lpstr>Soru    </vt:lpstr>
      <vt:lpstr>Teknoloji nedir ?</vt:lpstr>
      <vt:lpstr>Slayt 6</vt:lpstr>
      <vt:lpstr>Uzun bilgi </vt:lpstr>
      <vt:lpstr>Slayt 8</vt:lpstr>
      <vt:lpstr>Slayt 9</vt:lpstr>
      <vt:lpstr>Slayt 10</vt:lpstr>
      <vt:lpstr>       Slayt nasıl yapılır ?</vt:lpstr>
      <vt:lpstr>Ülkü ilkokulu teşekkür eder. </vt:lpstr>
      <vt:lpstr>Slayt 13</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2020-01-08T14:44:23Z</dcterms:created>
  <dcterms:modified xsi:type="dcterms:W3CDTF">2020-02-13T07:19:01Z</dcterms:modified>
  <cp:category>https://www.sorubak.com</cp:category>
</cp:coreProperties>
</file>