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  <p:sldId id="267" r:id="rId13"/>
    <p:sldId id="268" r:id="rId14"/>
    <p:sldId id="270" r:id="rId15"/>
    <p:sldId id="269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92" d="100"/>
          <a:sy n="92" d="100"/>
        </p:scale>
        <p:origin x="-72" y="2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72A9A8-C826-4E25-934F-12A8B441D740}" type="datetimeFigureOut">
              <a:rPr lang="tr-TR" smtClean="0"/>
              <a:pPr/>
              <a:t>10/10/2019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ECDF4A-D1D3-48F8-8414-B9B7382A920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751127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https://www.sorubak.com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ECDF4A-D1D3-48F8-8414-B9B7382A9200}" type="slidenum">
              <a:rPr lang="tr-TR" smtClean="0"/>
              <a:pPr/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363190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89281-ED81-4D3F-B736-9B7F8FEB31BC}" type="datetimeFigureOut">
              <a:rPr lang="tr-TR" smtClean="0"/>
              <a:pPr/>
              <a:t>10/10/2019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F40EA-7BA3-43E9-968C-E40E85794240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1418524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89281-ED81-4D3F-B736-9B7F8FEB31BC}" type="datetimeFigureOut">
              <a:rPr lang="tr-TR" smtClean="0"/>
              <a:pPr/>
              <a:t>10/10/2019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F40EA-7BA3-43E9-968C-E40E8579424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786996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89281-ED81-4D3F-B736-9B7F8FEB31BC}" type="datetimeFigureOut">
              <a:rPr lang="tr-TR" smtClean="0"/>
              <a:pPr/>
              <a:t>10/10/2019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F40EA-7BA3-43E9-968C-E40E8579424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794300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89281-ED81-4D3F-B736-9B7F8FEB31BC}" type="datetimeFigureOut">
              <a:rPr lang="tr-TR" smtClean="0"/>
              <a:pPr/>
              <a:t>10/10/2019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F40EA-7BA3-43E9-968C-E40E8579424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657371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89281-ED81-4D3F-B736-9B7F8FEB31BC}" type="datetimeFigureOut">
              <a:rPr lang="tr-TR" smtClean="0"/>
              <a:pPr/>
              <a:t>10/10/2019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F40EA-7BA3-43E9-968C-E40E8579424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115615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 smtClean="0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89281-ED81-4D3F-B736-9B7F8FEB31BC}" type="datetimeFigureOut">
              <a:rPr lang="tr-TR" smtClean="0"/>
              <a:pPr/>
              <a:t>10/10/2019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F40EA-7BA3-43E9-968C-E40E8579424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4233106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 smtClean="0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89281-ED81-4D3F-B736-9B7F8FEB31BC}" type="datetimeFigureOut">
              <a:rPr lang="tr-TR" smtClean="0"/>
              <a:pPr/>
              <a:t>10/10/2019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F40EA-7BA3-43E9-968C-E40E8579424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899996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89281-ED81-4D3F-B736-9B7F8FEB31BC}" type="datetimeFigureOut">
              <a:rPr lang="tr-TR" smtClean="0"/>
              <a:pPr/>
              <a:t>10/10/2019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F40EA-7BA3-43E9-968C-E40E8579424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667121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89281-ED81-4D3F-B736-9B7F8FEB31BC}" type="datetimeFigureOut">
              <a:rPr lang="tr-TR" smtClean="0"/>
              <a:pPr/>
              <a:t>10/10/2019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F40EA-7BA3-43E9-968C-E40E8579424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768518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89281-ED81-4D3F-B736-9B7F8FEB31BC}" type="datetimeFigureOut">
              <a:rPr lang="tr-TR" smtClean="0"/>
              <a:pPr/>
              <a:t>10/10/2019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F40EA-7BA3-43E9-968C-E40E8579424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28831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89281-ED81-4D3F-B736-9B7F8FEB31BC}" type="datetimeFigureOut">
              <a:rPr lang="tr-TR" smtClean="0"/>
              <a:pPr/>
              <a:t>10/10/2019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F40EA-7BA3-43E9-968C-E40E8579424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797863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89281-ED81-4D3F-B736-9B7F8FEB31BC}" type="datetimeFigureOut">
              <a:rPr lang="tr-TR" smtClean="0"/>
              <a:pPr/>
              <a:t>10/10/2019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F40EA-7BA3-43E9-968C-E40E8579424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386345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89281-ED81-4D3F-B736-9B7F8FEB31BC}" type="datetimeFigureOut">
              <a:rPr lang="tr-TR" smtClean="0"/>
              <a:pPr/>
              <a:t>10/10/2019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F40EA-7BA3-43E9-968C-E40E8579424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92326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89281-ED81-4D3F-B736-9B7F8FEB31BC}" type="datetimeFigureOut">
              <a:rPr lang="tr-TR" smtClean="0"/>
              <a:pPr/>
              <a:t>10/10/2019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F40EA-7BA3-43E9-968C-E40E8579424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84766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89281-ED81-4D3F-B736-9B7F8FEB31BC}" type="datetimeFigureOut">
              <a:rPr lang="tr-TR" smtClean="0"/>
              <a:pPr/>
              <a:t>10/10/2019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F40EA-7BA3-43E9-968C-E40E8579424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449505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89281-ED81-4D3F-B736-9B7F8FEB31BC}" type="datetimeFigureOut">
              <a:rPr lang="tr-TR" smtClean="0"/>
              <a:pPr/>
              <a:t>10/10/2019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F40EA-7BA3-43E9-968C-E40E8579424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34542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89281-ED81-4D3F-B736-9B7F8FEB31BC}" type="datetimeFigureOut">
              <a:rPr lang="tr-TR" smtClean="0"/>
              <a:pPr/>
              <a:t>10/10/2019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F40EA-7BA3-43E9-968C-E40E8579424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853965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1589281-ED81-4D3F-B736-9B7F8FEB31BC}" type="datetimeFigureOut">
              <a:rPr lang="tr-TR" smtClean="0"/>
              <a:pPr/>
              <a:t>10/10/2019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BBF40EA-7BA3-43E9-968C-E40E8579424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3620235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4-B SINIFI </a:t>
            </a:r>
            <a:br>
              <a:rPr lang="tr-TR" dirty="0" smtClean="0"/>
            </a:br>
            <a:r>
              <a:rPr lang="tr-TR" dirty="0" smtClean="0"/>
              <a:t>MADENLER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55101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kdörtgen 5"/>
          <p:cNvSpPr/>
          <p:nvPr/>
        </p:nvSpPr>
        <p:spPr>
          <a:xfrm>
            <a:off x="1136073" y="886691"/>
            <a:ext cx="22860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latin typeface="Comic Sans MS" panose="030F0702030302020204" pitchFamily="66" charset="0"/>
              </a:rPr>
              <a:t>Kömür</a:t>
            </a:r>
            <a:endParaRPr lang="tr-TR" sz="2800" dirty="0">
              <a:latin typeface="Comic Sans MS" panose="030F0702030302020204" pitchFamily="66" charset="0"/>
            </a:endParaRPr>
          </a:p>
        </p:txBody>
      </p:sp>
      <p:pic>
        <p:nvPicPr>
          <p:cNvPr id="10242" name="Picture 2" descr="kömür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4593" y="709613"/>
            <a:ext cx="5238750" cy="3933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1025235" y="2576945"/>
            <a:ext cx="4475019" cy="36576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latin typeface="Comic Sans MS" panose="030F0702030302020204" pitchFamily="66" charset="0"/>
              </a:rPr>
              <a:t>Elektrik üretiminde,</a:t>
            </a:r>
          </a:p>
          <a:p>
            <a:pPr algn="ctr"/>
            <a:r>
              <a:rPr lang="tr-TR" sz="2400" dirty="0" smtClean="0">
                <a:latin typeface="Comic Sans MS" panose="030F0702030302020204" pitchFamily="66" charset="0"/>
              </a:rPr>
              <a:t>Demir çelik ve çimento imalatında,</a:t>
            </a:r>
          </a:p>
          <a:p>
            <a:pPr algn="ctr"/>
            <a:r>
              <a:rPr lang="tr-TR" sz="2400" dirty="0" smtClean="0">
                <a:latin typeface="Comic Sans MS" panose="030F0702030302020204" pitchFamily="66" charset="0"/>
              </a:rPr>
              <a:t>Isınma amacı ile ve kozmetikte </a:t>
            </a:r>
            <a:r>
              <a:rPr lang="tr-TR" sz="2400" dirty="0">
                <a:latin typeface="Comic Sans MS" panose="030F0702030302020204" pitchFamily="66" charset="0"/>
              </a:rPr>
              <a:t>k</a:t>
            </a:r>
            <a:r>
              <a:rPr lang="tr-TR" sz="2400" dirty="0" smtClean="0">
                <a:latin typeface="Comic Sans MS" panose="030F0702030302020204" pitchFamily="66" charset="0"/>
              </a:rPr>
              <a:t>ullanılır.</a:t>
            </a:r>
            <a:endParaRPr lang="tr-TR" sz="2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58683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52945" y="1039091"/>
            <a:ext cx="2576946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latin typeface="Comic Sans MS" panose="030F0702030302020204" pitchFamily="66" charset="0"/>
              </a:rPr>
              <a:t>Talk</a:t>
            </a:r>
            <a:endParaRPr lang="tr-TR" sz="2800" dirty="0">
              <a:latin typeface="Comic Sans MS" panose="030F0702030302020204" pitchFamily="66" charset="0"/>
            </a:endParaRPr>
          </a:p>
        </p:txBody>
      </p:sp>
      <p:pic>
        <p:nvPicPr>
          <p:cNvPr id="9218" name="Picture 2" descr="talk hammaddesi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21537" y="792738"/>
            <a:ext cx="5469371" cy="2657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748146" y="2632364"/>
            <a:ext cx="3879272" cy="360218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latin typeface="Comic Sans MS" panose="030F0702030302020204" pitchFamily="66" charset="0"/>
              </a:rPr>
              <a:t>Seramikte,</a:t>
            </a:r>
          </a:p>
          <a:p>
            <a:pPr algn="ctr"/>
            <a:r>
              <a:rPr lang="tr-TR" sz="2400" dirty="0" smtClean="0">
                <a:latin typeface="Comic Sans MS" panose="030F0702030302020204" pitchFamily="66" charset="0"/>
              </a:rPr>
              <a:t>Boya yapımında,</a:t>
            </a:r>
          </a:p>
          <a:p>
            <a:pPr algn="ctr"/>
            <a:r>
              <a:rPr lang="tr-TR" sz="2400" dirty="0" smtClean="0">
                <a:latin typeface="Comic Sans MS" panose="030F0702030302020204" pitchFamily="66" charset="0"/>
              </a:rPr>
              <a:t>Çatı kaplamalarında,</a:t>
            </a:r>
          </a:p>
          <a:p>
            <a:pPr algn="ctr"/>
            <a:r>
              <a:rPr lang="tr-TR" sz="2400" dirty="0" smtClean="0">
                <a:latin typeface="Comic Sans MS" panose="030F0702030302020204" pitchFamily="66" charset="0"/>
              </a:rPr>
              <a:t>Böcek ilacında,</a:t>
            </a:r>
          </a:p>
          <a:p>
            <a:pPr algn="ctr"/>
            <a:r>
              <a:rPr lang="tr-TR" sz="2400" dirty="0" smtClean="0">
                <a:latin typeface="Comic Sans MS" panose="030F0702030302020204" pitchFamily="66" charset="0"/>
              </a:rPr>
              <a:t>Kağıt ve kauçuk </a:t>
            </a:r>
          </a:p>
          <a:p>
            <a:pPr algn="ctr"/>
            <a:r>
              <a:rPr lang="tr-TR" sz="2400" dirty="0" smtClean="0">
                <a:latin typeface="Comic Sans MS" panose="030F0702030302020204" pitchFamily="66" charset="0"/>
              </a:rPr>
              <a:t>Yapımında kullanılır.</a:t>
            </a:r>
            <a:endParaRPr lang="tr-TR" sz="2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63077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983672" y="831273"/>
            <a:ext cx="2216727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latin typeface="Comic Sans MS" panose="030F0702030302020204" pitchFamily="66" charset="0"/>
              </a:rPr>
              <a:t>KROM</a:t>
            </a:r>
            <a:endParaRPr lang="tr-TR" sz="2800" dirty="0">
              <a:latin typeface="Comic Sans MS" panose="030F0702030302020204" pitchFamily="66" charset="0"/>
            </a:endParaRPr>
          </a:p>
        </p:txBody>
      </p:sp>
      <p:pic>
        <p:nvPicPr>
          <p:cNvPr id="11266" name="Picture 2" descr="KROM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29746" y="1044430"/>
            <a:ext cx="4810702" cy="2405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983671" y="2369126"/>
            <a:ext cx="4488873" cy="382385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latin typeface="Comic Sans MS" panose="030F0702030302020204" pitchFamily="66" charset="0"/>
              </a:rPr>
              <a:t>Otomotiv, </a:t>
            </a:r>
          </a:p>
          <a:p>
            <a:pPr algn="ctr"/>
            <a:r>
              <a:rPr lang="tr-TR" sz="2400" dirty="0" smtClean="0">
                <a:latin typeface="Comic Sans MS" panose="030F0702030302020204" pitchFamily="66" charset="0"/>
              </a:rPr>
              <a:t>banyo ve mutfak metalleri ,</a:t>
            </a:r>
          </a:p>
          <a:p>
            <a:pPr algn="ctr"/>
            <a:r>
              <a:rPr lang="tr-TR" sz="2400" dirty="0" smtClean="0">
                <a:latin typeface="Comic Sans MS" panose="030F0702030302020204" pitchFamily="66" charset="0"/>
              </a:rPr>
              <a:t>Uçak, silah yapımında,</a:t>
            </a:r>
          </a:p>
          <a:p>
            <a:pPr algn="ctr"/>
            <a:r>
              <a:rPr lang="tr-TR" sz="2400" dirty="0" smtClean="0">
                <a:latin typeface="Comic Sans MS" panose="030F0702030302020204" pitchFamily="66" charset="0"/>
              </a:rPr>
              <a:t>Paslanmaz çelik sanayinde </a:t>
            </a:r>
          </a:p>
          <a:p>
            <a:pPr algn="ctr"/>
            <a:r>
              <a:rPr lang="tr-TR" sz="2400" dirty="0" smtClean="0">
                <a:latin typeface="Comic Sans MS" panose="030F0702030302020204" pitchFamily="66" charset="0"/>
              </a:rPr>
              <a:t>Kullanılır.</a:t>
            </a:r>
            <a:endParaRPr lang="tr-TR" sz="2400" dirty="0">
              <a:latin typeface="Comic Sans MS" panose="030F0702030302020204" pitchFamily="66" charset="0"/>
            </a:endParaRPr>
          </a:p>
        </p:txBody>
      </p:sp>
      <p:pic>
        <p:nvPicPr>
          <p:cNvPr id="11268" name="Picture 4" descr="KROM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10817" y="3574473"/>
            <a:ext cx="2245412" cy="2803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798138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136073" y="665018"/>
            <a:ext cx="25908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latin typeface="Comic Sans MS" panose="030F0702030302020204" pitchFamily="66" charset="0"/>
              </a:rPr>
              <a:t>KUVARS</a:t>
            </a:r>
            <a:endParaRPr lang="tr-TR" sz="2800" dirty="0">
              <a:latin typeface="Comic Sans MS" panose="030F0702030302020204" pitchFamily="66" charset="0"/>
            </a:endParaRPr>
          </a:p>
        </p:txBody>
      </p:sp>
      <p:pic>
        <p:nvPicPr>
          <p:cNvPr id="12290" name="Picture 2" descr="KUVARS HAMMADDESİ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73793" y="665018"/>
            <a:ext cx="371475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969817" y="2632364"/>
            <a:ext cx="5306292" cy="33528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latin typeface="Comic Sans MS" panose="030F0702030302020204" pitchFamily="66" charset="0"/>
              </a:rPr>
              <a:t>Takı yapımında, </a:t>
            </a:r>
          </a:p>
          <a:p>
            <a:pPr algn="ctr"/>
            <a:r>
              <a:rPr lang="tr-TR" sz="2400" dirty="0" smtClean="0">
                <a:latin typeface="Comic Sans MS" panose="030F0702030302020204" pitchFamily="66" charset="0"/>
              </a:rPr>
              <a:t>süs eşyalarında,</a:t>
            </a:r>
          </a:p>
          <a:p>
            <a:pPr algn="ctr"/>
            <a:r>
              <a:rPr lang="tr-TR" sz="2400" dirty="0">
                <a:latin typeface="Comic Sans MS" panose="030F0702030302020204" pitchFamily="66" charset="0"/>
              </a:rPr>
              <a:t>c</a:t>
            </a:r>
            <a:r>
              <a:rPr lang="tr-TR" sz="2400" dirty="0" smtClean="0">
                <a:latin typeface="Comic Sans MS" panose="030F0702030302020204" pitchFamily="66" charset="0"/>
              </a:rPr>
              <a:t>amcılıkta ,</a:t>
            </a:r>
          </a:p>
          <a:p>
            <a:pPr algn="ctr"/>
            <a:r>
              <a:rPr lang="tr-TR" sz="2400" dirty="0">
                <a:latin typeface="Comic Sans MS" panose="030F0702030302020204" pitchFamily="66" charset="0"/>
              </a:rPr>
              <a:t>m</a:t>
            </a:r>
            <a:r>
              <a:rPr lang="tr-TR" sz="2400" dirty="0" smtClean="0">
                <a:latin typeface="Comic Sans MS" panose="030F0702030302020204" pitchFamily="66" charset="0"/>
              </a:rPr>
              <a:t>orötesi ışık veren ampul </a:t>
            </a:r>
          </a:p>
          <a:p>
            <a:pPr algn="ctr"/>
            <a:r>
              <a:rPr lang="tr-TR" sz="2400" dirty="0">
                <a:latin typeface="Comic Sans MS" panose="030F0702030302020204" pitchFamily="66" charset="0"/>
              </a:rPr>
              <a:t>y</a:t>
            </a:r>
            <a:r>
              <a:rPr lang="tr-TR" sz="2400" dirty="0" smtClean="0">
                <a:latin typeface="Comic Sans MS" panose="030F0702030302020204" pitchFamily="66" charset="0"/>
              </a:rPr>
              <a:t>apımında, mikrofon,</a:t>
            </a:r>
          </a:p>
          <a:p>
            <a:pPr algn="ctr"/>
            <a:r>
              <a:rPr lang="tr-TR" sz="2400" dirty="0">
                <a:latin typeface="Comic Sans MS" panose="030F0702030302020204" pitchFamily="66" charset="0"/>
              </a:rPr>
              <a:t>s</a:t>
            </a:r>
            <a:r>
              <a:rPr lang="tr-TR" sz="2400" dirty="0" smtClean="0">
                <a:latin typeface="Comic Sans MS" panose="030F0702030302020204" pitchFamily="66" charset="0"/>
              </a:rPr>
              <a:t>aat yapımında </a:t>
            </a:r>
          </a:p>
          <a:p>
            <a:pPr algn="ctr"/>
            <a:r>
              <a:rPr lang="tr-TR" sz="2400" dirty="0">
                <a:latin typeface="Comic Sans MS" panose="030F0702030302020204" pitchFamily="66" charset="0"/>
              </a:rPr>
              <a:t>k</a:t>
            </a:r>
            <a:r>
              <a:rPr lang="tr-TR" sz="2400" dirty="0" smtClean="0">
                <a:latin typeface="Comic Sans MS" panose="030F0702030302020204" pitchFamily="66" charset="0"/>
              </a:rPr>
              <a:t>ullanılır.</a:t>
            </a:r>
            <a:endParaRPr lang="tr-TR" sz="2400" dirty="0">
              <a:latin typeface="Comic Sans MS" panose="030F0702030302020204" pitchFamily="66" charset="0"/>
            </a:endParaRPr>
          </a:p>
        </p:txBody>
      </p:sp>
      <p:pic>
        <p:nvPicPr>
          <p:cNvPr id="12292" name="Picture 4" descr="KUVARS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59263" y="4099214"/>
            <a:ext cx="2343809" cy="2065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810190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969817" y="720436"/>
            <a:ext cx="2258291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latin typeface="Comic Sans MS" panose="030F0702030302020204" pitchFamily="66" charset="0"/>
              </a:rPr>
              <a:t>ÇİNKO</a:t>
            </a:r>
            <a:endParaRPr lang="tr-TR" sz="2800" dirty="0">
              <a:latin typeface="Comic Sans MS" panose="030F0702030302020204" pitchFamily="66" charset="0"/>
            </a:endParaRPr>
          </a:p>
        </p:txBody>
      </p:sp>
      <p:pic>
        <p:nvPicPr>
          <p:cNvPr id="13314" name="Picture 2" descr="çinko madeni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437" y="1047462"/>
            <a:ext cx="4561320" cy="2280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928252" y="2369126"/>
            <a:ext cx="3823854" cy="343592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latin typeface="Comic Sans MS" panose="030F0702030302020204" pitchFamily="66" charset="0"/>
              </a:rPr>
              <a:t>Tıpta, </a:t>
            </a:r>
          </a:p>
          <a:p>
            <a:pPr algn="ctr"/>
            <a:r>
              <a:rPr lang="tr-TR" sz="2400" dirty="0" smtClean="0">
                <a:latin typeface="Comic Sans MS" panose="030F0702030302020204" pitchFamily="66" charset="0"/>
              </a:rPr>
              <a:t>otomotiv sanayinde,</a:t>
            </a:r>
          </a:p>
          <a:p>
            <a:pPr algn="ctr"/>
            <a:r>
              <a:rPr lang="tr-TR" sz="2400" dirty="0">
                <a:latin typeface="Comic Sans MS" panose="030F0702030302020204" pitchFamily="66" charset="0"/>
              </a:rPr>
              <a:t>s</a:t>
            </a:r>
            <a:r>
              <a:rPr lang="tr-TR" sz="2400" dirty="0" smtClean="0">
                <a:latin typeface="Comic Sans MS" panose="030F0702030302020204" pitchFamily="66" charset="0"/>
              </a:rPr>
              <a:t>üs eşyalarında,</a:t>
            </a:r>
          </a:p>
          <a:p>
            <a:pPr algn="ctr"/>
            <a:r>
              <a:rPr lang="tr-TR" sz="2400" dirty="0">
                <a:latin typeface="Comic Sans MS" panose="030F0702030302020204" pitchFamily="66" charset="0"/>
              </a:rPr>
              <a:t>y</a:t>
            </a:r>
            <a:r>
              <a:rPr lang="tr-TR" sz="2400" dirty="0" smtClean="0">
                <a:latin typeface="Comic Sans MS" panose="030F0702030302020204" pitchFamily="66" charset="0"/>
              </a:rPr>
              <a:t>azıcı mürekkeplerinde</a:t>
            </a:r>
          </a:p>
          <a:p>
            <a:pPr algn="ctr"/>
            <a:r>
              <a:rPr lang="tr-TR" sz="2400" dirty="0">
                <a:latin typeface="Comic Sans MS" panose="030F0702030302020204" pitchFamily="66" charset="0"/>
              </a:rPr>
              <a:t>k</a:t>
            </a:r>
            <a:r>
              <a:rPr lang="tr-TR" sz="2400" dirty="0" smtClean="0">
                <a:latin typeface="Comic Sans MS" panose="030F0702030302020204" pitchFamily="66" charset="0"/>
              </a:rPr>
              <a:t>ullanılır.</a:t>
            </a:r>
            <a:endParaRPr lang="tr-TR" sz="2400" dirty="0">
              <a:latin typeface="Comic Sans MS" panose="030F0702030302020204" pitchFamily="66" charset="0"/>
            </a:endParaRPr>
          </a:p>
        </p:txBody>
      </p:sp>
      <p:pic>
        <p:nvPicPr>
          <p:cNvPr id="13316" name="Picture 4" descr="çinko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19405" y="3799147"/>
            <a:ext cx="2507384" cy="2005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612809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Bahar Başoğlu- </a:t>
            </a:r>
            <a:br>
              <a:rPr lang="tr-TR" dirty="0" smtClean="0"/>
            </a:br>
            <a:r>
              <a:rPr lang="tr-TR" dirty="0" smtClean="0"/>
              <a:t>Kütahya- şehitler ilkokulu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027223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LÜMİNYUM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6214" y="3808862"/>
            <a:ext cx="3596298" cy="2400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alüminyum hammaddesi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6214" y="656493"/>
            <a:ext cx="3332529" cy="2684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668215" y="750277"/>
            <a:ext cx="4994030" cy="150055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latin typeface="Comic Sans MS" panose="030F0702030302020204" pitchFamily="66" charset="0"/>
              </a:rPr>
              <a:t>ALÜMİNYUM</a:t>
            </a:r>
            <a:endParaRPr lang="tr-TR" sz="3200" dirty="0">
              <a:latin typeface="Comic Sans MS" panose="030F0702030302020204" pitchFamily="66" charset="0"/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28430" y="1621379"/>
            <a:ext cx="8535140" cy="3615241"/>
          </a:xfrm>
          <a:prstGeom prst="rect">
            <a:avLst/>
          </a:prstGeom>
        </p:spPr>
      </p:pic>
      <p:sp>
        <p:nvSpPr>
          <p:cNvPr id="7" name="Dikdörtgen 6"/>
          <p:cNvSpPr/>
          <p:nvPr/>
        </p:nvSpPr>
        <p:spPr>
          <a:xfrm>
            <a:off x="668215" y="3118338"/>
            <a:ext cx="6099057" cy="298938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latin typeface="Comic Sans MS" panose="030F0702030302020204" pitchFamily="66" charset="0"/>
              </a:rPr>
              <a:t>Ulaşım araçlarında,</a:t>
            </a:r>
          </a:p>
          <a:p>
            <a:pPr algn="ctr"/>
            <a:r>
              <a:rPr lang="tr-TR" sz="2800" dirty="0" smtClean="0">
                <a:latin typeface="Comic Sans MS" panose="030F0702030302020204" pitchFamily="66" charset="0"/>
              </a:rPr>
              <a:t> gıda (alüminyum folyo)</a:t>
            </a:r>
          </a:p>
          <a:p>
            <a:pPr algn="ctr"/>
            <a:r>
              <a:rPr lang="tr-TR" sz="2800" dirty="0" smtClean="0">
                <a:latin typeface="Comic Sans MS" panose="030F0702030302020204" pitchFamily="66" charset="0"/>
              </a:rPr>
              <a:t>İnşaat (kapı, pencere),</a:t>
            </a:r>
          </a:p>
          <a:p>
            <a:pPr algn="ctr"/>
            <a:r>
              <a:rPr lang="tr-TR" sz="2800" dirty="0" smtClean="0">
                <a:latin typeface="Comic Sans MS" panose="030F0702030302020204" pitchFamily="66" charset="0"/>
              </a:rPr>
              <a:t>Elektrikli araçlarda,</a:t>
            </a:r>
          </a:p>
          <a:p>
            <a:pPr algn="ctr"/>
            <a:r>
              <a:rPr lang="tr-TR" sz="2800" dirty="0" smtClean="0">
                <a:latin typeface="Comic Sans MS" panose="030F0702030302020204" pitchFamily="66" charset="0"/>
              </a:rPr>
              <a:t>Uzay aracı ve uçak yapımında,</a:t>
            </a:r>
          </a:p>
          <a:p>
            <a:pPr algn="ctr"/>
            <a:r>
              <a:rPr lang="tr-TR" sz="2800" dirty="0" smtClean="0">
                <a:latin typeface="Comic Sans MS" panose="030F0702030302020204" pitchFamily="66" charset="0"/>
              </a:rPr>
              <a:t>CD üretiminde kullanılır.</a:t>
            </a:r>
          </a:p>
          <a:p>
            <a:pPr algn="ctr"/>
            <a:endParaRPr lang="tr-TR" sz="2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2075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430215" y="750277"/>
            <a:ext cx="2344616" cy="126609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latin typeface="Comic Sans MS" panose="030F0702030302020204" pitchFamily="66" charset="0"/>
              </a:rPr>
              <a:t>DEMİR</a:t>
            </a:r>
            <a:endParaRPr lang="tr-TR" sz="3200" dirty="0">
              <a:latin typeface="Comic Sans MS" panose="030F0702030302020204" pitchFamily="66" charset="0"/>
            </a:endParaRPr>
          </a:p>
        </p:txBody>
      </p:sp>
      <p:pic>
        <p:nvPicPr>
          <p:cNvPr id="2050" name="Picture 2" descr="DEMİR hammaddesi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27629" y="825062"/>
            <a:ext cx="4261583" cy="2382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EMİR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27629" y="3602279"/>
            <a:ext cx="4300415" cy="2458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937846" y="2555631"/>
            <a:ext cx="5814646" cy="350467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latin typeface="Comic Sans MS" panose="030F0702030302020204" pitchFamily="66" charset="0"/>
              </a:rPr>
              <a:t>İnşaat , otomotiv</a:t>
            </a:r>
          </a:p>
          <a:p>
            <a:pPr algn="ctr"/>
            <a:r>
              <a:rPr lang="tr-TR" sz="2800" dirty="0" smtClean="0">
                <a:latin typeface="Comic Sans MS" panose="030F0702030302020204" pitchFamily="66" charset="0"/>
              </a:rPr>
              <a:t>Elektrikli aletler,</a:t>
            </a:r>
          </a:p>
          <a:p>
            <a:pPr algn="ctr"/>
            <a:r>
              <a:rPr lang="tr-TR" sz="2800" dirty="0" smtClean="0">
                <a:latin typeface="Comic Sans MS" panose="030F0702030302020204" pitchFamily="66" charset="0"/>
              </a:rPr>
              <a:t>Bilgisayar parçası,</a:t>
            </a:r>
          </a:p>
          <a:p>
            <a:pPr algn="ctr"/>
            <a:r>
              <a:rPr lang="tr-TR" sz="2800" dirty="0" smtClean="0">
                <a:latin typeface="Comic Sans MS" panose="030F0702030302020204" pitchFamily="66" charset="0"/>
              </a:rPr>
              <a:t>Çelik sanayinde ham madde olarak</a:t>
            </a:r>
          </a:p>
          <a:p>
            <a:pPr algn="ctr"/>
            <a:r>
              <a:rPr lang="tr-TR" sz="2800" dirty="0">
                <a:latin typeface="Comic Sans MS" panose="030F0702030302020204" pitchFamily="66" charset="0"/>
              </a:rPr>
              <a:t>k</a:t>
            </a:r>
            <a:r>
              <a:rPr lang="tr-TR" sz="2800" dirty="0" smtClean="0">
                <a:latin typeface="Comic Sans MS" panose="030F0702030302020204" pitchFamily="66" charset="0"/>
              </a:rPr>
              <a:t>ullanılır.</a:t>
            </a:r>
            <a:endParaRPr lang="tr-TR" sz="2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1180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961292" y="937846"/>
            <a:ext cx="2766646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latin typeface="Comic Sans MS" panose="030F0702030302020204" pitchFamily="66" charset="0"/>
              </a:rPr>
              <a:t>BAKIR</a:t>
            </a:r>
            <a:endParaRPr lang="tr-TR" sz="2800" dirty="0">
              <a:latin typeface="Comic Sans MS" panose="030F0702030302020204" pitchFamily="66" charset="0"/>
            </a:endParaRPr>
          </a:p>
        </p:txBody>
      </p:sp>
      <p:pic>
        <p:nvPicPr>
          <p:cNvPr id="3074" name="Picture 2" descr="BAKIR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69723" y="937846"/>
            <a:ext cx="4868252" cy="2707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BAKIR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63699" y="4407876"/>
            <a:ext cx="2274276" cy="1705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BAKIR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44860" y="4266022"/>
            <a:ext cx="1785083" cy="1847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125415" y="2414954"/>
            <a:ext cx="5310552" cy="369862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latin typeface="Comic Sans MS" panose="030F0702030302020204" pitchFamily="66" charset="0"/>
              </a:rPr>
              <a:t>İletken olduğu için kablo ve </a:t>
            </a:r>
          </a:p>
          <a:p>
            <a:pPr algn="ctr"/>
            <a:r>
              <a:rPr lang="tr-TR" sz="2800" dirty="0" smtClean="0">
                <a:latin typeface="Comic Sans MS" panose="030F0702030302020204" pitchFamily="66" charset="0"/>
              </a:rPr>
              <a:t>Elektrikli aletlerde,</a:t>
            </a:r>
          </a:p>
          <a:p>
            <a:pPr algn="ctr"/>
            <a:r>
              <a:rPr lang="tr-TR" sz="2800" dirty="0" smtClean="0">
                <a:latin typeface="Comic Sans MS" panose="030F0702030302020204" pitchFamily="66" charset="0"/>
              </a:rPr>
              <a:t>İnşaat, ulaşım araçlarında,</a:t>
            </a:r>
          </a:p>
          <a:p>
            <a:pPr algn="ctr"/>
            <a:r>
              <a:rPr lang="tr-TR" sz="2800" dirty="0" smtClean="0">
                <a:latin typeface="Comic Sans MS" panose="030F0702030302020204" pitchFamily="66" charset="0"/>
              </a:rPr>
              <a:t>Mutfak eşyası,</a:t>
            </a:r>
          </a:p>
          <a:p>
            <a:pPr algn="ctr"/>
            <a:r>
              <a:rPr lang="tr-TR" sz="2800" dirty="0" smtClean="0">
                <a:latin typeface="Comic Sans MS" panose="030F0702030302020204" pitchFamily="66" charset="0"/>
              </a:rPr>
              <a:t>Jeneratör, ısı kazanlarında</a:t>
            </a:r>
          </a:p>
          <a:p>
            <a:pPr algn="ctr"/>
            <a:r>
              <a:rPr lang="tr-TR" sz="2800" dirty="0">
                <a:latin typeface="Comic Sans MS" panose="030F0702030302020204" pitchFamily="66" charset="0"/>
              </a:rPr>
              <a:t>k</a:t>
            </a:r>
            <a:r>
              <a:rPr lang="tr-TR" sz="2800" dirty="0" smtClean="0">
                <a:latin typeface="Comic Sans MS" panose="030F0702030302020204" pitchFamily="66" charset="0"/>
              </a:rPr>
              <a:t>ullanılır.</a:t>
            </a:r>
            <a:endParaRPr lang="tr-TR" sz="2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15064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867508" y="656492"/>
            <a:ext cx="2719754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latin typeface="Comic Sans MS" panose="030F0702030302020204" pitchFamily="66" charset="0"/>
              </a:rPr>
              <a:t>ALTIN</a:t>
            </a:r>
            <a:endParaRPr lang="tr-TR" sz="2800" dirty="0">
              <a:latin typeface="Comic Sans MS" panose="030F0702030302020204" pitchFamily="66" charset="0"/>
            </a:endParaRPr>
          </a:p>
        </p:txBody>
      </p:sp>
      <p:pic>
        <p:nvPicPr>
          <p:cNvPr id="4100" name="Picture 4" descr="ALTIN HAMMADDE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187634" y="-284905"/>
            <a:ext cx="2413866" cy="4274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ALTIN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55672" y="3650184"/>
            <a:ext cx="3314411" cy="1864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867507" y="2133600"/>
            <a:ext cx="3953875" cy="37684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latin typeface="Comic Sans MS" panose="030F0702030302020204" pitchFamily="66" charset="0"/>
              </a:rPr>
              <a:t>Elektrikli aletlerde, </a:t>
            </a:r>
          </a:p>
          <a:p>
            <a:pPr algn="ctr"/>
            <a:r>
              <a:rPr lang="tr-TR" sz="2400" dirty="0" smtClean="0">
                <a:latin typeface="Comic Sans MS" panose="030F0702030302020204" pitchFamily="66" charset="0"/>
              </a:rPr>
              <a:t>Bilgisayar parçalarında,</a:t>
            </a:r>
          </a:p>
          <a:p>
            <a:pPr algn="ctr"/>
            <a:r>
              <a:rPr lang="tr-TR" sz="2400" dirty="0" smtClean="0">
                <a:latin typeface="Comic Sans MS" panose="030F0702030302020204" pitchFamily="66" charset="0"/>
              </a:rPr>
              <a:t>Takı ve süs eşyalarında,</a:t>
            </a:r>
          </a:p>
          <a:p>
            <a:pPr algn="ctr"/>
            <a:r>
              <a:rPr lang="tr-TR" sz="2400" dirty="0" smtClean="0">
                <a:latin typeface="Comic Sans MS" panose="030F0702030302020204" pitchFamily="66" charset="0"/>
              </a:rPr>
              <a:t>Uzay ve havacılık,</a:t>
            </a:r>
          </a:p>
          <a:p>
            <a:pPr algn="ctr"/>
            <a:r>
              <a:rPr lang="tr-TR" sz="2400" dirty="0" smtClean="0">
                <a:latin typeface="Comic Sans MS" panose="030F0702030302020204" pitchFamily="66" charset="0"/>
              </a:rPr>
              <a:t>İnşaat alanında yansıtma</a:t>
            </a:r>
          </a:p>
          <a:p>
            <a:pPr algn="ctr"/>
            <a:r>
              <a:rPr lang="tr-TR" sz="2400" dirty="0" smtClean="0">
                <a:latin typeface="Comic Sans MS" panose="030F0702030302020204" pitchFamily="66" charset="0"/>
              </a:rPr>
              <a:t>Özelliğinden dolayı</a:t>
            </a:r>
          </a:p>
          <a:p>
            <a:pPr algn="ctr"/>
            <a:r>
              <a:rPr lang="tr-TR" sz="2400" dirty="0">
                <a:latin typeface="Comic Sans MS" panose="030F0702030302020204" pitchFamily="66" charset="0"/>
              </a:rPr>
              <a:t>k</a:t>
            </a:r>
            <a:r>
              <a:rPr lang="tr-TR" sz="2400" dirty="0" smtClean="0">
                <a:latin typeface="Comic Sans MS" panose="030F0702030302020204" pitchFamily="66" charset="0"/>
              </a:rPr>
              <a:t>ullanılır. </a:t>
            </a:r>
            <a:endParaRPr lang="tr-TR" sz="2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68843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39090" y="581891"/>
            <a:ext cx="2410691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latin typeface="Comic Sans MS" panose="030F0702030302020204" pitchFamily="66" charset="0"/>
              </a:rPr>
              <a:t>GÜMÜŞ</a:t>
            </a:r>
            <a:endParaRPr lang="tr-TR" sz="2800" dirty="0">
              <a:latin typeface="Comic Sans MS" panose="030F0702030302020204" pitchFamily="66" charset="0"/>
            </a:endParaRPr>
          </a:p>
        </p:txBody>
      </p:sp>
      <p:pic>
        <p:nvPicPr>
          <p:cNvPr id="5122" name="Picture 2" descr="GÜMÜŞ HAMMADDE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49979" y="581891"/>
            <a:ext cx="3754293" cy="2628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GÜMÜŞ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49979" y="3519054"/>
            <a:ext cx="2944091" cy="2944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039089" y="2646218"/>
            <a:ext cx="5583383" cy="36576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latin typeface="Comic Sans MS" panose="030F0702030302020204" pitchFamily="66" charset="0"/>
              </a:rPr>
              <a:t>Takı ve süs eşyalarında,</a:t>
            </a:r>
          </a:p>
          <a:p>
            <a:pPr algn="ctr"/>
            <a:r>
              <a:rPr lang="tr-TR" sz="2400" dirty="0" smtClean="0">
                <a:latin typeface="Comic Sans MS" panose="030F0702030302020204" pitchFamily="66" charset="0"/>
              </a:rPr>
              <a:t>Dişçilik, elektronik parçalarda,</a:t>
            </a:r>
          </a:p>
          <a:p>
            <a:pPr algn="ctr"/>
            <a:r>
              <a:rPr lang="tr-TR" sz="2400" dirty="0" smtClean="0">
                <a:latin typeface="Comic Sans MS" panose="030F0702030302020204" pitchFamily="66" charset="0"/>
              </a:rPr>
              <a:t>Ayna sırrı üretimi, </a:t>
            </a:r>
          </a:p>
          <a:p>
            <a:pPr algn="ctr"/>
            <a:r>
              <a:rPr lang="tr-TR" sz="2400" dirty="0" smtClean="0">
                <a:latin typeface="Comic Sans MS" panose="030F0702030302020204" pitchFamily="66" charset="0"/>
              </a:rPr>
              <a:t>Fotoğraf endüstrisi, </a:t>
            </a:r>
          </a:p>
          <a:p>
            <a:pPr algn="ctr"/>
            <a:r>
              <a:rPr lang="tr-TR" sz="2400" dirty="0" smtClean="0">
                <a:latin typeface="Comic Sans MS" panose="030F0702030302020204" pitchFamily="66" charset="0"/>
              </a:rPr>
              <a:t>tıp alanında kullanılır. </a:t>
            </a:r>
            <a:endParaRPr lang="tr-TR" sz="2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61630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942109" y="720436"/>
            <a:ext cx="2230582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latin typeface="Comic Sans MS" panose="030F0702030302020204" pitchFamily="66" charset="0"/>
              </a:rPr>
              <a:t>MERMER</a:t>
            </a:r>
            <a:endParaRPr lang="tr-TR" sz="2800" dirty="0">
              <a:latin typeface="Comic Sans MS" panose="030F0702030302020204" pitchFamily="66" charset="0"/>
            </a:endParaRPr>
          </a:p>
        </p:txBody>
      </p:sp>
      <p:pic>
        <p:nvPicPr>
          <p:cNvPr id="6146" name="Picture 2" descr="MERMER HAMMADDE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3866" y="720436"/>
            <a:ext cx="2857500" cy="2409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MERMER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3866" y="3616484"/>
            <a:ext cx="2440709" cy="2555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MERMER TEZGAH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50037" y="3616484"/>
            <a:ext cx="2928215" cy="2273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942108" y="2424545"/>
            <a:ext cx="4350327" cy="346529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latin typeface="Comic Sans MS" panose="030F0702030302020204" pitchFamily="66" charset="0"/>
              </a:rPr>
              <a:t>İnşaat alanında, mutfak, yer</a:t>
            </a:r>
          </a:p>
          <a:p>
            <a:pPr algn="ctr"/>
            <a:r>
              <a:rPr lang="tr-TR" sz="2400" dirty="0" smtClean="0">
                <a:latin typeface="Comic Sans MS" panose="030F0702030302020204" pitchFamily="66" charset="0"/>
              </a:rPr>
              <a:t>Döşemesinde,</a:t>
            </a:r>
          </a:p>
          <a:p>
            <a:pPr algn="ctr"/>
            <a:r>
              <a:rPr lang="tr-TR" sz="2400" dirty="0" smtClean="0">
                <a:latin typeface="Comic Sans MS" panose="030F0702030302020204" pitchFamily="66" charset="0"/>
              </a:rPr>
              <a:t>Süs eşyası , heykelcilik</a:t>
            </a:r>
          </a:p>
          <a:p>
            <a:pPr algn="ctr"/>
            <a:r>
              <a:rPr lang="tr-TR" sz="2400" dirty="0" smtClean="0">
                <a:latin typeface="Comic Sans MS" panose="030F0702030302020204" pitchFamily="66" charset="0"/>
              </a:rPr>
              <a:t>alanlarında</a:t>
            </a:r>
          </a:p>
          <a:p>
            <a:pPr algn="ctr"/>
            <a:r>
              <a:rPr lang="tr-TR" sz="2400" dirty="0">
                <a:latin typeface="Comic Sans MS" panose="030F0702030302020204" pitchFamily="66" charset="0"/>
              </a:rPr>
              <a:t>k</a:t>
            </a:r>
            <a:r>
              <a:rPr lang="tr-TR" sz="2400" dirty="0" smtClean="0">
                <a:latin typeface="Comic Sans MS" panose="030F0702030302020204" pitchFamily="66" charset="0"/>
              </a:rPr>
              <a:t>ullanılır.</a:t>
            </a:r>
            <a:endParaRPr lang="tr-TR" sz="2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24193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969817" y="720437"/>
            <a:ext cx="2466109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latin typeface="Comic Sans MS" panose="030F0702030302020204" pitchFamily="66" charset="0"/>
              </a:rPr>
              <a:t>BOR</a:t>
            </a:r>
            <a:endParaRPr lang="tr-TR" sz="2800" dirty="0">
              <a:latin typeface="Comic Sans MS" panose="030F0702030302020204" pitchFamily="66" charset="0"/>
            </a:endParaRPr>
          </a:p>
        </p:txBody>
      </p:sp>
      <p:pic>
        <p:nvPicPr>
          <p:cNvPr id="7170" name="Picture 2" descr="bor hammaddesi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06847" y="512618"/>
            <a:ext cx="2762250" cy="283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775854" y="2202873"/>
            <a:ext cx="6580909" cy="421178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latin typeface="Comic Sans MS" panose="030F0702030302020204" pitchFamily="66" charset="0"/>
              </a:rPr>
              <a:t>Temizlik maddesinde, </a:t>
            </a:r>
          </a:p>
          <a:p>
            <a:pPr algn="ctr"/>
            <a:r>
              <a:rPr lang="tr-TR" sz="2400" dirty="0">
                <a:latin typeface="Comic Sans MS" panose="030F0702030302020204" pitchFamily="66" charset="0"/>
              </a:rPr>
              <a:t>i</a:t>
            </a:r>
            <a:r>
              <a:rPr lang="tr-TR" sz="2400" dirty="0" smtClean="0">
                <a:latin typeface="Comic Sans MS" panose="030F0702030302020204" pitchFamily="66" charset="0"/>
              </a:rPr>
              <a:t>laç sanayinde, yapıştırıcı üretiminde,</a:t>
            </a:r>
          </a:p>
          <a:p>
            <a:pPr algn="ctr"/>
            <a:r>
              <a:rPr lang="tr-TR" sz="2400" dirty="0">
                <a:latin typeface="Comic Sans MS" panose="030F0702030302020204" pitchFamily="66" charset="0"/>
              </a:rPr>
              <a:t>b</a:t>
            </a:r>
            <a:r>
              <a:rPr lang="tr-TR" sz="2400" dirty="0" smtClean="0">
                <a:latin typeface="Comic Sans MS" panose="030F0702030302020204" pitchFamily="66" charset="0"/>
              </a:rPr>
              <a:t>öcek ilacı yapımında,</a:t>
            </a:r>
          </a:p>
          <a:p>
            <a:pPr algn="ctr"/>
            <a:r>
              <a:rPr lang="tr-TR" sz="2400" dirty="0">
                <a:latin typeface="Comic Sans MS" panose="030F0702030302020204" pitchFamily="66" charset="0"/>
              </a:rPr>
              <a:t>c</a:t>
            </a:r>
            <a:r>
              <a:rPr lang="tr-TR" sz="2400" dirty="0" smtClean="0">
                <a:latin typeface="Comic Sans MS" panose="030F0702030302020204" pitchFamily="66" charset="0"/>
              </a:rPr>
              <a:t>am sanayinde,</a:t>
            </a:r>
          </a:p>
          <a:p>
            <a:pPr algn="ctr"/>
            <a:r>
              <a:rPr lang="tr-TR" sz="2400" dirty="0">
                <a:latin typeface="Comic Sans MS" panose="030F0702030302020204" pitchFamily="66" charset="0"/>
              </a:rPr>
              <a:t>y</a:t>
            </a:r>
            <a:r>
              <a:rPr lang="tr-TR" sz="2400" dirty="0" smtClean="0">
                <a:latin typeface="Comic Sans MS" panose="030F0702030302020204" pitchFamily="66" charset="0"/>
              </a:rPr>
              <a:t>angına dayanıklı malzeme üretiminde</a:t>
            </a:r>
          </a:p>
          <a:p>
            <a:pPr algn="ctr"/>
            <a:r>
              <a:rPr lang="tr-TR" sz="2400" dirty="0">
                <a:latin typeface="Comic Sans MS" panose="030F0702030302020204" pitchFamily="66" charset="0"/>
              </a:rPr>
              <a:t>k</a:t>
            </a:r>
            <a:r>
              <a:rPr lang="tr-TR" sz="2400" dirty="0" smtClean="0">
                <a:latin typeface="Comic Sans MS" panose="030F0702030302020204" pitchFamily="66" charset="0"/>
              </a:rPr>
              <a:t>ullanılır.</a:t>
            </a:r>
          </a:p>
        </p:txBody>
      </p:sp>
    </p:spTree>
    <p:extLst>
      <p:ext uri="{BB962C8B-B14F-4D97-AF65-F5344CB8AC3E}">
        <p14:creationId xmlns:p14="http://schemas.microsoft.com/office/powerpoint/2010/main" xmlns="" val="26345369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734291" y="665018"/>
            <a:ext cx="25908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latin typeface="Comic Sans MS" panose="030F0702030302020204" pitchFamily="66" charset="0"/>
              </a:rPr>
              <a:t>LİNYİT</a:t>
            </a:r>
            <a:endParaRPr lang="tr-TR" sz="2800" dirty="0">
              <a:latin typeface="Comic Sans MS" panose="030F0702030302020204" pitchFamily="66" charset="0"/>
            </a:endParaRPr>
          </a:p>
        </p:txBody>
      </p:sp>
      <p:pic>
        <p:nvPicPr>
          <p:cNvPr id="8194" name="Picture 2" descr="LİNYİT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66509" y="866054"/>
            <a:ext cx="4431434" cy="2488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471055" y="2299856"/>
            <a:ext cx="5029200" cy="374072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latin typeface="Comic Sans MS" panose="030F0702030302020204" pitchFamily="66" charset="0"/>
              </a:rPr>
              <a:t>Termik santrallerde kullanılır.</a:t>
            </a:r>
          </a:p>
          <a:p>
            <a:pPr algn="ctr"/>
            <a:r>
              <a:rPr lang="tr-TR" sz="2400" dirty="0" smtClean="0">
                <a:latin typeface="Comic Sans MS" panose="030F0702030302020204" pitchFamily="66" charset="0"/>
              </a:rPr>
              <a:t>Bataklıklardaki bitki kalıntılarının </a:t>
            </a:r>
          </a:p>
          <a:p>
            <a:pPr algn="ctr"/>
            <a:r>
              <a:rPr lang="tr-TR" sz="2400" dirty="0" smtClean="0">
                <a:latin typeface="Comic Sans MS" panose="030F0702030302020204" pitchFamily="66" charset="0"/>
              </a:rPr>
              <a:t>Fosilleşmesi ile </a:t>
            </a:r>
          </a:p>
          <a:p>
            <a:pPr algn="ctr"/>
            <a:r>
              <a:rPr lang="tr-TR" sz="2400" dirty="0" smtClean="0">
                <a:latin typeface="Comic Sans MS" panose="030F0702030302020204" pitchFamily="66" charset="0"/>
              </a:rPr>
              <a:t>Oluşmuştur.</a:t>
            </a:r>
          </a:p>
          <a:p>
            <a:pPr algn="ctr"/>
            <a:r>
              <a:rPr lang="tr-TR" sz="2400" dirty="0" smtClean="0">
                <a:latin typeface="Comic Sans MS" panose="030F0702030302020204" pitchFamily="66" charset="0"/>
              </a:rPr>
              <a:t>Bir kömür çeşididir.</a:t>
            </a:r>
            <a:endParaRPr lang="tr-TR" sz="2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023613"/>
      </p:ext>
    </p:extLst>
  </p:cSld>
  <p:clrMapOvr>
    <a:masterClrMapping/>
  </p:clrMapOvr>
</p:sld>
</file>

<file path=ppt/theme/theme1.xml><?xml version="1.0" encoding="utf-8"?>
<a:theme xmlns:a="http://schemas.openxmlformats.org/drawingml/2006/main" name="Dilim">
  <a:themeElements>
    <a:clrScheme name="Dilim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Dilim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lim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93</TotalTime>
  <Words>264</Words>
  <PresentationFormat>Özel</PresentationFormat>
  <Paragraphs>88</Paragraphs>
  <Slides>15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6" baseType="lpstr">
      <vt:lpstr>Dilim</vt:lpstr>
      <vt:lpstr>4-B SINIFI  MADENLER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Bahar Başoğlu-  Kütahya- şehitler ilkokulu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2019-10-09T21:17:02Z</dcterms:created>
  <dcterms:modified xsi:type="dcterms:W3CDTF">2019-10-10T13:19:54Z</dcterms:modified>
  <cp:category>https://www.sorubak.com</cp:category>
</cp:coreProperties>
</file>