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sldIdLst>
    <p:sldId id="263" r:id="rId2"/>
    <p:sldId id="266" r:id="rId3"/>
    <p:sldId id="264" r:id="rId4"/>
    <p:sldId id="265" r:id="rId5"/>
    <p:sldId id="267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50651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21642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46151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4038377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460653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9448335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203738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518350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53528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93205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75407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12113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6967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86966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36850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04950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7276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23720DD-5B6D-40BF-8493-A6B52D484E6B}" type="datetimeFigureOut">
              <a:rPr lang="tr-TR" smtClean="0"/>
              <a:pPr/>
              <a:t>09/11/2019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750692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95536" y="1052736"/>
            <a:ext cx="82809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latin typeface="ArialMT"/>
              </a:rPr>
              <a:t>Büyüme ve gelişme için en önemli</a:t>
            </a:r>
          </a:p>
          <a:p>
            <a:r>
              <a:rPr lang="tr-TR" sz="3200" dirty="0">
                <a:latin typeface="ArialMT"/>
              </a:rPr>
              <a:t>besin öğesidir.</a:t>
            </a:r>
          </a:p>
          <a:p>
            <a:r>
              <a:rPr lang="tr-TR" sz="3200" dirty="0">
                <a:latin typeface="ArialMT"/>
              </a:rPr>
              <a:t>Bağışıklık sistemimizi korur ve</a:t>
            </a:r>
          </a:p>
          <a:p>
            <a:r>
              <a:rPr lang="tr-TR" sz="3200" dirty="0">
                <a:latin typeface="ArialMT"/>
              </a:rPr>
              <a:t>güçlendirir.</a:t>
            </a:r>
          </a:p>
          <a:p>
            <a:r>
              <a:rPr lang="tr-TR" sz="3200" dirty="0">
                <a:latin typeface="ArialMT"/>
              </a:rPr>
              <a:t>Vücutta enerji kaynağı olarak</a:t>
            </a:r>
          </a:p>
          <a:p>
            <a:r>
              <a:rPr lang="tr-TR" sz="3200" dirty="0">
                <a:latin typeface="ArialMT"/>
              </a:rPr>
              <a:t>kullanılır</a:t>
            </a:r>
          </a:p>
          <a:p>
            <a:r>
              <a:rPr lang="nn-NO" sz="3200" dirty="0">
                <a:latin typeface="ArialMT"/>
              </a:rPr>
              <a:t>Kan, kemik ve kas hücrelerimizi</a:t>
            </a:r>
          </a:p>
          <a:p>
            <a:r>
              <a:rPr lang="tr-TR" sz="3200" dirty="0">
                <a:latin typeface="ArialMT"/>
              </a:rPr>
              <a:t>oluşturur</a:t>
            </a:r>
          </a:p>
          <a:p>
            <a:r>
              <a:rPr lang="tr-TR" sz="3200" dirty="0">
                <a:latin typeface="ArialMT"/>
              </a:rPr>
              <a:t>Hücrelerin yenilenmesi için</a:t>
            </a:r>
          </a:p>
          <a:p>
            <a:r>
              <a:rPr lang="tr-TR" sz="3200" dirty="0">
                <a:latin typeface="ArialMT"/>
              </a:rPr>
              <a:t>önemlidir.</a:t>
            </a:r>
            <a:endParaRPr lang="tr-TR" sz="3200" dirty="0"/>
          </a:p>
        </p:txBody>
      </p:sp>
      <p:sp>
        <p:nvSpPr>
          <p:cNvPr id="4" name="Dikdörtgen 3"/>
          <p:cNvSpPr/>
          <p:nvPr/>
        </p:nvSpPr>
        <p:spPr>
          <a:xfrm>
            <a:off x="2123728" y="188640"/>
            <a:ext cx="34596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4000" dirty="0">
                <a:solidFill>
                  <a:prstClr val="white"/>
                </a:solidFill>
              </a:rPr>
              <a:t>PROTEİNLER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FFBFED49-72A1-4E3C-BCC5-C534CBDBA7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060848"/>
            <a:ext cx="2882711" cy="35390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8329957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65E56A96-7FC3-4CB1-975E-349C3A5005EF}"/>
              </a:ext>
            </a:extLst>
          </p:cNvPr>
          <p:cNvSpPr/>
          <p:nvPr/>
        </p:nvSpPr>
        <p:spPr>
          <a:xfrm>
            <a:off x="395536" y="181957"/>
            <a:ext cx="583264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3200" b="1" dirty="0"/>
          </a:p>
          <a:p>
            <a:r>
              <a:rPr lang="tr-TR" sz="3200" b="1" dirty="0"/>
              <a:t>Protein vücut tarafından üretilmediği için dışarıdan alınması gereklidir. </a:t>
            </a:r>
          </a:p>
          <a:p>
            <a:r>
              <a:rPr lang="tr-TR" sz="3200" b="1" dirty="0"/>
              <a:t>Protein kasları güçlendirir, kansızlığı önler, vücut direncini yüksek tutar. </a:t>
            </a:r>
          </a:p>
          <a:p>
            <a:r>
              <a:rPr lang="tr-TR" sz="3200" b="1" dirty="0"/>
              <a:t>Protein en çok et, tavuk, balık, yumurta ve süt ürünleri gibi hayvansal gıdalarda vardır.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264E7A61-7E3D-49E8-8E8A-FC64770332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225" y="1844824"/>
            <a:ext cx="3437462" cy="20735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6996215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339752" y="404664"/>
            <a:ext cx="410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latin typeface="Arial-BoldMT"/>
              </a:rPr>
              <a:t>Protein Kaynakları</a:t>
            </a:r>
            <a:endParaRPr lang="tr-TR" sz="3200" dirty="0"/>
          </a:p>
        </p:txBody>
      </p:sp>
      <p:sp>
        <p:nvSpPr>
          <p:cNvPr id="3" name="Dikdörtgen 2"/>
          <p:cNvSpPr/>
          <p:nvPr/>
        </p:nvSpPr>
        <p:spPr>
          <a:xfrm>
            <a:off x="467544" y="1124744"/>
            <a:ext cx="82089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>
                <a:latin typeface="ArialMT"/>
              </a:rPr>
              <a:t>Süt,</a:t>
            </a:r>
          </a:p>
          <a:p>
            <a:r>
              <a:rPr lang="tr-TR" sz="4000" dirty="0">
                <a:latin typeface="ArialMT"/>
              </a:rPr>
              <a:t>Süt ürünleri,</a:t>
            </a:r>
          </a:p>
          <a:p>
            <a:r>
              <a:rPr lang="tr-TR" sz="4000" dirty="0">
                <a:latin typeface="ArialMT"/>
              </a:rPr>
              <a:t>Et,</a:t>
            </a:r>
          </a:p>
          <a:p>
            <a:r>
              <a:rPr lang="tr-TR" sz="4000" dirty="0">
                <a:latin typeface="ArialMT"/>
              </a:rPr>
              <a:t>Yumurta,</a:t>
            </a:r>
          </a:p>
          <a:p>
            <a:r>
              <a:rPr lang="tr-TR" sz="4000" dirty="0">
                <a:latin typeface="ArialMT"/>
              </a:rPr>
              <a:t>Balık,</a:t>
            </a:r>
          </a:p>
          <a:p>
            <a:r>
              <a:rPr lang="tr-TR" sz="4000" dirty="0">
                <a:latin typeface="ArialMT"/>
              </a:rPr>
              <a:t>Kuru baklagiller</a:t>
            </a:r>
          </a:p>
          <a:p>
            <a:r>
              <a:rPr lang="fi-FI" sz="4000" dirty="0">
                <a:latin typeface="ArialMT"/>
              </a:rPr>
              <a:t>zengin ve kaliteli protein kaynağıdır</a:t>
            </a:r>
            <a:r>
              <a:rPr lang="tr-TR" sz="4000" dirty="0">
                <a:latin typeface="ArialMT"/>
              </a:rPr>
              <a:t>.</a:t>
            </a:r>
            <a:endParaRPr lang="tr-TR" sz="4000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70E76A32-8D9E-4366-9FA6-679C370BDF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980" y="989439"/>
            <a:ext cx="4464496" cy="33843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204483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15605" y="836712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latin typeface="ArialMT"/>
              </a:rPr>
              <a:t>Yeterli protein alınmazsa büyüme durur,    vücut direnci azalır,</a:t>
            </a:r>
          </a:p>
          <a:p>
            <a:r>
              <a:rPr lang="tr-TR" sz="3600" dirty="0">
                <a:latin typeface="ArialMT"/>
              </a:rPr>
              <a:t>hastalıklara yakalanma riski artar</a:t>
            </a:r>
            <a:r>
              <a:rPr lang="tr-TR" dirty="0">
                <a:latin typeface="ArialMT"/>
              </a:rPr>
              <a:t>.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2483768" y="140123"/>
            <a:ext cx="3752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latin typeface="Arial-BoldMT"/>
              </a:rPr>
              <a:t>Protein Eksikliği</a:t>
            </a:r>
            <a:endParaRPr lang="tr-TR" sz="3600" dirty="0"/>
          </a:p>
        </p:txBody>
      </p:sp>
      <p:sp>
        <p:nvSpPr>
          <p:cNvPr id="4" name="Dikdörtgen 3"/>
          <p:cNvSpPr/>
          <p:nvPr/>
        </p:nvSpPr>
        <p:spPr>
          <a:xfrm>
            <a:off x="215605" y="2551837"/>
            <a:ext cx="8568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latin typeface="ArialMT"/>
              </a:rPr>
              <a:t>İlköğretim çağı çocuklarının günlük protein</a:t>
            </a:r>
          </a:p>
          <a:p>
            <a:r>
              <a:rPr lang="tr-TR" sz="3600" dirty="0">
                <a:latin typeface="ArialMT"/>
              </a:rPr>
              <a:t>gereksinimi;</a:t>
            </a:r>
          </a:p>
          <a:p>
            <a:r>
              <a:rPr lang="tr-TR" sz="3600" dirty="0">
                <a:latin typeface="ArialMT"/>
              </a:rPr>
              <a:t>2 bardak süt veya yoğurt,</a:t>
            </a:r>
          </a:p>
          <a:p>
            <a:r>
              <a:rPr lang="tr-TR" sz="3600" dirty="0">
                <a:latin typeface="ArialMT"/>
              </a:rPr>
              <a:t>1-2 kibrit kutusu peynir,</a:t>
            </a:r>
          </a:p>
          <a:p>
            <a:r>
              <a:rPr lang="tr-TR" sz="3600" dirty="0">
                <a:latin typeface="ArialMT"/>
              </a:rPr>
              <a:t>3-4 köfte kadar tavuk, balık veya et ile karşılanabilir.</a:t>
            </a:r>
            <a:endParaRPr lang="tr-TR" sz="3600" dirty="0"/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8D8999A9-AD29-4DDC-BB6A-FB73A70549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026" y="3216162"/>
            <a:ext cx="3420469" cy="21016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594852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8B381E49-9998-45C3-8609-87BC278B1A63}"/>
              </a:ext>
            </a:extLst>
          </p:cNvPr>
          <p:cNvSpPr/>
          <p:nvPr/>
        </p:nvSpPr>
        <p:spPr>
          <a:xfrm>
            <a:off x="467544" y="404664"/>
            <a:ext cx="867645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tr-TR" sz="4400" b="1" dirty="0"/>
              <a:t>Ayşenur YILDIZ</a:t>
            </a:r>
          </a:p>
          <a:p>
            <a:pPr marL="285750" indent="-285750">
              <a:buFontTx/>
              <a:buChar char="-"/>
            </a:pPr>
            <a:r>
              <a:rPr lang="tr-TR" sz="4400" b="1" dirty="0"/>
              <a:t>Ecrin Zeynep ALGÜL</a:t>
            </a:r>
          </a:p>
          <a:p>
            <a:pPr marL="285750" indent="-285750">
              <a:buFontTx/>
              <a:buChar char="-"/>
            </a:pPr>
            <a:r>
              <a:rPr lang="tr-TR" sz="4400" b="1" dirty="0"/>
              <a:t>Yunus Emre GÖZ</a:t>
            </a:r>
          </a:p>
          <a:p>
            <a:pPr marL="285750" indent="-285750">
              <a:buFontTx/>
              <a:buChar char="-"/>
            </a:pPr>
            <a:r>
              <a:rPr lang="tr-TR" sz="4400" b="1"/>
              <a:t>Asiye Irmak </a:t>
            </a:r>
            <a:r>
              <a:rPr lang="tr-TR" sz="4400" b="1" dirty="0"/>
              <a:t>MERMER</a:t>
            </a:r>
          </a:p>
          <a:p>
            <a:pPr marL="285750" indent="-285750">
              <a:buFontTx/>
              <a:buChar char="-"/>
            </a:pPr>
            <a:r>
              <a:rPr lang="tr-TR" sz="4400" b="1" dirty="0"/>
              <a:t>Nesrin ÖZTÜRK</a:t>
            </a:r>
          </a:p>
          <a:p>
            <a:r>
              <a:rPr lang="tr-TR" sz="4400" b="1" dirty="0"/>
              <a:t>                                                                   4/A SINIFI</a:t>
            </a:r>
          </a:p>
          <a:p>
            <a:r>
              <a:rPr lang="tr-TR" sz="4400" b="1" dirty="0"/>
              <a:t>                     TEŞEKKÜRLER</a:t>
            </a:r>
          </a:p>
        </p:txBody>
      </p:sp>
    </p:spTree>
    <p:extLst>
      <p:ext uri="{BB962C8B-B14F-4D97-AF65-F5344CB8AC3E}">
        <p14:creationId xmlns="" xmlns:p14="http://schemas.microsoft.com/office/powerpoint/2010/main" val="65837877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210</TotalTime>
  <Words>157</Words>
  <PresentationFormat>Ekran Gösterisi (4:3)</PresentationFormat>
  <Paragraphs>38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Dilim</vt:lpstr>
      <vt:lpstr>Slayt 1</vt:lpstr>
      <vt:lpstr>Slayt 2</vt:lpstr>
      <vt:lpstr>Slayt 3</vt:lpstr>
      <vt:lpstr>Slayt 4</vt:lpstr>
      <vt:lpstr>Slayt 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2014-12-09T17:16:05Z</dcterms:created>
  <dcterms:modified xsi:type="dcterms:W3CDTF">2019-11-09T12:09:49Z</dcterms:modified>
  <cp:category>https://www.sorubak.com</cp:category>
</cp:coreProperties>
</file>