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2" d="100"/>
          <a:sy n="92" d="100"/>
        </p:scale>
        <p:origin x="-942"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89FE5D-279B-4DCC-AD25-FA48C1947ABA}" type="datetimeFigureOut">
              <a:rPr lang="tr-TR" smtClean="0"/>
              <a:t>13/10/2019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85B65D-A908-4E4F-A129-F902F367EF14}"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https://www.sorubak.com</a:t>
            </a:r>
            <a:endParaRPr lang="tr-TR" dirty="0"/>
          </a:p>
        </p:txBody>
      </p:sp>
      <p:sp>
        <p:nvSpPr>
          <p:cNvPr id="4" name="3 Slayt Numarası Yer Tutucusu"/>
          <p:cNvSpPr>
            <a:spLocks noGrp="1"/>
          </p:cNvSpPr>
          <p:nvPr>
            <p:ph type="sldNum" sz="quarter" idx="10"/>
          </p:nvPr>
        </p:nvSpPr>
        <p:spPr/>
        <p:txBody>
          <a:bodyPr/>
          <a:lstStyle/>
          <a:p>
            <a:fld id="{2E85B65D-A908-4E4F-A129-F902F367EF14}" type="slidenum">
              <a:rPr lang="tr-TR" smtClean="0"/>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251EA18-B80D-4C1C-80BA-774D61023C35}" type="datetimeFigureOut">
              <a:rPr lang="tr-TR" smtClean="0"/>
              <a:pPr/>
              <a:t>13/10/2019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76804E4-CBF3-4676-9466-05FC5C7F35B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51EA18-B80D-4C1C-80BA-774D61023C35}" type="datetimeFigureOut">
              <a:rPr lang="tr-TR" smtClean="0"/>
              <a:pPr/>
              <a:t>13/10/2019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804E4-CBF3-4676-9466-05FC5C7F35B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0"/>
            <a:ext cx="7772400" cy="1470025"/>
          </a:xfrm>
        </p:spPr>
        <p:txBody>
          <a:bodyPr/>
          <a:lstStyle/>
          <a:p>
            <a:r>
              <a:rPr lang="tr-TR" b="1" dirty="0" smtClean="0"/>
              <a:t>PROTEİNLER   </a:t>
            </a:r>
            <a:r>
              <a:rPr lang="tr-TR" dirty="0" smtClean="0"/>
              <a:t>Yapıcı </a:t>
            </a:r>
            <a:r>
              <a:rPr lang="tr-TR" dirty="0"/>
              <a:t>, onarıcı</a:t>
            </a:r>
            <a:br>
              <a:rPr lang="tr-TR" dirty="0"/>
            </a:br>
            <a:endParaRPr lang="tr-TR" dirty="0"/>
          </a:p>
        </p:txBody>
      </p:sp>
      <p:sp>
        <p:nvSpPr>
          <p:cNvPr id="3" name="2 Alt Başlık"/>
          <p:cNvSpPr>
            <a:spLocks noGrp="1"/>
          </p:cNvSpPr>
          <p:nvPr>
            <p:ph type="subTitle" idx="1"/>
          </p:nvPr>
        </p:nvSpPr>
        <p:spPr>
          <a:xfrm>
            <a:off x="1857356" y="857232"/>
            <a:ext cx="5915044" cy="4781568"/>
          </a:xfrm>
        </p:spPr>
        <p:txBody>
          <a:bodyPr/>
          <a:lstStyle/>
          <a:p>
            <a:endParaRPr lang="tr-TR" dirty="0"/>
          </a:p>
        </p:txBody>
      </p:sp>
      <p:pic>
        <p:nvPicPr>
          <p:cNvPr id="4" name="3 Resim"/>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4414" y="714356"/>
            <a:ext cx="7286676" cy="4271980"/>
          </a:xfrm>
          <a:prstGeom prst="rect">
            <a:avLst/>
          </a:prstGeom>
          <a:noFill/>
          <a:ln>
            <a:noFill/>
          </a:ln>
        </p:spPr>
      </p:pic>
      <p:pic>
        <p:nvPicPr>
          <p:cNvPr id="5" name="4 Resim" descr="C:\Users\DRGüney\AppData\Local\Microsoft\Windows\INetCache\Content.MSO\EFE19184.tmp"/>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00875" y="4000504"/>
            <a:ext cx="2143125" cy="2143125"/>
          </a:xfrm>
          <a:prstGeom prst="rect">
            <a:avLst/>
          </a:prstGeom>
          <a:noFill/>
          <a:ln>
            <a:noFill/>
          </a:ln>
        </p:spPr>
      </p:pic>
      <p:sp>
        <p:nvSpPr>
          <p:cNvPr id="6" name="5 Metin kutusu"/>
          <p:cNvSpPr txBox="1"/>
          <p:nvPr/>
        </p:nvSpPr>
        <p:spPr>
          <a:xfrm>
            <a:off x="0" y="1714488"/>
            <a:ext cx="2714644" cy="4093428"/>
          </a:xfrm>
          <a:prstGeom prst="rect">
            <a:avLst/>
          </a:prstGeom>
          <a:noFill/>
        </p:spPr>
        <p:txBody>
          <a:bodyPr wrap="square" rtlCol="0">
            <a:spAutoFit/>
          </a:bodyPr>
          <a:lstStyle/>
          <a:p>
            <a:r>
              <a:rPr lang="tr-TR" dirty="0"/>
              <a:t> </a:t>
            </a:r>
          </a:p>
          <a:p>
            <a:pPr lvl="0"/>
            <a:r>
              <a:rPr lang="tr-TR" sz="3200" dirty="0"/>
              <a:t>Et</a:t>
            </a:r>
          </a:p>
          <a:p>
            <a:pPr lvl="0"/>
            <a:r>
              <a:rPr lang="tr-TR" sz="3200" dirty="0"/>
              <a:t>Süt</a:t>
            </a:r>
          </a:p>
          <a:p>
            <a:pPr lvl="0"/>
            <a:r>
              <a:rPr lang="tr-TR" sz="3200" dirty="0"/>
              <a:t>Yumurta</a:t>
            </a:r>
          </a:p>
          <a:p>
            <a:pPr lvl="0"/>
            <a:r>
              <a:rPr lang="tr-TR" sz="3200" dirty="0"/>
              <a:t>Balık</a:t>
            </a:r>
          </a:p>
          <a:p>
            <a:pPr lvl="0"/>
            <a:r>
              <a:rPr lang="tr-TR" sz="3200" dirty="0"/>
              <a:t>Nohut</a:t>
            </a:r>
          </a:p>
          <a:p>
            <a:pPr lvl="0"/>
            <a:r>
              <a:rPr lang="tr-TR" sz="3200" dirty="0"/>
              <a:t>Mercimek</a:t>
            </a:r>
          </a:p>
          <a:p>
            <a:pPr lvl="0"/>
            <a:r>
              <a:rPr lang="tr-TR" sz="3200" dirty="0"/>
              <a:t>Fasulye</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MİNERALLER      </a:t>
            </a:r>
            <a:r>
              <a:rPr lang="tr-TR" dirty="0" smtClean="0"/>
              <a:t>Büyüme</a:t>
            </a:r>
            <a:r>
              <a:rPr lang="tr-TR" dirty="0"/>
              <a:t/>
            </a:r>
            <a:br>
              <a:rPr lang="tr-TR" dirty="0"/>
            </a:br>
            <a:endParaRPr lang="tr-TR" dirty="0"/>
          </a:p>
        </p:txBody>
      </p:sp>
      <p:pic>
        <p:nvPicPr>
          <p:cNvPr id="4" name="3 İçerik Yer Tutucusu" descr="C:\Users\DRGüney\AppData\Local\Microsoft\Windows\INetCache\Content.MSO\502155CA.tmp"/>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5008" y="785794"/>
            <a:ext cx="2314575" cy="1981200"/>
          </a:xfrm>
          <a:prstGeom prst="rect">
            <a:avLst/>
          </a:prstGeom>
          <a:noFill/>
          <a:ln>
            <a:noFill/>
          </a:ln>
        </p:spPr>
      </p:pic>
      <p:pic>
        <p:nvPicPr>
          <p:cNvPr id="5" name="4 Resim"/>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7158" y="2428868"/>
            <a:ext cx="5786478" cy="3057524"/>
          </a:xfrm>
          <a:prstGeom prst="rect">
            <a:avLst/>
          </a:prstGeom>
          <a:noFill/>
          <a:ln>
            <a:noFill/>
          </a:ln>
        </p:spPr>
      </p:pic>
      <p:sp>
        <p:nvSpPr>
          <p:cNvPr id="6" name="5 Metin kutusu"/>
          <p:cNvSpPr txBox="1"/>
          <p:nvPr/>
        </p:nvSpPr>
        <p:spPr>
          <a:xfrm>
            <a:off x="6572264" y="2887682"/>
            <a:ext cx="2214578" cy="3970318"/>
          </a:xfrm>
          <a:prstGeom prst="rect">
            <a:avLst/>
          </a:prstGeom>
          <a:noFill/>
        </p:spPr>
        <p:txBody>
          <a:bodyPr wrap="square" rtlCol="0">
            <a:spAutoFit/>
          </a:bodyPr>
          <a:lstStyle/>
          <a:p>
            <a:r>
              <a:rPr lang="tr-TR" sz="2800" b="1" dirty="0"/>
              <a:t> </a:t>
            </a:r>
            <a:endParaRPr lang="tr-TR" sz="2800" dirty="0"/>
          </a:p>
          <a:p>
            <a:pPr lvl="0"/>
            <a:r>
              <a:rPr lang="tr-TR" sz="2800" b="1" dirty="0"/>
              <a:t>Süt</a:t>
            </a:r>
            <a:endParaRPr lang="tr-TR" sz="2800" dirty="0"/>
          </a:p>
          <a:p>
            <a:pPr lvl="0"/>
            <a:r>
              <a:rPr lang="tr-TR" sz="2800" b="1" dirty="0"/>
              <a:t>Sebze</a:t>
            </a:r>
            <a:endParaRPr lang="tr-TR" sz="2800" dirty="0"/>
          </a:p>
          <a:p>
            <a:pPr lvl="0"/>
            <a:r>
              <a:rPr lang="tr-TR" sz="2800" b="1" dirty="0"/>
              <a:t>Tahıl</a:t>
            </a:r>
            <a:endParaRPr lang="tr-TR" sz="2800" dirty="0"/>
          </a:p>
          <a:p>
            <a:pPr lvl="0"/>
            <a:r>
              <a:rPr lang="tr-TR" sz="2800" b="1" dirty="0"/>
              <a:t>Balık</a:t>
            </a:r>
            <a:endParaRPr lang="tr-TR" sz="2800" dirty="0"/>
          </a:p>
          <a:p>
            <a:pPr lvl="0"/>
            <a:r>
              <a:rPr lang="tr-TR" sz="2800" b="1" dirty="0"/>
              <a:t>Tuz</a:t>
            </a:r>
            <a:endParaRPr lang="tr-TR" sz="2800" dirty="0"/>
          </a:p>
          <a:p>
            <a:pPr lvl="0"/>
            <a:r>
              <a:rPr lang="tr-TR" sz="2800" b="1" dirty="0"/>
              <a:t>Kuruyemiş</a:t>
            </a:r>
            <a:endParaRPr lang="tr-TR" sz="2800" dirty="0"/>
          </a:p>
          <a:p>
            <a:pPr lvl="0"/>
            <a:r>
              <a:rPr lang="tr-TR" sz="2800" b="1" dirty="0"/>
              <a:t>Meyve</a:t>
            </a:r>
            <a:endParaRPr lang="tr-TR" sz="2800" dirty="0"/>
          </a:p>
          <a:p>
            <a:endParaRPr lang="tr-TR"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VİTAMİNLER         </a:t>
            </a:r>
            <a:r>
              <a:rPr lang="tr-TR" dirty="0" smtClean="0"/>
              <a:t>Düzenleyici  </a:t>
            </a:r>
            <a:r>
              <a:rPr lang="tr-TR" dirty="0"/>
              <a:t/>
            </a:r>
            <a:br>
              <a:rPr lang="tr-TR" dirty="0"/>
            </a:br>
            <a:endParaRPr lang="tr-TR" dirty="0"/>
          </a:p>
        </p:txBody>
      </p:sp>
      <p:pic>
        <p:nvPicPr>
          <p:cNvPr id="4" name="3 İçerik Yer Tutucusu"/>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14356"/>
            <a:ext cx="2543695" cy="1741516"/>
          </a:xfrm>
          <a:prstGeom prst="rect">
            <a:avLst/>
          </a:prstGeom>
          <a:noFill/>
          <a:ln>
            <a:noFill/>
          </a:ln>
        </p:spPr>
      </p:pic>
      <p:pic>
        <p:nvPicPr>
          <p:cNvPr id="5" name="4 Resim"/>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0034" y="2500306"/>
            <a:ext cx="6191250" cy="3267075"/>
          </a:xfrm>
          <a:prstGeom prst="rect">
            <a:avLst/>
          </a:prstGeom>
          <a:noFill/>
          <a:ln>
            <a:noFill/>
          </a:ln>
        </p:spPr>
      </p:pic>
      <p:sp>
        <p:nvSpPr>
          <p:cNvPr id="6" name="5 Metin kutusu"/>
          <p:cNvSpPr txBox="1"/>
          <p:nvPr/>
        </p:nvSpPr>
        <p:spPr>
          <a:xfrm>
            <a:off x="7000892" y="928670"/>
            <a:ext cx="1928826" cy="5262979"/>
          </a:xfrm>
          <a:prstGeom prst="rect">
            <a:avLst/>
          </a:prstGeom>
          <a:noFill/>
        </p:spPr>
        <p:txBody>
          <a:bodyPr wrap="square" rtlCol="0">
            <a:spAutoFit/>
          </a:bodyPr>
          <a:lstStyle/>
          <a:p>
            <a:pPr lvl="0"/>
            <a:r>
              <a:rPr lang="tr-TR" sz="2400" b="1" dirty="0"/>
              <a:t>Havuç</a:t>
            </a:r>
            <a:endParaRPr lang="tr-TR" sz="2400" dirty="0"/>
          </a:p>
          <a:p>
            <a:pPr lvl="0"/>
            <a:r>
              <a:rPr lang="tr-TR" sz="2400" b="1" dirty="0"/>
              <a:t>Domates</a:t>
            </a:r>
            <a:endParaRPr lang="tr-TR" sz="2400" dirty="0"/>
          </a:p>
          <a:p>
            <a:pPr lvl="0"/>
            <a:r>
              <a:rPr lang="tr-TR" sz="2400" b="1" dirty="0"/>
              <a:t>Elma</a:t>
            </a:r>
            <a:endParaRPr lang="tr-TR" sz="2400" dirty="0"/>
          </a:p>
          <a:p>
            <a:pPr lvl="0"/>
            <a:r>
              <a:rPr lang="tr-TR" sz="2400" b="1" dirty="0"/>
              <a:t>Armut</a:t>
            </a:r>
            <a:endParaRPr lang="tr-TR" sz="2400" dirty="0"/>
          </a:p>
          <a:p>
            <a:pPr lvl="0"/>
            <a:r>
              <a:rPr lang="tr-TR" sz="2400" b="1" dirty="0"/>
              <a:t>Portakal</a:t>
            </a:r>
            <a:endParaRPr lang="tr-TR" sz="2400" dirty="0"/>
          </a:p>
          <a:p>
            <a:pPr lvl="0"/>
            <a:r>
              <a:rPr lang="tr-TR" sz="2400" b="1" dirty="0"/>
              <a:t>Muz</a:t>
            </a:r>
            <a:endParaRPr lang="tr-TR" sz="2400" dirty="0"/>
          </a:p>
          <a:p>
            <a:pPr lvl="0"/>
            <a:r>
              <a:rPr lang="tr-TR" sz="2400" b="1" dirty="0"/>
              <a:t>Limon</a:t>
            </a:r>
            <a:endParaRPr lang="tr-TR" sz="2400" dirty="0"/>
          </a:p>
          <a:p>
            <a:pPr lvl="0"/>
            <a:r>
              <a:rPr lang="tr-TR" sz="2400" b="1" dirty="0"/>
              <a:t>Marul</a:t>
            </a:r>
            <a:endParaRPr lang="tr-TR" sz="2400" dirty="0"/>
          </a:p>
          <a:p>
            <a:pPr lvl="0"/>
            <a:r>
              <a:rPr lang="tr-TR" sz="2400" b="1" dirty="0"/>
              <a:t>Karnabahar</a:t>
            </a:r>
            <a:endParaRPr lang="tr-TR" sz="2400" dirty="0"/>
          </a:p>
          <a:p>
            <a:pPr lvl="0"/>
            <a:r>
              <a:rPr lang="tr-TR" sz="2400" b="1" dirty="0"/>
              <a:t>Biber</a:t>
            </a:r>
            <a:endParaRPr lang="tr-TR" sz="2400" dirty="0"/>
          </a:p>
          <a:p>
            <a:pPr lvl="0"/>
            <a:r>
              <a:rPr lang="tr-TR" sz="2400" b="1" dirty="0"/>
              <a:t>Brokoli</a:t>
            </a:r>
            <a:endParaRPr lang="tr-TR" sz="2400" dirty="0"/>
          </a:p>
          <a:p>
            <a:pPr lvl="0"/>
            <a:r>
              <a:rPr lang="tr-TR" sz="2400" b="1" dirty="0"/>
              <a:t>Sarımsak</a:t>
            </a:r>
            <a:endParaRPr lang="tr-TR" sz="2400" dirty="0"/>
          </a:p>
          <a:p>
            <a:pPr lvl="0"/>
            <a:r>
              <a:rPr lang="tr-TR" sz="2400" b="1" dirty="0"/>
              <a:t>Üzüm</a:t>
            </a:r>
            <a:endParaRPr lang="tr-TR" sz="2400" dirty="0"/>
          </a:p>
          <a:p>
            <a:endParaRPr lang="tr-T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YAĞLAR      </a:t>
            </a:r>
            <a:r>
              <a:rPr lang="tr-TR" dirty="0" smtClean="0"/>
              <a:t>Enerji </a:t>
            </a:r>
            <a:r>
              <a:rPr lang="tr-TR" dirty="0"/>
              <a:t>verir !</a:t>
            </a:r>
            <a:br>
              <a:rPr lang="tr-TR" dirty="0"/>
            </a:br>
            <a:endParaRPr lang="tr-TR" dirty="0"/>
          </a:p>
        </p:txBody>
      </p:sp>
      <p:pic>
        <p:nvPicPr>
          <p:cNvPr id="4" name="3 İçerik Yer Tutucusu" descr="C:\Users\DRGüney\AppData\Local\Microsoft\Windows\INetCache\Content.MSO\9F8E92AC.tmp"/>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86644" y="357166"/>
            <a:ext cx="1143000" cy="1143000"/>
          </a:xfrm>
          <a:prstGeom prst="rect">
            <a:avLst/>
          </a:prstGeom>
          <a:noFill/>
          <a:ln>
            <a:noFill/>
          </a:ln>
        </p:spPr>
      </p:pic>
      <p:pic>
        <p:nvPicPr>
          <p:cNvPr id="5" name="4 Resim"/>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4283" y="1071546"/>
            <a:ext cx="5857916" cy="4714908"/>
          </a:xfrm>
          <a:prstGeom prst="rect">
            <a:avLst/>
          </a:prstGeom>
          <a:noFill/>
          <a:ln>
            <a:noFill/>
          </a:ln>
        </p:spPr>
      </p:pic>
      <p:sp>
        <p:nvSpPr>
          <p:cNvPr id="6" name="5 Metin kutusu"/>
          <p:cNvSpPr txBox="1"/>
          <p:nvPr/>
        </p:nvSpPr>
        <p:spPr>
          <a:xfrm>
            <a:off x="6786578" y="1785926"/>
            <a:ext cx="2000264" cy="3539430"/>
          </a:xfrm>
          <a:prstGeom prst="rect">
            <a:avLst/>
          </a:prstGeom>
          <a:noFill/>
        </p:spPr>
        <p:txBody>
          <a:bodyPr wrap="square" rtlCol="0">
            <a:spAutoFit/>
          </a:bodyPr>
          <a:lstStyle/>
          <a:p>
            <a:pPr lvl="0"/>
            <a:r>
              <a:rPr lang="tr-TR" sz="2800" b="1" dirty="0"/>
              <a:t>Zeytin</a:t>
            </a:r>
            <a:endParaRPr lang="tr-TR" sz="2800" dirty="0"/>
          </a:p>
          <a:p>
            <a:pPr lvl="0"/>
            <a:r>
              <a:rPr lang="tr-TR" sz="2800" b="1" dirty="0"/>
              <a:t>Ayçiçeği</a:t>
            </a:r>
            <a:endParaRPr lang="tr-TR" sz="2800" dirty="0"/>
          </a:p>
          <a:p>
            <a:pPr lvl="0"/>
            <a:r>
              <a:rPr lang="tr-TR" sz="2800" b="1" dirty="0"/>
              <a:t>Susam</a:t>
            </a:r>
            <a:endParaRPr lang="tr-TR" sz="2800" dirty="0"/>
          </a:p>
          <a:p>
            <a:pPr lvl="0"/>
            <a:r>
              <a:rPr lang="tr-TR" sz="2800" b="1" dirty="0"/>
              <a:t>Ceviz</a:t>
            </a:r>
            <a:endParaRPr lang="tr-TR" sz="2800" dirty="0"/>
          </a:p>
          <a:p>
            <a:pPr lvl="0"/>
            <a:r>
              <a:rPr lang="tr-TR" sz="2800" b="1" dirty="0"/>
              <a:t>Fındık</a:t>
            </a:r>
            <a:endParaRPr lang="tr-TR" sz="2800" dirty="0"/>
          </a:p>
          <a:p>
            <a:pPr lvl="0"/>
            <a:r>
              <a:rPr lang="tr-TR" sz="2800" b="1" dirty="0"/>
              <a:t>Soya</a:t>
            </a:r>
            <a:endParaRPr lang="tr-TR" sz="2800" dirty="0"/>
          </a:p>
          <a:p>
            <a:pPr lvl="0"/>
            <a:r>
              <a:rPr lang="tr-TR" sz="2800" b="1" dirty="0"/>
              <a:t>Badem</a:t>
            </a:r>
            <a:endParaRPr lang="tr-TR" sz="2800" dirty="0"/>
          </a:p>
          <a:p>
            <a:endParaRPr lang="tr-TR"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KARBONHİDRATLAR     </a:t>
            </a:r>
            <a:r>
              <a:rPr lang="tr-TR" dirty="0" smtClean="0"/>
              <a:t>Enerji </a:t>
            </a:r>
            <a:r>
              <a:rPr lang="tr-TR" dirty="0"/>
              <a:t>verir !</a:t>
            </a:r>
            <a:br>
              <a:rPr lang="tr-TR" dirty="0"/>
            </a:br>
            <a:endParaRPr lang="tr-TR" dirty="0"/>
          </a:p>
        </p:txBody>
      </p:sp>
      <p:pic>
        <p:nvPicPr>
          <p:cNvPr id="4" name="3 Resim" descr="C:\Users\DRGüney\AppData\Local\Microsoft\Windows\INetCache\Content.MSO\9F8E92AC.tmp"/>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86644" y="857232"/>
            <a:ext cx="1476375" cy="1333500"/>
          </a:xfrm>
          <a:prstGeom prst="rect">
            <a:avLst/>
          </a:prstGeom>
          <a:noFill/>
          <a:ln>
            <a:noFill/>
          </a:ln>
        </p:spPr>
      </p:pic>
      <p:pic>
        <p:nvPicPr>
          <p:cNvPr id="5" name="4 İçerik Yer Tutucusu"/>
          <p:cNvPicPr>
            <a:picLocks noGrp="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14422"/>
            <a:ext cx="5953956" cy="5429288"/>
          </a:xfrm>
          <a:prstGeom prst="rect">
            <a:avLst/>
          </a:prstGeom>
          <a:noFill/>
          <a:ln>
            <a:noFill/>
          </a:ln>
        </p:spPr>
      </p:pic>
      <p:sp>
        <p:nvSpPr>
          <p:cNvPr id="6" name="5 Metin kutusu"/>
          <p:cNvSpPr txBox="1"/>
          <p:nvPr/>
        </p:nvSpPr>
        <p:spPr>
          <a:xfrm>
            <a:off x="6286512" y="1928802"/>
            <a:ext cx="2286016" cy="5262979"/>
          </a:xfrm>
          <a:prstGeom prst="rect">
            <a:avLst/>
          </a:prstGeom>
          <a:noFill/>
        </p:spPr>
        <p:txBody>
          <a:bodyPr wrap="square" rtlCol="0">
            <a:spAutoFit/>
          </a:bodyPr>
          <a:lstStyle/>
          <a:p>
            <a:pPr lvl="0"/>
            <a:r>
              <a:rPr lang="tr-TR" sz="2800" b="1" dirty="0"/>
              <a:t>Buğday</a:t>
            </a:r>
            <a:endParaRPr lang="tr-TR" sz="2800" dirty="0"/>
          </a:p>
          <a:p>
            <a:pPr lvl="0"/>
            <a:r>
              <a:rPr lang="tr-TR" sz="2800" b="1" dirty="0"/>
              <a:t>Pirinç</a:t>
            </a:r>
            <a:endParaRPr lang="tr-TR" sz="2800" dirty="0"/>
          </a:p>
          <a:p>
            <a:pPr lvl="0"/>
            <a:r>
              <a:rPr lang="tr-TR" sz="2800" b="1" dirty="0"/>
              <a:t>Bulgur	</a:t>
            </a:r>
            <a:endParaRPr lang="tr-TR" sz="2800" dirty="0"/>
          </a:p>
          <a:p>
            <a:pPr lvl="0"/>
            <a:r>
              <a:rPr lang="tr-TR" sz="2800" b="1" dirty="0"/>
              <a:t>Arpa</a:t>
            </a:r>
            <a:endParaRPr lang="tr-TR" sz="2800" dirty="0"/>
          </a:p>
          <a:p>
            <a:pPr lvl="0"/>
            <a:r>
              <a:rPr lang="tr-TR" sz="2800" b="1" dirty="0"/>
              <a:t>Yulaf</a:t>
            </a:r>
            <a:endParaRPr lang="tr-TR" sz="2800" dirty="0"/>
          </a:p>
          <a:p>
            <a:pPr lvl="0"/>
            <a:r>
              <a:rPr lang="tr-TR" sz="2800" b="1" dirty="0"/>
              <a:t>Şeker pancarı</a:t>
            </a:r>
            <a:endParaRPr lang="tr-TR" sz="2800" dirty="0"/>
          </a:p>
          <a:p>
            <a:pPr lvl="0"/>
            <a:r>
              <a:rPr lang="tr-TR" sz="2800" b="1" dirty="0"/>
              <a:t>Bal</a:t>
            </a:r>
            <a:endParaRPr lang="tr-TR" sz="2800" dirty="0"/>
          </a:p>
          <a:p>
            <a:pPr lvl="0"/>
            <a:r>
              <a:rPr lang="tr-TR" sz="2800" b="1" dirty="0"/>
              <a:t>Süt</a:t>
            </a:r>
            <a:endParaRPr lang="tr-TR" sz="2800" dirty="0"/>
          </a:p>
          <a:p>
            <a:pPr lvl="0"/>
            <a:r>
              <a:rPr lang="tr-TR" sz="2800" b="1" dirty="0"/>
              <a:t>Üzüm</a:t>
            </a:r>
            <a:endParaRPr lang="tr-TR" sz="2800" dirty="0"/>
          </a:p>
          <a:p>
            <a:pPr lvl="0"/>
            <a:r>
              <a:rPr lang="tr-TR" sz="2800" b="1" dirty="0"/>
              <a:t>Çilek</a:t>
            </a:r>
            <a:endParaRPr lang="tr-TR" sz="2800" dirty="0"/>
          </a:p>
          <a:p>
            <a:pPr lvl="0"/>
            <a:r>
              <a:rPr lang="tr-TR" sz="2800" b="1" dirty="0"/>
              <a:t>Muz</a:t>
            </a:r>
            <a:endParaRPr lang="tr-TR" sz="2800" dirty="0"/>
          </a:p>
          <a:p>
            <a:endParaRPr lang="tr-TR" sz="2800" dirty="0"/>
          </a:p>
        </p:txBody>
      </p:sp>
      <p:pic>
        <p:nvPicPr>
          <p:cNvPr id="7" name="6 Resim" descr="C:\Users\DRGüney\AppData\Local\Microsoft\Windows\INetCache\Content.MSO\2C0114B8.tmp"/>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4282" y="714356"/>
            <a:ext cx="3143272" cy="157163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SU             </a:t>
            </a:r>
            <a:r>
              <a:rPr lang="tr-TR" dirty="0" smtClean="0"/>
              <a:t>Düzenleyici</a:t>
            </a:r>
            <a:r>
              <a:rPr lang="tr-TR" dirty="0"/>
              <a:t/>
            </a:r>
            <a:br>
              <a:rPr lang="tr-TR" dirty="0"/>
            </a:br>
            <a:endParaRPr lang="tr-TR" dirty="0"/>
          </a:p>
        </p:txBody>
      </p:sp>
      <p:pic>
        <p:nvPicPr>
          <p:cNvPr id="4" name="3 İçerik Yer Tutucusu"/>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596" y="1142984"/>
            <a:ext cx="5572125" cy="5143536"/>
          </a:xfrm>
          <a:prstGeom prst="rect">
            <a:avLst/>
          </a:prstGeom>
          <a:noFill/>
          <a:ln>
            <a:noFill/>
          </a:ln>
        </p:spPr>
      </p:pic>
      <p:sp>
        <p:nvSpPr>
          <p:cNvPr id="5" name="4 Metin kutusu"/>
          <p:cNvSpPr txBox="1"/>
          <p:nvPr/>
        </p:nvSpPr>
        <p:spPr>
          <a:xfrm>
            <a:off x="6500826" y="1142984"/>
            <a:ext cx="2286016" cy="5693866"/>
          </a:xfrm>
          <a:prstGeom prst="rect">
            <a:avLst/>
          </a:prstGeom>
          <a:noFill/>
        </p:spPr>
        <p:txBody>
          <a:bodyPr wrap="square" rtlCol="0">
            <a:spAutoFit/>
          </a:bodyPr>
          <a:lstStyle/>
          <a:p>
            <a:pPr lvl="0"/>
            <a:r>
              <a:rPr lang="tr-TR" sz="2800" b="1" dirty="0"/>
              <a:t>İnsan vücudunun ¾ ‘ü sudur.</a:t>
            </a:r>
            <a:endParaRPr lang="tr-TR" sz="2800" dirty="0"/>
          </a:p>
          <a:p>
            <a:pPr lvl="0"/>
            <a:r>
              <a:rPr lang="tr-TR" sz="2800" b="1" dirty="0"/>
              <a:t>İyi bir çözücüdür.</a:t>
            </a:r>
            <a:endParaRPr lang="tr-TR" sz="2800" dirty="0"/>
          </a:p>
          <a:p>
            <a:pPr lvl="0"/>
            <a:r>
              <a:rPr lang="tr-TR" sz="2800" b="1" dirty="0"/>
              <a:t>Vücudun çalışması adına gereken tüm olaylar için uygun ortamı sağlar.</a:t>
            </a:r>
            <a:endParaRPr lang="tr-TR" sz="2800" dirty="0"/>
          </a:p>
          <a:p>
            <a:r>
              <a:rPr lang="tr-TR" sz="2800" b="1" dirty="0"/>
              <a:t> </a:t>
            </a:r>
            <a:endParaRPr lang="tr-TR" sz="2800" dirty="0"/>
          </a:p>
          <a:p>
            <a:endParaRPr lang="tr-T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BESİNLER</a:t>
            </a:r>
            <a:r>
              <a:rPr lang="tr-TR" dirty="0" smtClean="0"/>
              <a:t/>
            </a:r>
            <a:br>
              <a:rPr lang="tr-TR" dirty="0" smtClean="0"/>
            </a:br>
            <a:endParaRPr lang="tr-TR" dirty="0"/>
          </a:p>
        </p:txBody>
      </p:sp>
      <p:sp>
        <p:nvSpPr>
          <p:cNvPr id="3" name="2 İçerik Yer Tutucusu"/>
          <p:cNvSpPr>
            <a:spLocks noGrp="1"/>
          </p:cNvSpPr>
          <p:nvPr>
            <p:ph idx="1"/>
          </p:nvPr>
        </p:nvSpPr>
        <p:spPr/>
        <p:txBody>
          <a:bodyPr>
            <a:normAutofit/>
          </a:bodyPr>
          <a:lstStyle/>
          <a:p>
            <a:r>
              <a:rPr lang="tr-TR" sz="3600" b="1" u="sng" dirty="0" smtClean="0">
                <a:solidFill>
                  <a:srgbClr val="FF0000"/>
                </a:solidFill>
              </a:rPr>
              <a:t>Karbonhidratlar ----</a:t>
            </a:r>
            <a:r>
              <a:rPr lang="tr-TR" sz="3600" b="1" dirty="0" smtClean="0"/>
              <a:t> </a:t>
            </a:r>
            <a:r>
              <a:rPr lang="tr-TR" sz="3600" b="1" dirty="0"/>
              <a:t>(enerji verici)      </a:t>
            </a:r>
            <a:endParaRPr lang="tr-TR" sz="3600" dirty="0"/>
          </a:p>
          <a:p>
            <a:r>
              <a:rPr lang="tr-TR" sz="3600" b="1" u="sng" dirty="0">
                <a:solidFill>
                  <a:srgbClr val="FF0000"/>
                </a:solidFill>
              </a:rPr>
              <a:t>Proteinler</a:t>
            </a:r>
            <a:r>
              <a:rPr lang="tr-TR" sz="3600" b="1" dirty="0"/>
              <a:t>   </a:t>
            </a:r>
            <a:r>
              <a:rPr lang="tr-TR" sz="3600" b="1" dirty="0" smtClean="0"/>
              <a:t>---------- </a:t>
            </a:r>
            <a:r>
              <a:rPr lang="tr-TR" sz="3600" b="1" dirty="0"/>
              <a:t>(yapıcı , onarıcı)   </a:t>
            </a:r>
            <a:endParaRPr lang="tr-TR" sz="3600" dirty="0"/>
          </a:p>
          <a:p>
            <a:r>
              <a:rPr lang="tr-TR" sz="3600" b="1" u="sng" dirty="0">
                <a:solidFill>
                  <a:srgbClr val="FF0000"/>
                </a:solidFill>
              </a:rPr>
              <a:t>Vitaminler</a:t>
            </a:r>
            <a:r>
              <a:rPr lang="tr-TR" sz="3600" b="1" dirty="0"/>
              <a:t> </a:t>
            </a:r>
            <a:r>
              <a:rPr lang="tr-TR" sz="3600" b="1" dirty="0" smtClean="0"/>
              <a:t>------------  </a:t>
            </a:r>
            <a:r>
              <a:rPr lang="tr-TR" sz="3600" b="1" dirty="0"/>
              <a:t>(düzenleyici)</a:t>
            </a:r>
            <a:endParaRPr lang="tr-TR" sz="3600" dirty="0"/>
          </a:p>
          <a:p>
            <a:r>
              <a:rPr lang="tr-TR" sz="3600" b="1" u="sng" dirty="0">
                <a:solidFill>
                  <a:srgbClr val="FF0000"/>
                </a:solidFill>
              </a:rPr>
              <a:t>Yağlar</a:t>
            </a:r>
            <a:r>
              <a:rPr lang="tr-TR" sz="3600" b="1" u="sng" dirty="0"/>
              <a:t> </a:t>
            </a:r>
            <a:r>
              <a:rPr lang="tr-TR" sz="3600" b="1" u="sng" dirty="0" smtClean="0"/>
              <a:t>  -----------------</a:t>
            </a:r>
            <a:r>
              <a:rPr lang="tr-TR" sz="3600" b="1" dirty="0" smtClean="0"/>
              <a:t> </a:t>
            </a:r>
            <a:r>
              <a:rPr lang="tr-TR" sz="3600" b="1" dirty="0"/>
              <a:t>(enerji verici)       </a:t>
            </a:r>
            <a:endParaRPr lang="tr-TR" sz="3600" dirty="0"/>
          </a:p>
          <a:p>
            <a:r>
              <a:rPr lang="tr-TR" sz="3600" b="1" u="sng" dirty="0">
                <a:solidFill>
                  <a:srgbClr val="FF0000"/>
                </a:solidFill>
              </a:rPr>
              <a:t>Mineraller</a:t>
            </a:r>
            <a:r>
              <a:rPr lang="tr-TR" sz="3600" b="1" u="sng" dirty="0"/>
              <a:t>  </a:t>
            </a:r>
            <a:r>
              <a:rPr lang="tr-TR" sz="3600" b="1" u="sng" dirty="0" smtClean="0"/>
              <a:t>----------- </a:t>
            </a:r>
            <a:r>
              <a:rPr lang="tr-TR" sz="3600" b="1" dirty="0"/>
              <a:t>(büyüme, sağlık)</a:t>
            </a:r>
            <a:endParaRPr lang="tr-TR" sz="3600" dirty="0"/>
          </a:p>
          <a:p>
            <a:r>
              <a:rPr lang="tr-TR" sz="3600" b="1" u="sng" dirty="0">
                <a:solidFill>
                  <a:srgbClr val="FF0000"/>
                </a:solidFill>
              </a:rPr>
              <a:t>Su    </a:t>
            </a:r>
            <a:r>
              <a:rPr lang="tr-TR" sz="3600" b="1" u="sng" dirty="0"/>
              <a:t>         </a:t>
            </a:r>
            <a:r>
              <a:rPr lang="tr-TR" sz="3600" b="1" u="sng" dirty="0" smtClean="0"/>
              <a:t>---------------- </a:t>
            </a:r>
            <a:r>
              <a:rPr lang="tr-TR" sz="3600" b="1" dirty="0"/>
              <a:t>(düzenleyici)</a:t>
            </a:r>
            <a:endParaRPr lang="tr-TR" sz="3600" dirty="0"/>
          </a:p>
          <a:p>
            <a:endParaRPr lang="tr-TR"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a:extLst>
              <a:ext uri="{FF2B5EF4-FFF2-40B4-BE49-F238E27FC236}">
                <a16:creationId xmlns:a16="http://schemas.microsoft.com/office/drawing/2014/main" xmlns="" id="{90A6A3CA-0230-4571-ABAA-E855B1BB8D20}"/>
              </a:ext>
            </a:extLst>
          </p:cNvPr>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52168" y="-33838"/>
            <a:ext cx="5087894" cy="6858000"/>
          </a:xfrm>
        </p:spPr>
      </p:pic>
      <p:sp>
        <p:nvSpPr>
          <p:cNvPr id="4" name="Metin Yer Tutucusu 3">
            <a:extLst>
              <a:ext uri="{FF2B5EF4-FFF2-40B4-BE49-F238E27FC236}">
                <a16:creationId xmlns:a16="http://schemas.microsoft.com/office/drawing/2014/main" xmlns="" id="{85D9AF62-3CD9-485A-A79A-22BD1C6E0EEA}"/>
              </a:ext>
            </a:extLst>
          </p:cNvPr>
          <p:cNvSpPr>
            <a:spLocks noGrp="1"/>
          </p:cNvSpPr>
          <p:nvPr>
            <p:ph type="body" sz="half" idx="2"/>
          </p:nvPr>
        </p:nvSpPr>
        <p:spPr>
          <a:xfrm>
            <a:off x="5782963" y="0"/>
            <a:ext cx="3169508" cy="6858000"/>
          </a:xfrm>
        </p:spPr>
        <p:txBody>
          <a:bodyPr>
            <a:normAutofit fontScale="92500"/>
          </a:bodyPr>
          <a:lstStyle/>
          <a:p>
            <a:r>
              <a:rPr lang="tr-TR" sz="2300" dirty="0"/>
              <a:t>Besin piramidinin mantığı oldukça basittir. Piramidin tabanında yer alan besin grubu, günlük beslenme planınızın içinde en fazla miktarda tüketmeniz gereken besinleri barındırıyor. En üstteki grup ise en az miktarda tüketmeniz gereken besinleri içeriyor. Piramidin en altını tahıl grubu oluştururken piramidin üst kısımlarına çıkıldıkça sırasıyla; vitamin ve mineral kaynakları olan sebze ve meyveler, proteinler ve en üst kısımda en az tüketmeniz gereken yağ ve şekerler bulunuyor</a:t>
            </a:r>
            <a:r>
              <a:rPr lang="tr-TR" sz="2200" dirty="0"/>
              <a:t>.</a:t>
            </a:r>
          </a:p>
        </p:txBody>
      </p:sp>
    </p:spTree>
    <p:extLst>
      <p:ext uri="{BB962C8B-B14F-4D97-AF65-F5344CB8AC3E}">
        <p14:creationId xmlns:p14="http://schemas.microsoft.com/office/powerpoint/2010/main" xmlns="" val="3585131480"/>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176</Words>
  <PresentationFormat>Ekran Gösterisi (4:3)</PresentationFormat>
  <Paragraphs>67</Paragraphs>
  <Slides>8</Slides>
  <Notes>1</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PROTEİNLER   Yapıcı , onarıcı </vt:lpstr>
      <vt:lpstr>MİNERALLER      Büyüme </vt:lpstr>
      <vt:lpstr>VİTAMİNLER         Düzenleyici   </vt:lpstr>
      <vt:lpstr>YAĞLAR      Enerji verir ! </vt:lpstr>
      <vt:lpstr>KARBONHİDRATLAR     Enerji verir ! </vt:lpstr>
      <vt:lpstr>SU             Düzenleyici </vt:lpstr>
      <vt:lpstr>BESİNLER </vt:lpstr>
      <vt:lpstr>Slayt 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2019-10-13T07:45:14Z</dcterms:created>
  <dcterms:modified xsi:type="dcterms:W3CDTF">2019-10-13T13:02:51Z</dcterms:modified>
  <cp:category>https://www.sorubak.com</cp:category>
</cp:coreProperties>
</file>