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6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=""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930846E-F419-4DEA-8288-7D9AD67153A8}" v="15" dt="2020-09-20T15:07:27.44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66" d="100"/>
          <a:sy n="66" d="100"/>
        </p:scale>
        <p:origin x="-654" y="-7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0FA0F7-989B-4044-BB11-1C7F1D9657A7}" type="datetimeFigureOut">
              <a:rPr lang="tr-TR" smtClean="0"/>
              <a:pPr/>
              <a:t>21/09/2020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3838F8-E516-42DD-9B06-19A8874EFCA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9448823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3838F8-E516-42DD-9B06-19A8874EFCA7}" type="slidenum">
              <a:rPr lang="tr-TR" smtClean="0"/>
              <a:pPr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9145311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39E3965E-AC41-4711-9D10-E25ABB132D86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90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645152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1"/>
                </a:solidFill>
                <a:latin typeface="+mn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="" xmlns:a16="http://schemas.microsoft.com/office/drawing/2014/main" id="{1F5DC8C3-BA5F-4EED-BB9A-A14272BD82A1}"/>
              </a:ext>
            </a:extLst>
          </p:cNvPr>
          <p:cNvCxnSpPr/>
          <p:nvPr/>
        </p:nvCxnSpPr>
        <p:spPr>
          <a:xfrm>
            <a:off x="1207658" y="4474741"/>
            <a:ext cx="987552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9925CCF1-92C0-4AF3-BFAF-4921631915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4DA70-C731-4C70-880D-CCD4705E623C}" type="datetime1">
              <a:rPr lang="en-US" smtClean="0"/>
              <a:pPr/>
              <a:t>9/21/2020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051A78A9-3DFF-4937-A9F2-5D8CF495F3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FAEB271-5CC0-4759-BC6E-8BE53AB22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454080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7D5506EE-1026-4F35-9ACC-BD05BE0F9B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2A279-0833-481D-8C56-F67FD0AC6C50}" type="datetime1">
              <a:rPr lang="en-US" smtClean="0"/>
              <a:pPr/>
              <a:t>9/21/2020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B7696E5F-8D95-4450-AE52-5438E6EDE2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999B2253-74CC-409E-BEB0-F8EFCFCB56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9866272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E1B68A5B-D9FA-424B-A4EB-30E7223836B3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AF33D6B0-F070-45C4-A472-19F432BE39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7DA83-5663-4C9C-B9AA-0B40A3DAFF81}" type="datetime1">
              <a:rPr lang="en-US" smtClean="0"/>
              <a:pPr/>
              <a:t>9/21/2020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9975399F-DAB2-410D-967F-ED17E6F796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="" xmlns:a16="http://schemas.microsoft.com/office/drawing/2014/main" id="{F762A46F-6BE5-4D12-9412-5CA7672EA8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6132989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354D8B55-9EA8-4B81-8E84-9B93B0A275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1D723-8F53-4F53-90B0-1982A396982E}" type="datetime1">
              <a:rPr lang="en-US" smtClean="0"/>
              <a:pPr/>
              <a:t>9/21/2020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062CA021-2578-47CB-822C-BDDFF7223B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C4AAB51D-4141-4682-9375-DAFD5FB9DD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1761444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A585C21A-8B93-4657-B5DF-7EAEAD3BE127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90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663440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="" xmlns:a16="http://schemas.microsoft.com/office/drawing/2014/main" id="{459DE2C1-4C52-40A3-8959-27B2C1BEBFF6}"/>
              </a:ext>
            </a:extLst>
          </p:cNvPr>
          <p:cNvCxnSpPr/>
          <p:nvPr/>
        </p:nvCxnSpPr>
        <p:spPr>
          <a:xfrm>
            <a:off x="1207658" y="4485132"/>
            <a:ext cx="987552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AAF2E137-EC28-48F8-9198-1F02539029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69AF7-7BEB-44E4-9852-375E34362B5B}" type="datetime1">
              <a:rPr lang="en-US" smtClean="0"/>
              <a:pPr/>
              <a:t>9/21/2020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189422CD-6F62-4DD6-89EF-07A60B42D2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="" xmlns:a16="http://schemas.microsoft.com/office/drawing/2014/main" id="{69C6AFF8-42B4-4D05-969B-9F5FB33555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0338151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80" y="2120900"/>
            <a:ext cx="4639736" cy="374819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15944" y="2120900"/>
            <a:ext cx="4639736" cy="374819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5782D47D-B0DC-4C40-BCC6-BBBA32584A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AC38D-0552-4C82-B593-E6124DFADBE2}" type="datetime1">
              <a:rPr lang="en-US" smtClean="0"/>
              <a:pPr/>
              <a:t>9/21/2020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="" xmlns:a16="http://schemas.microsoft.com/office/drawing/2014/main" id="{4690D34E-7EBD-44B2-83CA-4C126A18D7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="" xmlns:a16="http://schemas.microsoft.com/office/drawing/2014/main" id="{2AC511A1-9BBD-42DE-92FB-2AF44F8E97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4392440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2057400"/>
            <a:ext cx="4639736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958274"/>
            <a:ext cx="4639736" cy="291082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15944" y="2057400"/>
            <a:ext cx="4639736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15944" y="2958273"/>
            <a:ext cx="4639736" cy="291082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8AF8A515-AA94-45D1-9223-5C2272618D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F0F1C-5577-4ACB-BB62-DF8F3C494C7E}" type="datetime1">
              <a:rPr lang="en-US" smtClean="0"/>
              <a:pPr/>
              <a:t>9/21/2020</a:t>
            </a:fld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="" xmlns:a16="http://schemas.microsoft.com/office/drawing/2014/main" id="{D052F5BC-98E0-4D60-AD67-9547738B7D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="" xmlns:a16="http://schemas.microsoft.com/office/drawing/2014/main" id="{A38552DC-952E-41EA-AAAF-C2187523C0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4373366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="" xmlns:a16="http://schemas.microsoft.com/office/drawing/2014/main" id="{7392073F-158F-44A3-8913-917AFFC1BC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5B394-D9F9-4F0C-B15D-605F45CB9E9F}" type="datetime1">
              <a:rPr lang="en-US" smtClean="0"/>
              <a:pPr/>
              <a:t>9/21/2020</a:t>
            </a:fld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="" xmlns:a16="http://schemas.microsoft.com/office/drawing/2014/main" id="{EED72207-24CA-42B7-A975-2F8E41CBA9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="" xmlns:a16="http://schemas.microsoft.com/office/drawing/2014/main" id="{D01080F2-251A-4B88-9A62-16F46D724F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113826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A8E9C91B-7EAD-4562-AB0E-DFB9663AECE3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94E9223F-721F-47BF-9FD5-0F8D12FF0D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67345-2558-425A-8533-9BFDBCE15005}" type="datetime1">
              <a:rPr lang="en-US" smtClean="0"/>
              <a:pPr/>
              <a:t>9/21/2020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05915714-6BBA-4593-8591-4E26F7D58D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BE06F857-D2E1-44DD-ABDD-EBB739645B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1574898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16D90D66-BCB9-4229-A829-628874352AC0}"/>
              </a:ext>
            </a:extLst>
          </p:cNvPr>
          <p:cNvSpPr/>
          <p:nvPr/>
        </p:nvSpPr>
        <p:spPr>
          <a:xfrm>
            <a:off x="16" y="0"/>
            <a:ext cx="4654296" cy="68580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3466" y="786383"/>
            <a:ext cx="3517567" cy="2093975"/>
          </a:xfrm>
        </p:spPr>
        <p:txBody>
          <a:bodyPr anchor="b">
            <a:normAutofit/>
          </a:bodyPr>
          <a:lstStyle>
            <a:lvl1pPr>
              <a:lnSpc>
                <a:spcPct val="90000"/>
              </a:lnSpc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58984" y="812799"/>
            <a:ext cx="5928344" cy="529475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3465" y="3043050"/>
            <a:ext cx="3517567" cy="3064505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3464" y="6446520"/>
            <a:ext cx="3517568" cy="365125"/>
          </a:xfrm>
        </p:spPr>
        <p:txBody>
          <a:bodyPr/>
          <a:lstStyle>
            <a:lvl1pPr algn="l">
              <a:defRPr/>
            </a:lvl1pPr>
          </a:lstStyle>
          <a:p>
            <a:fld id="{92BEA474-078D-4E9B-9B14-09A87B19DC46}" type="datetime1">
              <a:rPr lang="en-US" smtClean="0"/>
              <a:pPr/>
              <a:t>9/21/2020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458983" y="6446520"/>
            <a:ext cx="5334019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641137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DA134939-39C0-4522-A125-A13DFDA66490}"/>
              </a:ext>
            </a:extLst>
          </p:cNvPr>
          <p:cNvSpPr/>
          <p:nvPr/>
        </p:nvSpPr>
        <p:spPr>
          <a:xfrm>
            <a:off x="0" y="4578350"/>
            <a:ext cx="12188825" cy="227965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578350"/>
          </a:xfrm>
          <a:solidFill>
            <a:schemeClr val="bg1">
              <a:lumMod val="85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79" y="4799362"/>
            <a:ext cx="10113645" cy="743682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79" y="5715000"/>
            <a:ext cx="10113264" cy="60960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907D986-8816-4272-A432-0437A28A9828}" type="datetime1">
              <a:rPr lang="en-US" smtClean="0"/>
              <a:pPr/>
              <a:t>9/21/2020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097279" y="6446838"/>
            <a:ext cx="6818262" cy="365125"/>
          </a:xfrm>
        </p:spPr>
        <p:txBody>
          <a:bodyPr/>
          <a:lstStyle/>
          <a:p>
            <a:pPr algn="l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346508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416A0E3C-60E6-4F39-BC55-5F7C224E1F7C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2108201"/>
            <a:ext cx="10058400" cy="3760891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18426" y="6446838"/>
            <a:ext cx="2584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rgbClr val="FFFFFF"/>
                </a:solidFill>
              </a:defRPr>
            </a:lvl1pPr>
          </a:lstStyle>
          <a:p>
            <a:fld id="{62D6E202-B606-4609-B914-27C9371A1F6D}" type="datetime1">
              <a:rPr lang="en-US" smtClean="0"/>
              <a:pPr/>
              <a:t>9/21/2020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97279" y="6446838"/>
            <a:ext cx="68182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93582" y="6446838"/>
            <a:ext cx="7800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="" xmlns:a16="http://schemas.microsoft.com/office/drawing/2014/main" id="{C5025DAC-8B93-4160-B017-3A274A5828C0}"/>
              </a:ext>
            </a:extLst>
          </p:cNvPr>
          <p:cNvCxnSpPr/>
          <p:nvPr/>
        </p:nvCxnSpPr>
        <p:spPr>
          <a:xfrm>
            <a:off x="1193532" y="1897380"/>
            <a:ext cx="996696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2883004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79" r:id="rId6"/>
    <p:sldLayoutId id="2147483675" r:id="rId7"/>
    <p:sldLayoutId id="2147483676" r:id="rId8"/>
    <p:sldLayoutId id="2147483677" r:id="rId9"/>
    <p:sldLayoutId id="2147483678" r:id="rId10"/>
    <p:sldLayoutId id="2147483680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3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10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="" xmlns:a16="http://schemas.microsoft.com/office/drawing/2014/main" id="{2FDF0794-1B86-42B2-B8C7-F60123E638E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3274" y="0"/>
            <a:ext cx="12188726" cy="6858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2">
            <a:extLst>
              <a:ext uri="{FF2B5EF4-FFF2-40B4-BE49-F238E27FC236}">
                <a16:creationId xmlns="" xmlns:a16="http://schemas.microsoft.com/office/drawing/2014/main" id="{EDFD1F59-6664-49D4-8D53-FEB67524BCB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t="12624" b="3421"/>
          <a:stretch/>
        </p:blipFill>
        <p:spPr>
          <a:xfrm>
            <a:off x="20" y="-28053"/>
            <a:ext cx="12191980" cy="6858000"/>
          </a:xfrm>
          <a:prstGeom prst="rect">
            <a:avLst/>
          </a:prstGeom>
        </p:spPr>
      </p:pic>
      <p:sp>
        <p:nvSpPr>
          <p:cNvPr id="7" name="Rectangle 9">
            <a:extLst>
              <a:ext uri="{FF2B5EF4-FFF2-40B4-BE49-F238E27FC236}">
                <a16:creationId xmlns="" xmlns:a16="http://schemas.microsoft.com/office/drawing/2014/main" id="{EEFC1EB0-DB92-4E98-B3A9-0CD6FA5A8B6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rot="16200000">
            <a:off x="338326" y="-341385"/>
            <a:ext cx="6858003" cy="7540754"/>
          </a:xfrm>
          <a:prstGeom prst="rect">
            <a:avLst/>
          </a:prstGeom>
          <a:gradFill flip="none" rotWithShape="1">
            <a:gsLst>
              <a:gs pos="48000">
                <a:schemeClr val="tx1">
                  <a:alpha val="25000"/>
                </a:schemeClr>
              </a:gs>
              <a:gs pos="85000">
                <a:schemeClr val="tx1">
                  <a:alpha val="45000"/>
                </a:schemeClr>
              </a:gs>
              <a:gs pos="0">
                <a:schemeClr val="tx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3F5B2EB3-9D12-4FF1-AEC9-6FD2B57AE3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54277" y="1475234"/>
            <a:ext cx="3214307" cy="2901694"/>
          </a:xfrm>
        </p:spPr>
        <p:txBody>
          <a:bodyPr anchor="b">
            <a:normAutofit/>
          </a:bodyPr>
          <a:lstStyle/>
          <a:p>
            <a:r>
              <a:rPr lang="tr-TR" sz="4100" dirty="0">
                <a:solidFill>
                  <a:schemeClr val="bg1"/>
                </a:solidFill>
              </a:rPr>
              <a:t>DÖRT BASAMAKLI DOĞAL SAYILAR</a:t>
            </a:r>
          </a:p>
        </p:txBody>
      </p:sp>
      <p:cxnSp>
        <p:nvCxnSpPr>
          <p:cNvPr id="9" name="Straight Connector 11">
            <a:extLst>
              <a:ext uri="{FF2B5EF4-FFF2-40B4-BE49-F238E27FC236}">
                <a16:creationId xmlns="" xmlns:a16="http://schemas.microsoft.com/office/drawing/2014/main" id="{96D07482-83A3-4451-943C-B4696108295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906950" y="4508519"/>
            <a:ext cx="310896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8262898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="" xmlns:a16="http://schemas.microsoft.com/office/drawing/2014/main" id="{23253050-B33F-4231-854B-EC25E55FADC8}"/>
              </a:ext>
            </a:extLst>
          </p:cNvPr>
          <p:cNvSpPr txBox="1"/>
          <p:nvPr/>
        </p:nvSpPr>
        <p:spPr>
          <a:xfrm>
            <a:off x="870857" y="537029"/>
            <a:ext cx="10537372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5. </a:t>
            </a:r>
            <a:r>
              <a:rPr lang="tr-TR" sz="4000" dirty="0">
                <a:latin typeface="Arial" panose="020B0604020202020204" pitchFamily="34" charset="0"/>
                <a:cs typeface="Arial" panose="020B0604020202020204" pitchFamily="34" charset="0"/>
              </a:rPr>
              <a:t>Okunuşları verilen sayıları yazalım.</a:t>
            </a:r>
          </a:p>
          <a:p>
            <a:endParaRPr lang="tr-TR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sz="4000" dirty="0">
                <a:latin typeface="Arial" panose="020B0604020202020204" pitchFamily="34" charset="0"/>
                <a:cs typeface="Arial" panose="020B0604020202020204" pitchFamily="34" charset="0"/>
              </a:rPr>
              <a:t>İki bin yüz seksen bir : ……….</a:t>
            </a:r>
          </a:p>
          <a:p>
            <a:r>
              <a:rPr lang="tr-TR" sz="4000" dirty="0">
                <a:latin typeface="Arial" panose="020B0604020202020204" pitchFamily="34" charset="0"/>
                <a:cs typeface="Arial" panose="020B0604020202020204" pitchFamily="34" charset="0"/>
              </a:rPr>
              <a:t>Altı bin dokuz yüz elli sekiz : ………….</a:t>
            </a:r>
          </a:p>
          <a:p>
            <a:r>
              <a:rPr lang="tr-TR" sz="4000" dirty="0">
                <a:latin typeface="Arial" panose="020B0604020202020204" pitchFamily="34" charset="0"/>
                <a:cs typeface="Arial" panose="020B0604020202020204" pitchFamily="34" charset="0"/>
              </a:rPr>
              <a:t>Dokuz bin dokuz : …………..</a:t>
            </a:r>
          </a:p>
          <a:p>
            <a:r>
              <a:rPr lang="tr-TR" sz="4000" dirty="0">
                <a:latin typeface="Arial" panose="020B0604020202020204" pitchFamily="34" charset="0"/>
                <a:cs typeface="Arial" panose="020B0604020202020204" pitchFamily="34" charset="0"/>
              </a:rPr>
              <a:t>Üç bin otuz altı : …………..</a:t>
            </a:r>
          </a:p>
          <a:p>
            <a:r>
              <a:rPr lang="tr-TR" sz="4000" dirty="0">
                <a:latin typeface="Arial" panose="020B0604020202020204" pitchFamily="34" charset="0"/>
                <a:cs typeface="Arial" panose="020B0604020202020204" pitchFamily="34" charset="0"/>
              </a:rPr>
              <a:t>Yedi bin bir : …………</a:t>
            </a:r>
          </a:p>
          <a:p>
            <a:endParaRPr lang="tr-TR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970412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="" xmlns:a16="http://schemas.microsoft.com/office/drawing/2014/main" id="{4EA30953-7F5B-40DC-A820-4E972A2ACD43}"/>
              </a:ext>
            </a:extLst>
          </p:cNvPr>
          <p:cNvSpPr txBox="1"/>
          <p:nvPr/>
        </p:nvSpPr>
        <p:spPr>
          <a:xfrm>
            <a:off x="1175657" y="885372"/>
            <a:ext cx="936171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>
                <a:latin typeface="Arial" panose="020B0604020202020204" pitchFamily="34" charset="0"/>
                <a:cs typeface="Arial" panose="020B0604020202020204" pitchFamily="34" charset="0"/>
              </a:rPr>
              <a:t>İki bin yüz seksen bir : 2181</a:t>
            </a:r>
          </a:p>
          <a:p>
            <a:r>
              <a:rPr lang="tr-TR" sz="4000" dirty="0">
                <a:latin typeface="Arial" panose="020B0604020202020204" pitchFamily="34" charset="0"/>
                <a:cs typeface="Arial" panose="020B0604020202020204" pitchFamily="34" charset="0"/>
              </a:rPr>
              <a:t>Altı bin dokuz yüz elli sekiz : 6958</a:t>
            </a:r>
          </a:p>
          <a:p>
            <a:r>
              <a:rPr lang="tr-TR" sz="4000" dirty="0">
                <a:latin typeface="Arial" panose="020B0604020202020204" pitchFamily="34" charset="0"/>
                <a:cs typeface="Arial" panose="020B0604020202020204" pitchFamily="34" charset="0"/>
              </a:rPr>
              <a:t>Dokuz bin dokuz : 9009</a:t>
            </a:r>
          </a:p>
          <a:p>
            <a:r>
              <a:rPr lang="tr-TR" sz="4000" dirty="0">
                <a:latin typeface="Arial" panose="020B0604020202020204" pitchFamily="34" charset="0"/>
                <a:cs typeface="Arial" panose="020B0604020202020204" pitchFamily="34" charset="0"/>
              </a:rPr>
              <a:t>Üç bin otuz altı : 3036</a:t>
            </a:r>
          </a:p>
          <a:p>
            <a:r>
              <a:rPr lang="tr-TR" sz="4000" dirty="0">
                <a:latin typeface="Arial" panose="020B0604020202020204" pitchFamily="34" charset="0"/>
                <a:cs typeface="Arial" panose="020B0604020202020204" pitchFamily="34" charset="0"/>
              </a:rPr>
              <a:t>Yedi bin bir : 7001</a:t>
            </a:r>
          </a:p>
        </p:txBody>
      </p:sp>
    </p:spTree>
    <p:extLst>
      <p:ext uri="{BB962C8B-B14F-4D97-AF65-F5344CB8AC3E}">
        <p14:creationId xmlns:p14="http://schemas.microsoft.com/office/powerpoint/2010/main" xmlns="" val="14599208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39E3965E-AC41-4711-9D10-E25ABB132D8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13" name="Straight Connector 12">
            <a:extLst>
              <a:ext uri="{FF2B5EF4-FFF2-40B4-BE49-F238E27FC236}">
                <a16:creationId xmlns="" xmlns:a16="http://schemas.microsoft.com/office/drawing/2014/main" id="{1F5DC8C3-BA5F-4EED-BB9A-A14272BD82A1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1207658" y="4474741"/>
            <a:ext cx="987552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>
            <a:extLst>
              <a:ext uri="{FF2B5EF4-FFF2-40B4-BE49-F238E27FC236}">
                <a16:creationId xmlns="" xmlns:a16="http://schemas.microsoft.com/office/drawing/2014/main" id="{2FDF0794-1B86-42B2-B8C7-F60123E638E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3274" y="0"/>
            <a:ext cx="12188726" cy="6858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İçerik Yer Tutucusu 5" descr="bina, açık hava, yol, cadde içeren bir resim&#10;&#10;Açıklama otomatik olarak oluşturuldu">
            <a:extLst>
              <a:ext uri="{FF2B5EF4-FFF2-40B4-BE49-F238E27FC236}">
                <a16:creationId xmlns="" xmlns:a16="http://schemas.microsoft.com/office/drawing/2014/main" id="{5DE1544D-7408-4328-B781-CCB4A2AE608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20" y="975"/>
            <a:ext cx="12191980" cy="6858000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="" xmlns:a16="http://schemas.microsoft.com/office/drawing/2014/main" id="{EEFC1EB0-DB92-4E98-B3A9-0CD6FA5A8B6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rot="16200000">
            <a:off x="338326" y="-341385"/>
            <a:ext cx="6858003" cy="7540754"/>
          </a:xfrm>
          <a:prstGeom prst="rect">
            <a:avLst/>
          </a:prstGeom>
          <a:gradFill flip="none" rotWithShape="1">
            <a:gsLst>
              <a:gs pos="48000">
                <a:schemeClr val="tx1">
                  <a:alpha val="25000"/>
                </a:schemeClr>
              </a:gs>
              <a:gs pos="85000">
                <a:schemeClr val="tx1">
                  <a:alpha val="45000"/>
                </a:schemeClr>
              </a:gs>
              <a:gs pos="0">
                <a:schemeClr val="tx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BBD236B0-3512-488E-AA99-253EAF4920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4277" y="1475234"/>
            <a:ext cx="3214307" cy="2901694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2800">
                <a:solidFill>
                  <a:schemeClr val="bg1"/>
                </a:solidFill>
              </a:rPr>
              <a:t>HAZIRLAYAN:</a:t>
            </a:r>
            <a:br>
              <a:rPr lang="en-US" sz="2800">
                <a:solidFill>
                  <a:schemeClr val="bg1"/>
                </a:solidFill>
              </a:rPr>
            </a:br>
            <a:r>
              <a:rPr lang="en-US" sz="2800">
                <a:solidFill>
                  <a:schemeClr val="bg1"/>
                </a:solidFill>
              </a:rPr>
              <a:t>Mutlu KIRICI</a:t>
            </a:r>
            <a:br>
              <a:rPr lang="en-US" sz="2800">
                <a:solidFill>
                  <a:schemeClr val="bg1"/>
                </a:solidFill>
              </a:rPr>
            </a:br>
            <a:r>
              <a:rPr lang="en-US" sz="2800">
                <a:solidFill>
                  <a:schemeClr val="bg1"/>
                </a:solidFill>
              </a:rPr>
              <a:t>YUNUS EMRE İLKOKULU/BURSA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="" xmlns:a16="http://schemas.microsoft.com/office/drawing/2014/main" id="{96D07482-83A3-4451-943C-B4696108295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906950" y="4508519"/>
            <a:ext cx="310896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9595694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="" xmlns:a16="http://schemas.microsoft.com/office/drawing/2014/main" id="{DADAF08C-0404-41E8-B162-4FC196CDF1A6}"/>
              </a:ext>
            </a:extLst>
          </p:cNvPr>
          <p:cNvSpPr txBox="1"/>
          <p:nvPr/>
        </p:nvSpPr>
        <p:spPr>
          <a:xfrm>
            <a:off x="1899138" y="1505243"/>
            <a:ext cx="8187397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tr-TR" sz="4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4000" dirty="0">
                <a:latin typeface="Arial" panose="020B0604020202020204" pitchFamily="34" charset="0"/>
                <a:cs typeface="Arial" panose="020B0604020202020204" pitchFamily="34" charset="0"/>
              </a:rPr>
              <a:t>2925 sayısının basamaklarını gösterelim</a:t>
            </a:r>
            <a:r>
              <a:rPr lang="tr-TR" dirty="0"/>
              <a:t>.</a:t>
            </a:r>
          </a:p>
          <a:p>
            <a:pPr marL="342900" indent="-342900">
              <a:buAutoNum type="arabicPeriod"/>
            </a:pPr>
            <a:endParaRPr lang="tr-TR" dirty="0"/>
          </a:p>
          <a:p>
            <a:pPr marL="342900" indent="-342900">
              <a:buAutoNum type="arabicPeriod"/>
            </a:pPr>
            <a:endParaRPr lang="tr-TR" dirty="0"/>
          </a:p>
          <a:p>
            <a:pPr marL="342900" indent="-342900">
              <a:buAutoNum type="arabicPeriod"/>
            </a:pPr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7695779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tin kutusu 2">
            <a:extLst>
              <a:ext uri="{FF2B5EF4-FFF2-40B4-BE49-F238E27FC236}">
                <a16:creationId xmlns="" xmlns:a16="http://schemas.microsoft.com/office/drawing/2014/main" id="{4493D43D-F3E9-4CAE-A13D-DAB3422DDD77}"/>
              </a:ext>
            </a:extLst>
          </p:cNvPr>
          <p:cNvSpPr txBox="1"/>
          <p:nvPr/>
        </p:nvSpPr>
        <p:spPr>
          <a:xfrm>
            <a:off x="1153551" y="697341"/>
            <a:ext cx="9172136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buAutoNum type="arabicPlain" startAt="2"/>
            </a:pPr>
            <a:r>
              <a:rPr lang="tr-TR" sz="4000" dirty="0">
                <a:latin typeface="Arial" panose="020B0604020202020204" pitchFamily="34" charset="0"/>
                <a:cs typeface="Arial" panose="020B0604020202020204" pitchFamily="34" charset="0"/>
              </a:rPr>
              <a:t>9  2  5</a:t>
            </a:r>
          </a:p>
          <a:p>
            <a:endParaRPr lang="tr-TR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sz="4000" dirty="0">
                <a:latin typeface="Arial" panose="020B0604020202020204" pitchFamily="34" charset="0"/>
                <a:cs typeface="Arial" panose="020B0604020202020204" pitchFamily="34" charset="0"/>
              </a:rPr>
              <a:t>                       </a:t>
            </a:r>
            <a:r>
              <a:rPr lang="tr-TR" sz="3200" dirty="0">
                <a:latin typeface="Arial" panose="020B0604020202020204" pitchFamily="34" charset="0"/>
                <a:cs typeface="Arial" panose="020B0604020202020204" pitchFamily="34" charset="0"/>
              </a:rPr>
              <a:t>Birler basamağı</a:t>
            </a:r>
          </a:p>
          <a:p>
            <a:r>
              <a:rPr lang="tr-TR" sz="4000" dirty="0">
                <a:latin typeface="Arial" panose="020B0604020202020204" pitchFamily="34" charset="0"/>
                <a:cs typeface="Arial" panose="020B0604020202020204" pitchFamily="34" charset="0"/>
              </a:rPr>
              <a:t>                       </a:t>
            </a:r>
            <a:r>
              <a:rPr lang="tr-TR" sz="3200" dirty="0">
                <a:latin typeface="Arial" panose="020B0604020202020204" pitchFamily="34" charset="0"/>
                <a:cs typeface="Arial" panose="020B0604020202020204" pitchFamily="34" charset="0"/>
              </a:rPr>
              <a:t>Onlar basamağı</a:t>
            </a:r>
          </a:p>
          <a:p>
            <a:r>
              <a:rPr lang="tr-TR" sz="4000" dirty="0">
                <a:latin typeface="Arial" panose="020B0604020202020204" pitchFamily="34" charset="0"/>
                <a:cs typeface="Arial" panose="020B0604020202020204" pitchFamily="34" charset="0"/>
              </a:rPr>
              <a:t>                       </a:t>
            </a:r>
            <a:r>
              <a:rPr lang="tr-TR" sz="3200" dirty="0">
                <a:latin typeface="Arial" panose="020B0604020202020204" pitchFamily="34" charset="0"/>
                <a:cs typeface="Arial" panose="020B0604020202020204" pitchFamily="34" charset="0"/>
              </a:rPr>
              <a:t>Yüzler basamağı</a:t>
            </a:r>
          </a:p>
          <a:p>
            <a:r>
              <a:rPr lang="tr-TR" sz="4000" dirty="0">
                <a:latin typeface="Arial" panose="020B0604020202020204" pitchFamily="34" charset="0"/>
                <a:cs typeface="Arial" panose="020B0604020202020204" pitchFamily="34" charset="0"/>
              </a:rPr>
              <a:t>                       </a:t>
            </a:r>
            <a:r>
              <a:rPr lang="tr-TR" sz="3200" dirty="0">
                <a:latin typeface="Arial" panose="020B0604020202020204" pitchFamily="34" charset="0"/>
                <a:cs typeface="Arial" panose="020B0604020202020204" pitchFamily="34" charset="0"/>
              </a:rPr>
              <a:t>Binler basamağı</a:t>
            </a:r>
          </a:p>
          <a:p>
            <a:endParaRPr lang="tr-TR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" name="Düz Bağlayıcı 4">
            <a:extLst>
              <a:ext uri="{FF2B5EF4-FFF2-40B4-BE49-F238E27FC236}">
                <a16:creationId xmlns="" xmlns:a16="http://schemas.microsoft.com/office/drawing/2014/main" id="{F48D056B-78EC-4997-A162-196681BF513E}"/>
              </a:ext>
            </a:extLst>
          </p:cNvPr>
          <p:cNvCxnSpPr/>
          <p:nvPr/>
        </p:nvCxnSpPr>
        <p:spPr>
          <a:xfrm>
            <a:off x="3263705" y="1448972"/>
            <a:ext cx="0" cy="872197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Düz Ok Bağlayıcısı 6">
            <a:extLst>
              <a:ext uri="{FF2B5EF4-FFF2-40B4-BE49-F238E27FC236}">
                <a16:creationId xmlns="" xmlns:a16="http://schemas.microsoft.com/office/drawing/2014/main" id="{D8BC65AC-C830-46A1-B4C5-49BB85811E82}"/>
              </a:ext>
            </a:extLst>
          </p:cNvPr>
          <p:cNvCxnSpPr/>
          <p:nvPr/>
        </p:nvCxnSpPr>
        <p:spPr>
          <a:xfrm>
            <a:off x="3263705" y="2321169"/>
            <a:ext cx="1083212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Düz Bağlayıcı 8">
            <a:extLst>
              <a:ext uri="{FF2B5EF4-FFF2-40B4-BE49-F238E27FC236}">
                <a16:creationId xmlns="" xmlns:a16="http://schemas.microsoft.com/office/drawing/2014/main" id="{64416EB6-6A96-403B-B542-10FA8D69BC8E}"/>
              </a:ext>
            </a:extLst>
          </p:cNvPr>
          <p:cNvCxnSpPr/>
          <p:nvPr/>
        </p:nvCxnSpPr>
        <p:spPr>
          <a:xfrm>
            <a:off x="2672862" y="1406767"/>
            <a:ext cx="0" cy="149117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Düz Ok Bağlayıcısı 10">
            <a:extLst>
              <a:ext uri="{FF2B5EF4-FFF2-40B4-BE49-F238E27FC236}">
                <a16:creationId xmlns="" xmlns:a16="http://schemas.microsoft.com/office/drawing/2014/main" id="{EF855E79-49FF-41EF-8F03-13C6682C3579}"/>
              </a:ext>
            </a:extLst>
          </p:cNvPr>
          <p:cNvCxnSpPr/>
          <p:nvPr/>
        </p:nvCxnSpPr>
        <p:spPr>
          <a:xfrm>
            <a:off x="2658795" y="2897943"/>
            <a:ext cx="1674055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Düz Bağlayıcı 12">
            <a:extLst>
              <a:ext uri="{FF2B5EF4-FFF2-40B4-BE49-F238E27FC236}">
                <a16:creationId xmlns="" xmlns:a16="http://schemas.microsoft.com/office/drawing/2014/main" id="{54D15A19-23EB-41E7-BEBF-20F8C40748CF}"/>
              </a:ext>
            </a:extLst>
          </p:cNvPr>
          <p:cNvCxnSpPr>
            <a:cxnSpLocks/>
          </p:cNvCxnSpPr>
          <p:nvPr/>
        </p:nvCxnSpPr>
        <p:spPr>
          <a:xfrm>
            <a:off x="2110154" y="1448972"/>
            <a:ext cx="0" cy="211015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Düz Ok Bağlayıcısı 16">
            <a:extLst>
              <a:ext uri="{FF2B5EF4-FFF2-40B4-BE49-F238E27FC236}">
                <a16:creationId xmlns="" xmlns:a16="http://schemas.microsoft.com/office/drawing/2014/main" id="{5504740E-B8AD-4889-A53D-DE148722904C}"/>
              </a:ext>
            </a:extLst>
          </p:cNvPr>
          <p:cNvCxnSpPr/>
          <p:nvPr/>
        </p:nvCxnSpPr>
        <p:spPr>
          <a:xfrm>
            <a:off x="2110154" y="3559126"/>
            <a:ext cx="2110154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Düz Bağlayıcı 18">
            <a:extLst>
              <a:ext uri="{FF2B5EF4-FFF2-40B4-BE49-F238E27FC236}">
                <a16:creationId xmlns="" xmlns:a16="http://schemas.microsoft.com/office/drawing/2014/main" id="{E7413BEB-A753-4CCC-9DA1-F74A5EBEE794}"/>
              </a:ext>
            </a:extLst>
          </p:cNvPr>
          <p:cNvCxnSpPr/>
          <p:nvPr/>
        </p:nvCxnSpPr>
        <p:spPr>
          <a:xfrm>
            <a:off x="1336431" y="1448972"/>
            <a:ext cx="98474" cy="2813539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Düz Ok Bağlayıcısı 20">
            <a:extLst>
              <a:ext uri="{FF2B5EF4-FFF2-40B4-BE49-F238E27FC236}">
                <a16:creationId xmlns="" xmlns:a16="http://schemas.microsoft.com/office/drawing/2014/main" id="{98427C5D-E89F-486A-8394-C7628DAA1B0A}"/>
              </a:ext>
            </a:extLst>
          </p:cNvPr>
          <p:cNvCxnSpPr/>
          <p:nvPr/>
        </p:nvCxnSpPr>
        <p:spPr>
          <a:xfrm>
            <a:off x="1434905" y="4262511"/>
            <a:ext cx="2750235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5743996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="" xmlns:a16="http://schemas.microsoft.com/office/drawing/2014/main" id="{8DFE4146-09CE-43A7-8C48-2A5A87B4313F}"/>
              </a:ext>
            </a:extLst>
          </p:cNvPr>
          <p:cNvSpPr txBox="1"/>
          <p:nvPr/>
        </p:nvSpPr>
        <p:spPr>
          <a:xfrm>
            <a:off x="1575582" y="1195754"/>
            <a:ext cx="966450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r-TR" sz="4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sz="4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tr-TR" sz="4000" dirty="0">
                <a:latin typeface="Arial" panose="020B0604020202020204" pitchFamily="34" charset="0"/>
                <a:cs typeface="Arial" panose="020B0604020202020204" pitchFamily="34" charset="0"/>
              </a:rPr>
              <a:t>1634 sayısını abaküste gösterelim.</a:t>
            </a:r>
          </a:p>
          <a:p>
            <a:endParaRPr lang="tr-TR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tr-TR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tr-TR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105504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="" xmlns:a16="http://schemas.microsoft.com/office/drawing/2014/main" id="{F3B8B4D9-18E7-4281-9843-14DAF56677D7}"/>
              </a:ext>
            </a:extLst>
          </p:cNvPr>
          <p:cNvSpPr txBox="1"/>
          <p:nvPr/>
        </p:nvSpPr>
        <p:spPr>
          <a:xfrm>
            <a:off x="1439594" y="748268"/>
            <a:ext cx="931281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tr-TR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BİNLER   YÜZLER   ONLAR   BİRLER</a:t>
            </a:r>
          </a:p>
          <a:p>
            <a:endParaRPr lang="tr-TR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tr-TR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tr-TR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tr-TR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tr-TR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tr-TR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tr-TR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sz="3200" dirty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1634</a:t>
            </a:r>
          </a:p>
        </p:txBody>
      </p:sp>
      <p:cxnSp>
        <p:nvCxnSpPr>
          <p:cNvPr id="4" name="Düz Bağlayıcı 3">
            <a:extLst>
              <a:ext uri="{FF2B5EF4-FFF2-40B4-BE49-F238E27FC236}">
                <a16:creationId xmlns="" xmlns:a16="http://schemas.microsoft.com/office/drawing/2014/main" id="{0EA09FE8-DECD-47C7-9B05-C83E4A6BEB34}"/>
              </a:ext>
            </a:extLst>
          </p:cNvPr>
          <p:cNvCxnSpPr/>
          <p:nvPr/>
        </p:nvCxnSpPr>
        <p:spPr>
          <a:xfrm>
            <a:off x="2539999" y="1573511"/>
            <a:ext cx="0" cy="287382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Düz Bağlayıcı 4">
            <a:extLst>
              <a:ext uri="{FF2B5EF4-FFF2-40B4-BE49-F238E27FC236}">
                <a16:creationId xmlns="" xmlns:a16="http://schemas.microsoft.com/office/drawing/2014/main" id="{E0EDBF72-959C-4E81-A54C-F3A80F8C4E9E}"/>
              </a:ext>
            </a:extLst>
          </p:cNvPr>
          <p:cNvCxnSpPr/>
          <p:nvPr/>
        </p:nvCxnSpPr>
        <p:spPr>
          <a:xfrm>
            <a:off x="4405085" y="1573511"/>
            <a:ext cx="0" cy="287382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Düz Bağlayıcı 5">
            <a:extLst>
              <a:ext uri="{FF2B5EF4-FFF2-40B4-BE49-F238E27FC236}">
                <a16:creationId xmlns="" xmlns:a16="http://schemas.microsoft.com/office/drawing/2014/main" id="{2556348B-3C37-4B7E-B5CE-955489C63A28}"/>
              </a:ext>
            </a:extLst>
          </p:cNvPr>
          <p:cNvCxnSpPr/>
          <p:nvPr/>
        </p:nvCxnSpPr>
        <p:spPr>
          <a:xfrm>
            <a:off x="6364514" y="1543193"/>
            <a:ext cx="0" cy="287382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Düz Bağlayıcı 6">
            <a:extLst>
              <a:ext uri="{FF2B5EF4-FFF2-40B4-BE49-F238E27FC236}">
                <a16:creationId xmlns="" xmlns:a16="http://schemas.microsoft.com/office/drawing/2014/main" id="{E9E4F38C-B43D-48C2-84C4-66FCE4DF8E15}"/>
              </a:ext>
            </a:extLst>
          </p:cNvPr>
          <p:cNvCxnSpPr/>
          <p:nvPr/>
        </p:nvCxnSpPr>
        <p:spPr>
          <a:xfrm>
            <a:off x="8048171" y="1543193"/>
            <a:ext cx="0" cy="287382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Düz Bağlayıcı 8">
            <a:extLst>
              <a:ext uri="{FF2B5EF4-FFF2-40B4-BE49-F238E27FC236}">
                <a16:creationId xmlns="" xmlns:a16="http://schemas.microsoft.com/office/drawing/2014/main" id="{89C88DAD-027F-4E62-A1B9-C15820CC541D}"/>
              </a:ext>
            </a:extLst>
          </p:cNvPr>
          <p:cNvCxnSpPr/>
          <p:nvPr/>
        </p:nvCxnSpPr>
        <p:spPr>
          <a:xfrm>
            <a:off x="2510971" y="4417021"/>
            <a:ext cx="5537200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Oval 9">
            <a:extLst>
              <a:ext uri="{FF2B5EF4-FFF2-40B4-BE49-F238E27FC236}">
                <a16:creationId xmlns="" xmlns:a16="http://schemas.microsoft.com/office/drawing/2014/main" id="{9A72AB48-C808-474D-9C78-3F7CCC050143}"/>
              </a:ext>
            </a:extLst>
          </p:cNvPr>
          <p:cNvSpPr/>
          <p:nvPr/>
        </p:nvSpPr>
        <p:spPr>
          <a:xfrm>
            <a:off x="2307778" y="3701158"/>
            <a:ext cx="413648" cy="406377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Oval 11">
            <a:extLst>
              <a:ext uri="{FF2B5EF4-FFF2-40B4-BE49-F238E27FC236}">
                <a16:creationId xmlns="" xmlns:a16="http://schemas.microsoft.com/office/drawing/2014/main" id="{8C37F19C-F70A-4CB6-8EFA-E386EE642284}"/>
              </a:ext>
            </a:extLst>
          </p:cNvPr>
          <p:cNvSpPr/>
          <p:nvPr/>
        </p:nvSpPr>
        <p:spPr>
          <a:xfrm>
            <a:off x="4198258" y="3893760"/>
            <a:ext cx="413648" cy="406377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Oval 13">
            <a:extLst>
              <a:ext uri="{FF2B5EF4-FFF2-40B4-BE49-F238E27FC236}">
                <a16:creationId xmlns="" xmlns:a16="http://schemas.microsoft.com/office/drawing/2014/main" id="{0FFCE739-4D0A-4738-8954-E13022CEE507}"/>
              </a:ext>
            </a:extLst>
          </p:cNvPr>
          <p:cNvSpPr/>
          <p:nvPr/>
        </p:nvSpPr>
        <p:spPr>
          <a:xfrm>
            <a:off x="6157690" y="3701158"/>
            <a:ext cx="413648" cy="406377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Oval 15">
            <a:extLst>
              <a:ext uri="{FF2B5EF4-FFF2-40B4-BE49-F238E27FC236}">
                <a16:creationId xmlns="" xmlns:a16="http://schemas.microsoft.com/office/drawing/2014/main" id="{00652F52-43F0-42C9-A263-CF1F8556A612}"/>
              </a:ext>
            </a:extLst>
          </p:cNvPr>
          <p:cNvSpPr/>
          <p:nvPr/>
        </p:nvSpPr>
        <p:spPr>
          <a:xfrm>
            <a:off x="7815952" y="3776877"/>
            <a:ext cx="413648" cy="406377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Oval 17">
            <a:extLst>
              <a:ext uri="{FF2B5EF4-FFF2-40B4-BE49-F238E27FC236}">
                <a16:creationId xmlns="" xmlns:a16="http://schemas.microsoft.com/office/drawing/2014/main" id="{293E7711-3707-49EE-97A6-D6727D6902AE}"/>
              </a:ext>
            </a:extLst>
          </p:cNvPr>
          <p:cNvSpPr/>
          <p:nvPr/>
        </p:nvSpPr>
        <p:spPr>
          <a:xfrm>
            <a:off x="4172863" y="3387466"/>
            <a:ext cx="413648" cy="406377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Oval 19">
            <a:extLst>
              <a:ext uri="{FF2B5EF4-FFF2-40B4-BE49-F238E27FC236}">
                <a16:creationId xmlns="" xmlns:a16="http://schemas.microsoft.com/office/drawing/2014/main" id="{19ACFB84-0150-44A2-9F78-05B2FD413851}"/>
              </a:ext>
            </a:extLst>
          </p:cNvPr>
          <p:cNvSpPr/>
          <p:nvPr/>
        </p:nvSpPr>
        <p:spPr>
          <a:xfrm rot="603279">
            <a:off x="4190609" y="2902799"/>
            <a:ext cx="413648" cy="406377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Oval 21">
            <a:extLst>
              <a:ext uri="{FF2B5EF4-FFF2-40B4-BE49-F238E27FC236}">
                <a16:creationId xmlns="" xmlns:a16="http://schemas.microsoft.com/office/drawing/2014/main" id="{64B47A0B-F1AC-49E7-9780-3F9B4C607AC5}"/>
              </a:ext>
            </a:extLst>
          </p:cNvPr>
          <p:cNvSpPr/>
          <p:nvPr/>
        </p:nvSpPr>
        <p:spPr>
          <a:xfrm>
            <a:off x="4158329" y="2418132"/>
            <a:ext cx="413648" cy="406377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Oval 23">
            <a:extLst>
              <a:ext uri="{FF2B5EF4-FFF2-40B4-BE49-F238E27FC236}">
                <a16:creationId xmlns="" xmlns:a16="http://schemas.microsoft.com/office/drawing/2014/main" id="{776E663E-47BA-4E74-9518-5AC67773F638}"/>
              </a:ext>
            </a:extLst>
          </p:cNvPr>
          <p:cNvSpPr/>
          <p:nvPr/>
        </p:nvSpPr>
        <p:spPr>
          <a:xfrm>
            <a:off x="4198258" y="1980102"/>
            <a:ext cx="413648" cy="406377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Oval 25">
            <a:extLst>
              <a:ext uri="{FF2B5EF4-FFF2-40B4-BE49-F238E27FC236}">
                <a16:creationId xmlns="" xmlns:a16="http://schemas.microsoft.com/office/drawing/2014/main" id="{8629A18E-C1A5-4DA9-8BDB-5D4801199B37}"/>
              </a:ext>
            </a:extLst>
          </p:cNvPr>
          <p:cNvSpPr/>
          <p:nvPr/>
        </p:nvSpPr>
        <p:spPr>
          <a:xfrm>
            <a:off x="4164832" y="1522722"/>
            <a:ext cx="413648" cy="406377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Oval 27">
            <a:extLst>
              <a:ext uri="{FF2B5EF4-FFF2-40B4-BE49-F238E27FC236}">
                <a16:creationId xmlns="" xmlns:a16="http://schemas.microsoft.com/office/drawing/2014/main" id="{A8664C65-BBCD-4448-B5AC-DAEF27A648F9}"/>
              </a:ext>
            </a:extLst>
          </p:cNvPr>
          <p:cNvSpPr/>
          <p:nvPr/>
        </p:nvSpPr>
        <p:spPr>
          <a:xfrm>
            <a:off x="6143170" y="3186381"/>
            <a:ext cx="413648" cy="406377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Oval 29">
            <a:extLst>
              <a:ext uri="{FF2B5EF4-FFF2-40B4-BE49-F238E27FC236}">
                <a16:creationId xmlns="" xmlns:a16="http://schemas.microsoft.com/office/drawing/2014/main" id="{6629492D-E938-4292-B171-D643A24FD00F}"/>
              </a:ext>
            </a:extLst>
          </p:cNvPr>
          <p:cNvSpPr/>
          <p:nvPr/>
        </p:nvSpPr>
        <p:spPr>
          <a:xfrm>
            <a:off x="6164944" y="2679461"/>
            <a:ext cx="413648" cy="406377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2" name="Oval 31">
            <a:extLst>
              <a:ext uri="{FF2B5EF4-FFF2-40B4-BE49-F238E27FC236}">
                <a16:creationId xmlns="" xmlns:a16="http://schemas.microsoft.com/office/drawing/2014/main" id="{2C5D2E5E-A78D-43DB-AC1E-6CC51AFE43FF}"/>
              </a:ext>
            </a:extLst>
          </p:cNvPr>
          <p:cNvSpPr/>
          <p:nvPr/>
        </p:nvSpPr>
        <p:spPr>
          <a:xfrm>
            <a:off x="7841357" y="3171356"/>
            <a:ext cx="413648" cy="406377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4" name="Oval 33">
            <a:extLst>
              <a:ext uri="{FF2B5EF4-FFF2-40B4-BE49-F238E27FC236}">
                <a16:creationId xmlns="" xmlns:a16="http://schemas.microsoft.com/office/drawing/2014/main" id="{BD7F0941-641B-435E-A2D9-C62624C1CEAB}"/>
              </a:ext>
            </a:extLst>
          </p:cNvPr>
          <p:cNvSpPr/>
          <p:nvPr/>
        </p:nvSpPr>
        <p:spPr>
          <a:xfrm>
            <a:off x="7815952" y="2520154"/>
            <a:ext cx="413648" cy="406377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6" name="Oval 35">
            <a:extLst>
              <a:ext uri="{FF2B5EF4-FFF2-40B4-BE49-F238E27FC236}">
                <a16:creationId xmlns="" xmlns:a16="http://schemas.microsoft.com/office/drawing/2014/main" id="{776F1665-C250-435C-98E8-9A800AD6AD19}"/>
              </a:ext>
            </a:extLst>
          </p:cNvPr>
          <p:cNvSpPr/>
          <p:nvPr/>
        </p:nvSpPr>
        <p:spPr>
          <a:xfrm>
            <a:off x="7841347" y="1893312"/>
            <a:ext cx="413648" cy="406377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0709931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="" xmlns:a16="http://schemas.microsoft.com/office/drawing/2014/main" id="{7033F7FD-ACDF-4A47-8D35-944D57C14532}"/>
              </a:ext>
            </a:extLst>
          </p:cNvPr>
          <p:cNvSpPr txBox="1"/>
          <p:nvPr/>
        </p:nvSpPr>
        <p:spPr>
          <a:xfrm>
            <a:off x="1741714" y="1509486"/>
            <a:ext cx="9042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</a:t>
            </a:r>
            <a:r>
              <a:rPr lang="tr-TR" sz="4000" dirty="0">
                <a:latin typeface="Arial" panose="020B0604020202020204" pitchFamily="34" charset="0"/>
                <a:cs typeface="Arial" panose="020B0604020202020204" pitchFamily="34" charset="0"/>
              </a:rPr>
              <a:t>6425 sayısının basamak değerlerini gösterelim.</a:t>
            </a:r>
          </a:p>
        </p:txBody>
      </p:sp>
    </p:spTree>
    <p:extLst>
      <p:ext uri="{BB962C8B-B14F-4D97-AF65-F5344CB8AC3E}">
        <p14:creationId xmlns:p14="http://schemas.microsoft.com/office/powerpoint/2010/main" xmlns="" val="38357911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="" xmlns:a16="http://schemas.microsoft.com/office/drawing/2014/main" id="{7A92F9EE-D4CB-475A-A882-2481EFABA066}"/>
              </a:ext>
            </a:extLst>
          </p:cNvPr>
          <p:cNvSpPr txBox="1"/>
          <p:nvPr/>
        </p:nvSpPr>
        <p:spPr>
          <a:xfrm>
            <a:off x="1451429" y="1262743"/>
            <a:ext cx="9695542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>
                <a:latin typeface="Arial" panose="020B0604020202020204" pitchFamily="34" charset="0"/>
                <a:cs typeface="Arial" panose="020B0604020202020204" pitchFamily="34" charset="0"/>
              </a:rPr>
              <a:t> 6  4  2  5</a:t>
            </a:r>
          </a:p>
          <a:p>
            <a:pPr marL="742950" indent="-742950">
              <a:buAutoNum type="arabicPlain" startAt="6"/>
            </a:pPr>
            <a:endParaRPr lang="tr-TR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sz="4000" dirty="0">
                <a:latin typeface="Arial" panose="020B0604020202020204" pitchFamily="34" charset="0"/>
                <a:cs typeface="Arial" panose="020B0604020202020204" pitchFamily="34" charset="0"/>
              </a:rPr>
              <a:t>                           </a:t>
            </a:r>
            <a:r>
              <a:rPr lang="tr-TR" sz="3200" dirty="0">
                <a:latin typeface="Arial" panose="020B0604020202020204" pitchFamily="34" charset="0"/>
                <a:cs typeface="Arial" panose="020B0604020202020204" pitchFamily="34" charset="0"/>
              </a:rPr>
              <a:t>5 x 1 = 5</a:t>
            </a:r>
          </a:p>
          <a:p>
            <a:r>
              <a:rPr lang="tr-TR" sz="4000" dirty="0">
                <a:latin typeface="Arial" panose="020B0604020202020204" pitchFamily="34" charset="0"/>
                <a:cs typeface="Arial" panose="020B0604020202020204" pitchFamily="34" charset="0"/>
              </a:rPr>
              <a:t>                           </a:t>
            </a:r>
            <a:r>
              <a:rPr lang="tr-TR" sz="3200" dirty="0">
                <a:latin typeface="Arial" panose="020B0604020202020204" pitchFamily="34" charset="0"/>
                <a:cs typeface="Arial" panose="020B0604020202020204" pitchFamily="34" charset="0"/>
              </a:rPr>
              <a:t>2 x 10 = 20</a:t>
            </a:r>
            <a:endParaRPr lang="tr-TR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sz="4000" dirty="0">
                <a:latin typeface="Arial" panose="020B0604020202020204" pitchFamily="34" charset="0"/>
                <a:cs typeface="Arial" panose="020B0604020202020204" pitchFamily="34" charset="0"/>
              </a:rPr>
              <a:t>                           </a:t>
            </a:r>
            <a:r>
              <a:rPr lang="tr-TR" sz="3200" dirty="0">
                <a:latin typeface="Arial" panose="020B0604020202020204" pitchFamily="34" charset="0"/>
                <a:cs typeface="Arial" panose="020B0604020202020204" pitchFamily="34" charset="0"/>
              </a:rPr>
              <a:t>4 x 100 = 400</a:t>
            </a:r>
          </a:p>
          <a:p>
            <a:r>
              <a:rPr lang="tr-TR" sz="4000" dirty="0">
                <a:latin typeface="Arial" panose="020B0604020202020204" pitchFamily="34" charset="0"/>
                <a:cs typeface="Arial" panose="020B0604020202020204" pitchFamily="34" charset="0"/>
              </a:rPr>
              <a:t>                           </a:t>
            </a:r>
            <a:r>
              <a:rPr lang="tr-TR" sz="3200" dirty="0">
                <a:latin typeface="Arial" panose="020B0604020202020204" pitchFamily="34" charset="0"/>
                <a:cs typeface="Arial" panose="020B0604020202020204" pitchFamily="34" charset="0"/>
              </a:rPr>
              <a:t>6 x 1000 = 6000</a:t>
            </a:r>
          </a:p>
          <a:p>
            <a:endParaRPr lang="tr-TR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" name="Düz Bağlayıcı 3">
            <a:extLst>
              <a:ext uri="{FF2B5EF4-FFF2-40B4-BE49-F238E27FC236}">
                <a16:creationId xmlns="" xmlns:a16="http://schemas.microsoft.com/office/drawing/2014/main" id="{73C65D1C-55A8-4CA5-80CD-EB9549F57C29}"/>
              </a:ext>
            </a:extLst>
          </p:cNvPr>
          <p:cNvCxnSpPr/>
          <p:nvPr/>
        </p:nvCxnSpPr>
        <p:spPr>
          <a:xfrm>
            <a:off x="3599544" y="2017486"/>
            <a:ext cx="0" cy="84182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Düz Ok Bağlayıcısı 5">
            <a:extLst>
              <a:ext uri="{FF2B5EF4-FFF2-40B4-BE49-F238E27FC236}">
                <a16:creationId xmlns="" xmlns:a16="http://schemas.microsoft.com/office/drawing/2014/main" id="{DEF26EFF-6B4B-4E06-BA13-F99FB5C616FD}"/>
              </a:ext>
            </a:extLst>
          </p:cNvPr>
          <p:cNvCxnSpPr/>
          <p:nvPr/>
        </p:nvCxnSpPr>
        <p:spPr>
          <a:xfrm>
            <a:off x="3599544" y="2859314"/>
            <a:ext cx="153851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Düz Bağlayıcı 7">
            <a:extLst>
              <a:ext uri="{FF2B5EF4-FFF2-40B4-BE49-F238E27FC236}">
                <a16:creationId xmlns="" xmlns:a16="http://schemas.microsoft.com/office/drawing/2014/main" id="{08E55FB2-A987-4372-A33A-42B7EAA55F4F}"/>
              </a:ext>
            </a:extLst>
          </p:cNvPr>
          <p:cNvCxnSpPr/>
          <p:nvPr/>
        </p:nvCxnSpPr>
        <p:spPr>
          <a:xfrm>
            <a:off x="3004457" y="2017486"/>
            <a:ext cx="0" cy="159657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Düz Ok Bağlayıcısı 9">
            <a:extLst>
              <a:ext uri="{FF2B5EF4-FFF2-40B4-BE49-F238E27FC236}">
                <a16:creationId xmlns="" xmlns:a16="http://schemas.microsoft.com/office/drawing/2014/main" id="{6F4DC173-8633-4006-A4B9-363F907970B1}"/>
              </a:ext>
            </a:extLst>
          </p:cNvPr>
          <p:cNvCxnSpPr/>
          <p:nvPr/>
        </p:nvCxnSpPr>
        <p:spPr>
          <a:xfrm>
            <a:off x="3004457" y="3614057"/>
            <a:ext cx="213360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Düz Bağlayıcı 11">
            <a:extLst>
              <a:ext uri="{FF2B5EF4-FFF2-40B4-BE49-F238E27FC236}">
                <a16:creationId xmlns="" xmlns:a16="http://schemas.microsoft.com/office/drawing/2014/main" id="{F0DC91CF-494D-47A1-B950-FF088C937215}"/>
              </a:ext>
            </a:extLst>
          </p:cNvPr>
          <p:cNvCxnSpPr>
            <a:cxnSpLocks/>
          </p:cNvCxnSpPr>
          <p:nvPr/>
        </p:nvCxnSpPr>
        <p:spPr>
          <a:xfrm>
            <a:off x="2380343" y="2017486"/>
            <a:ext cx="0" cy="2191657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Düz Ok Bağlayıcısı 13">
            <a:extLst>
              <a:ext uri="{FF2B5EF4-FFF2-40B4-BE49-F238E27FC236}">
                <a16:creationId xmlns="" xmlns:a16="http://schemas.microsoft.com/office/drawing/2014/main" id="{170DCABF-5654-44E4-A2D2-9F0A3515E087}"/>
              </a:ext>
            </a:extLst>
          </p:cNvPr>
          <p:cNvCxnSpPr/>
          <p:nvPr/>
        </p:nvCxnSpPr>
        <p:spPr>
          <a:xfrm>
            <a:off x="2394857" y="4209143"/>
            <a:ext cx="274320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Düz Bağlayıcı 16">
            <a:extLst>
              <a:ext uri="{FF2B5EF4-FFF2-40B4-BE49-F238E27FC236}">
                <a16:creationId xmlns="" xmlns:a16="http://schemas.microsoft.com/office/drawing/2014/main" id="{CDED94EE-52BE-4760-87B4-DD166B5F9C17}"/>
              </a:ext>
            </a:extLst>
          </p:cNvPr>
          <p:cNvCxnSpPr/>
          <p:nvPr/>
        </p:nvCxnSpPr>
        <p:spPr>
          <a:xfrm>
            <a:off x="2206171" y="1596571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Düz Bağlayıcı 18">
            <a:extLst>
              <a:ext uri="{FF2B5EF4-FFF2-40B4-BE49-F238E27FC236}">
                <a16:creationId xmlns="" xmlns:a16="http://schemas.microsoft.com/office/drawing/2014/main" id="{F24F02E7-2EF3-4428-8944-B9E561E12C55}"/>
              </a:ext>
            </a:extLst>
          </p:cNvPr>
          <p:cNvCxnSpPr>
            <a:cxnSpLocks/>
          </p:cNvCxnSpPr>
          <p:nvPr/>
        </p:nvCxnSpPr>
        <p:spPr>
          <a:xfrm>
            <a:off x="1828800" y="2017486"/>
            <a:ext cx="0" cy="275771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Düz Ok Bağlayıcısı 20">
            <a:extLst>
              <a:ext uri="{FF2B5EF4-FFF2-40B4-BE49-F238E27FC236}">
                <a16:creationId xmlns="" xmlns:a16="http://schemas.microsoft.com/office/drawing/2014/main" id="{DFAAD6DE-C143-43FD-B788-6DDDB033D0D2}"/>
              </a:ext>
            </a:extLst>
          </p:cNvPr>
          <p:cNvCxnSpPr/>
          <p:nvPr/>
        </p:nvCxnSpPr>
        <p:spPr>
          <a:xfrm>
            <a:off x="1828800" y="4775200"/>
            <a:ext cx="3309258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6042492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="" xmlns:a16="http://schemas.microsoft.com/office/drawing/2014/main" id="{8C115135-FECF-4BD2-8356-33936049DD80}"/>
              </a:ext>
            </a:extLst>
          </p:cNvPr>
          <p:cNvSpPr txBox="1"/>
          <p:nvPr/>
        </p:nvSpPr>
        <p:spPr>
          <a:xfrm>
            <a:off x="885372" y="435429"/>
            <a:ext cx="10522857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</a:t>
            </a:r>
            <a:r>
              <a:rPr lang="tr-TR" sz="4000" dirty="0">
                <a:latin typeface="Arial" panose="020B0604020202020204" pitchFamily="34" charset="0"/>
                <a:cs typeface="Arial" panose="020B0604020202020204" pitchFamily="34" charset="0"/>
              </a:rPr>
              <a:t> Aşağıdaki sayıların okunuşlarını yazalım.</a:t>
            </a:r>
          </a:p>
          <a:p>
            <a:endParaRPr lang="tr-TR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sz="4000" dirty="0">
                <a:latin typeface="Arial" panose="020B0604020202020204" pitchFamily="34" charset="0"/>
                <a:cs typeface="Arial" panose="020B0604020202020204" pitchFamily="34" charset="0"/>
              </a:rPr>
              <a:t>3919 = ………………………………………….</a:t>
            </a:r>
          </a:p>
          <a:p>
            <a:r>
              <a:rPr lang="tr-TR" sz="4000" dirty="0">
                <a:latin typeface="Arial" panose="020B0604020202020204" pitchFamily="34" charset="0"/>
                <a:cs typeface="Arial" panose="020B0604020202020204" pitchFamily="34" charset="0"/>
              </a:rPr>
              <a:t>5001 = ………………………………………….</a:t>
            </a:r>
          </a:p>
          <a:p>
            <a:r>
              <a:rPr lang="tr-TR" sz="4000" dirty="0">
                <a:latin typeface="Arial" panose="020B0604020202020204" pitchFamily="34" charset="0"/>
                <a:cs typeface="Arial" panose="020B0604020202020204" pitchFamily="34" charset="0"/>
              </a:rPr>
              <a:t>1923 = ………………………………………….</a:t>
            </a:r>
          </a:p>
          <a:p>
            <a:r>
              <a:rPr lang="tr-TR" sz="4000" dirty="0">
                <a:latin typeface="Arial" panose="020B0604020202020204" pitchFamily="34" charset="0"/>
                <a:cs typeface="Arial" panose="020B0604020202020204" pitchFamily="34" charset="0"/>
              </a:rPr>
              <a:t>9045 = ………………………………………….</a:t>
            </a:r>
          </a:p>
          <a:p>
            <a:r>
              <a:rPr lang="tr-TR" sz="4000" dirty="0">
                <a:latin typeface="Arial" panose="020B0604020202020204" pitchFamily="34" charset="0"/>
                <a:cs typeface="Arial" panose="020B0604020202020204" pitchFamily="34" charset="0"/>
              </a:rPr>
              <a:t>6407 = …………………………………………..</a:t>
            </a:r>
          </a:p>
          <a:p>
            <a:endParaRPr lang="tr-TR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711636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="" xmlns:a16="http://schemas.microsoft.com/office/drawing/2014/main" id="{7E863778-A0C5-4059-9B61-138CB1A91CC2}"/>
              </a:ext>
            </a:extLst>
          </p:cNvPr>
          <p:cNvSpPr txBox="1"/>
          <p:nvPr/>
        </p:nvSpPr>
        <p:spPr>
          <a:xfrm>
            <a:off x="1146629" y="1393371"/>
            <a:ext cx="100584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>
                <a:latin typeface="Arial" panose="020B0604020202020204" pitchFamily="34" charset="0"/>
                <a:cs typeface="Arial" panose="020B0604020202020204" pitchFamily="34" charset="0"/>
              </a:rPr>
              <a:t>3919 = Üç bin dokuz yüz on dokuz</a:t>
            </a:r>
          </a:p>
          <a:p>
            <a:r>
              <a:rPr lang="tr-TR" sz="4000" dirty="0">
                <a:latin typeface="Arial" panose="020B0604020202020204" pitchFamily="34" charset="0"/>
                <a:cs typeface="Arial" panose="020B0604020202020204" pitchFamily="34" charset="0"/>
              </a:rPr>
              <a:t>5001 = Beş bin bir</a:t>
            </a:r>
          </a:p>
          <a:p>
            <a:r>
              <a:rPr lang="tr-TR" sz="4000" dirty="0">
                <a:latin typeface="Arial" panose="020B0604020202020204" pitchFamily="34" charset="0"/>
                <a:cs typeface="Arial" panose="020B0604020202020204" pitchFamily="34" charset="0"/>
              </a:rPr>
              <a:t>1923 = Bin dokuz yüz yirmi üç</a:t>
            </a:r>
          </a:p>
          <a:p>
            <a:r>
              <a:rPr lang="tr-TR" sz="4000" dirty="0">
                <a:latin typeface="Arial" panose="020B0604020202020204" pitchFamily="34" charset="0"/>
                <a:cs typeface="Arial" panose="020B0604020202020204" pitchFamily="34" charset="0"/>
              </a:rPr>
              <a:t>9045 = Dokuz bin kırk beş</a:t>
            </a:r>
          </a:p>
          <a:p>
            <a:r>
              <a:rPr lang="tr-TR" sz="4000" dirty="0">
                <a:latin typeface="Arial" panose="020B0604020202020204" pitchFamily="34" charset="0"/>
                <a:cs typeface="Arial" panose="020B0604020202020204" pitchFamily="34" charset="0"/>
              </a:rPr>
              <a:t>6407 = Altı bin dört yüz yedi</a:t>
            </a:r>
          </a:p>
        </p:txBody>
      </p:sp>
    </p:spTree>
    <p:extLst>
      <p:ext uri="{BB962C8B-B14F-4D97-AF65-F5344CB8AC3E}">
        <p14:creationId xmlns:p14="http://schemas.microsoft.com/office/powerpoint/2010/main" xmlns="" val="68158717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VTI">
  <a:themeElements>
    <a:clrScheme name="AnalogousFromDarkSeedLeftStep">
      <a:dk1>
        <a:srgbClr val="000000"/>
      </a:dk1>
      <a:lt1>
        <a:srgbClr val="FFFFFF"/>
      </a:lt1>
      <a:dk2>
        <a:srgbClr val="412C24"/>
      </a:dk2>
      <a:lt2>
        <a:srgbClr val="E2E2E8"/>
      </a:lt2>
      <a:accent1>
        <a:srgbClr val="9EA741"/>
      </a:accent1>
      <a:accent2>
        <a:srgbClr val="B18A3B"/>
      </a:accent2>
      <a:accent3>
        <a:srgbClr val="C36A4D"/>
      </a:accent3>
      <a:accent4>
        <a:srgbClr val="B13B4E"/>
      </a:accent4>
      <a:accent5>
        <a:srgbClr val="C34D92"/>
      </a:accent5>
      <a:accent6>
        <a:srgbClr val="B13BB1"/>
      </a:accent6>
      <a:hlink>
        <a:srgbClr val="C55181"/>
      </a:hlink>
      <a:folHlink>
        <a:srgbClr val="7F7F7F"/>
      </a:folHlink>
    </a:clrScheme>
    <a:fontScheme name="Retrospect">
      <a:majorFont>
        <a:latin typeface="Garamond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RetrospectVTI" id="{ABE3C30C-0FC0-4450-828E-52DE70F1BCCB}" vid="{A6E2497D-935A-4CFD-B9FD-6DCB15FA68BF}"/>
    </a:ext>
  </a:extLst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203</Words>
  <PresentationFormat>Özel</PresentationFormat>
  <Paragraphs>55</Paragraphs>
  <Slides>12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12</vt:i4>
      </vt:variant>
    </vt:vector>
  </HeadingPairs>
  <TitlesOfParts>
    <vt:vector size="13" baseType="lpstr">
      <vt:lpstr>RetrospectVTI</vt:lpstr>
      <vt:lpstr>DÖRT BASAMAKLI DOĞAL SAYILAR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HAZIRLAYAN: Mutlu KIRICI YUNUS EMRE İLKOKULU/BURSA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2020-09-20T14:22:01Z</dcterms:created>
  <dcterms:modified xsi:type="dcterms:W3CDTF">2020-09-21T07:59:49Z</dcterms:modified>
  <cp:category>https://www.sorubak.com</cp:category>
</cp:coreProperties>
</file>