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92" d="100"/>
          <a:sy n="92" d="100"/>
        </p:scale>
        <p:origin x="-72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27592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12685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54653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923389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560022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22998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66752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663877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69507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418500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57653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71118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26862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876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84938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41906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52435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43944D-ED1A-4F79-A610-F66D7B572DBA}" type="datetimeFigureOut">
              <a:rPr lang="tr-TR" smtClean="0"/>
              <a:pPr/>
              <a:t>12/05/2020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449E6C4-738F-4879-9D09-1D75EA1DE861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5779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FCBFB2A3-F1C7-4ADF-8DC7-320CB1AC3A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6500" b="1" dirty="0"/>
              <a:t>Cümlede Anlam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F441F53B-206C-4A3E-A61F-80D584AA66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2398" y="3657596"/>
            <a:ext cx="6815669" cy="1645923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tr-TR" sz="2200" dirty="0"/>
              <a:t>FARKLI DÜŞÜNMEYE YÖNLENDİREN İFADELER</a:t>
            </a:r>
          </a:p>
          <a:p>
            <a:pPr lvl="0"/>
            <a:r>
              <a:rPr lang="tr-TR" sz="2200" dirty="0"/>
              <a:t>DESTEKLEYİCİ VE AÇIKLAYICI İFADELER</a:t>
            </a:r>
          </a:p>
          <a:p>
            <a:pPr lvl="0"/>
            <a:r>
              <a:rPr lang="tr-TR" sz="2200" dirty="0"/>
              <a:t>ÖZETLEYEN VE SONUÇ BİLDİREN İFADELER</a:t>
            </a:r>
          </a:p>
          <a:p>
            <a:pPr lvl="0"/>
            <a:r>
              <a:rPr lang="tr-TR" sz="2200" dirty="0"/>
              <a:t>DUYGUSAL VE ABARTILI İFADELER</a:t>
            </a:r>
          </a:p>
          <a:p>
            <a:pPr lvl="0"/>
            <a:r>
              <a:rPr lang="tr-TR" sz="2200" dirty="0"/>
              <a:t>ÖNEM BELİRTEN İFADELER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961645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0B7C4858-FAA3-4226-A856-193A01910E6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8C1B503-0291-4E82-A65E-72D604D9F6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4663" y="469900"/>
            <a:ext cx="3695002" cy="5918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3F836C5-9601-4982-A121-CCA49BF7BA6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9668" y="635508"/>
            <a:ext cx="3364992" cy="5586984"/>
          </a:xfrm>
          <a:prstGeom prst="rect">
            <a:avLst/>
          </a:prstGeom>
          <a:noFill/>
          <a:ln w="15875" cap="flat">
            <a:solidFill>
              <a:schemeClr val="bg2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4AC24CE-DB1B-4BC7-91D3-0643390D1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108" y="954756"/>
            <a:ext cx="2730414" cy="4946003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FFFF"/>
                </a:solidFill>
              </a:rPr>
              <a:t>Örnekler</a:t>
            </a:r>
            <a:endParaRPr lang="tr-TR" dirty="0">
              <a:solidFill>
                <a:srgbClr val="FFFFFF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46CD0D05-FF47-4ABB-841C-0600CADC354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2B0C59B-C705-44EC-BCA3-D0B9AA7CF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0360" y="469900"/>
            <a:ext cx="5953630" cy="5405968"/>
          </a:xfrm>
        </p:spPr>
        <p:txBody>
          <a:bodyPr anchor="ctr">
            <a:noAutofit/>
          </a:bodyPr>
          <a:lstStyle/>
          <a:p>
            <a:pPr marL="0" indent="0">
              <a:lnSpc>
                <a:spcPct val="250000"/>
              </a:lnSpc>
              <a:buNone/>
            </a:pPr>
            <a:r>
              <a:rPr lang="tr-TR" dirty="0">
                <a:solidFill>
                  <a:schemeClr val="bg1"/>
                </a:solidFill>
              </a:rPr>
              <a:t> Sokakta gördüğüm yaralı kedi için çok üzüldüm.</a:t>
            </a:r>
          </a:p>
          <a:p>
            <a:pPr marL="0" indent="0">
              <a:lnSpc>
                <a:spcPct val="250000"/>
              </a:lnSpc>
              <a:buNone/>
            </a:pPr>
            <a:r>
              <a:rPr lang="tr-TR" dirty="0">
                <a:solidFill>
                  <a:schemeClr val="bg1"/>
                </a:solidFill>
              </a:rPr>
              <a:t>Senin için endişelendim.</a:t>
            </a:r>
          </a:p>
          <a:p>
            <a:pPr marL="0" indent="0">
              <a:lnSpc>
                <a:spcPct val="250000"/>
              </a:lnSpc>
              <a:buNone/>
            </a:pPr>
            <a:r>
              <a:rPr lang="tr-TR" dirty="0">
                <a:solidFill>
                  <a:schemeClr val="bg1"/>
                </a:solidFill>
              </a:rPr>
              <a:t>Annemi çok seviyorum.</a:t>
            </a:r>
          </a:p>
          <a:p>
            <a:pPr marL="0" indent="0">
              <a:lnSpc>
                <a:spcPct val="250000"/>
              </a:lnSpc>
              <a:buNone/>
            </a:pPr>
            <a:r>
              <a:rPr lang="tr-TR" dirty="0">
                <a:solidFill>
                  <a:schemeClr val="bg1"/>
                </a:solidFill>
              </a:rPr>
              <a:t>Gol atınca mutluluktan havalara uçtum.</a:t>
            </a:r>
          </a:p>
          <a:p>
            <a:pPr marL="0" indent="0">
              <a:lnSpc>
                <a:spcPct val="250000"/>
              </a:lnSpc>
              <a:buNone/>
            </a:pPr>
            <a:r>
              <a:rPr lang="tr-TR" dirty="0">
                <a:solidFill>
                  <a:schemeClr val="bg1"/>
                </a:solidFill>
              </a:rPr>
              <a:t>Yorgunluktan ölmek üzereyim.</a:t>
            </a:r>
          </a:p>
          <a:p>
            <a:pPr marL="0" indent="0">
              <a:lnSpc>
                <a:spcPct val="250000"/>
              </a:lnSpc>
              <a:buNone/>
            </a:pPr>
            <a:r>
              <a:rPr lang="tr-TR" dirty="0">
                <a:solidFill>
                  <a:schemeClr val="bg1"/>
                </a:solidFill>
              </a:rPr>
              <a:t>Karantina da sıkıntıdan patlayacağım.</a:t>
            </a:r>
          </a:p>
        </p:txBody>
      </p:sp>
    </p:spTree>
    <p:extLst>
      <p:ext uri="{BB962C8B-B14F-4D97-AF65-F5344CB8AC3E}">
        <p14:creationId xmlns:p14="http://schemas.microsoft.com/office/powerpoint/2010/main" xmlns="" val="3236770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0B7C4858-FAA3-4226-A856-193A01910E6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8C1B503-0291-4E82-A65E-72D604D9F6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4663" y="469900"/>
            <a:ext cx="3695002" cy="5918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3F836C5-9601-4982-A121-CCA49BF7BA6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9668" y="635508"/>
            <a:ext cx="3364992" cy="5586984"/>
          </a:xfrm>
          <a:prstGeom prst="rect">
            <a:avLst/>
          </a:prstGeom>
          <a:noFill/>
          <a:ln w="15875" cap="flat">
            <a:solidFill>
              <a:schemeClr val="bg2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0F1A49B-AF2A-4645-B5F1-36BB2BB32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108" y="954756"/>
            <a:ext cx="2730414" cy="4946003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FFFF"/>
                </a:solidFill>
              </a:rPr>
              <a:t>Önem Belirten İfadeler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46CD0D05-FF47-4ABB-841C-0600CADC354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47B17FF2-8D56-4DDF-85C3-D0F93376DB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0359" y="469900"/>
            <a:ext cx="6566977" cy="540596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r-TR" dirty="0">
                <a:solidFill>
                  <a:schemeClr val="bg1"/>
                </a:solidFill>
              </a:rPr>
              <a:t>	Bir cümleyi okuduğumuzda anlatılmak istenilen düşüncenin önemli mi önemsiz mi cümledeki </a:t>
            </a:r>
          </a:p>
          <a:p>
            <a:pPr marL="0" indent="0">
              <a:buNone/>
            </a:pPr>
            <a:r>
              <a:rPr lang="tr-TR" dirty="0">
                <a:solidFill>
                  <a:schemeClr val="bg1"/>
                </a:solidFill>
              </a:rPr>
              <a:t>«önem belirten ifade» den anlarız. </a:t>
            </a:r>
          </a:p>
          <a:p>
            <a:pPr marL="0" indent="0">
              <a:buNone/>
            </a:pPr>
            <a:r>
              <a:rPr lang="tr-TR" dirty="0">
                <a:solidFill>
                  <a:schemeClr val="bg1"/>
                </a:solidFill>
              </a:rPr>
              <a:t>	Başlıca, daha iyi, özellikle, en iyisi, en kötüsü, en az, daha kötü, kesinlikle, mutlaka gibi ifadeler o cümleyi önemli hâle getirir.</a:t>
            </a:r>
          </a:p>
          <a:p>
            <a:pPr marL="0" indent="0">
              <a:buNone/>
            </a:pP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948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DC878D9A-77BE-4701-AE3D-EEFC53CD50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F643BE08-0ED1-4B73-AC6D-B7E26A59CD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4663" y="469900"/>
            <a:ext cx="3695002" cy="59182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956B2094-7FC0-45FC-BFED-3CB88CEE63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9668" y="635508"/>
            <a:ext cx="3364992" cy="5586984"/>
          </a:xfrm>
          <a:prstGeom prst="rect">
            <a:avLst/>
          </a:prstGeom>
          <a:noFill/>
          <a:ln w="15875" cap="flat">
            <a:solidFill>
              <a:schemeClr val="accent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158FE33-1E3A-4C8A-8949-391BC39C2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108" y="954756"/>
            <a:ext cx="2730414" cy="4946003"/>
          </a:xfrm>
        </p:spPr>
        <p:txBody>
          <a:bodyPr>
            <a:normAutofit/>
          </a:bodyPr>
          <a:lstStyle/>
          <a:p>
            <a:r>
              <a:rPr lang="tr-TR">
                <a:solidFill>
                  <a:srgbClr val="FFFFFF"/>
                </a:solidFill>
              </a:rPr>
              <a:t>Örnekler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7A4B640-BB7F-4272-A710-068DBA9F9A6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30000">
                <a:schemeClr val="bg1"/>
              </a:gs>
              <a:gs pos="61000">
                <a:schemeClr val="bg2">
                  <a:lumMod val="20000"/>
                  <a:lumOff val="80000"/>
                </a:schemeClr>
              </a:gs>
              <a:gs pos="97000">
                <a:schemeClr val="bg2">
                  <a:lumMod val="70000"/>
                  <a:lumOff val="3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innerShdw blurRad="63500" dist="50800" dir="108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8B0B134-A218-453B-BBB3-F99BFD70D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0934" y="469900"/>
            <a:ext cx="5953630" cy="5405968"/>
          </a:xfrm>
        </p:spPr>
        <p:txBody>
          <a:bodyPr anchor="ctr">
            <a:normAutofit/>
          </a:bodyPr>
          <a:lstStyle/>
          <a:p>
            <a:r>
              <a:rPr lang="tr-TR" dirty="0"/>
              <a:t>Sınıfımızın en güzel yeri kitaplığımızdır.</a:t>
            </a:r>
          </a:p>
          <a:p>
            <a:r>
              <a:rPr lang="tr-TR" dirty="0"/>
              <a:t>Başlıca yiyeceğimiz ekmektir.</a:t>
            </a:r>
          </a:p>
          <a:p>
            <a:r>
              <a:rPr lang="tr-TR" dirty="0"/>
              <a:t>Hasta olmanın en kötü yanı iğne vurulmaktır.</a:t>
            </a:r>
          </a:p>
          <a:p>
            <a:r>
              <a:rPr lang="tr-TR" dirty="0"/>
              <a:t>Özellikle kırmızı eti severim.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696669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5EB8E3BF-F464-4900-8994-851061A9AD6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İçerik Yer Tutucusu 4" descr="metin, gömlek içeren bir resim&#10;&#10;Açıklama otomatik olarak oluşturuldu">
            <a:extLst>
              <a:ext uri="{FF2B5EF4-FFF2-40B4-BE49-F238E27FC236}">
                <a16:creationId xmlns="" xmlns:a16="http://schemas.microsoft.com/office/drawing/2014/main" id="{AB5DDA7F-0108-4229-90DB-4FBB0267AF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3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592F9BC-81D6-4E91-86BE-F2DE7D77AC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</p:spPr>
        <p:txBody>
          <a:bodyPr>
            <a:normAutofit/>
          </a:bodyPr>
          <a:lstStyle/>
          <a:p>
            <a:r>
              <a:rPr lang="tr-TR" sz="6000" b="1" dirty="0">
                <a:solidFill>
                  <a:srgbClr val="FFFFFF"/>
                </a:solidFill>
              </a:rPr>
              <a:t>SORULAR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8E0602D6-3A81-42F8-AE67-1BAAFC967C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524000" y="2421466"/>
            <a:ext cx="9144000" cy="0"/>
          </a:xfrm>
          <a:prstGeom prst="line">
            <a:avLst/>
          </a:prstGeom>
          <a:ln w="15875">
            <a:solidFill>
              <a:srgbClr val="FFFF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139307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713AAA05-C569-46BC-8933-1F26D0A4A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“Dün akşam yine gelmedin …………geleceğine söz vermiştin.” 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E57DE79-B9A3-4A4D-8372-D3BD6E0D0A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478157"/>
            <a:ext cx="9601196" cy="33977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/>
              <a:t>Yukarıdaki cümlede boş bırakılan yere aşağıdaki kelimelerden hangisi gelmelidir? </a:t>
            </a:r>
          </a:p>
          <a:p>
            <a:pPr marL="0" indent="0">
              <a:buNone/>
            </a:pPr>
            <a:endParaRPr lang="tr-TR" dirty="0"/>
          </a:p>
          <a:p>
            <a:pPr marL="457200" indent="-457200">
              <a:buAutoNum type="alphaUcParenR"/>
            </a:pPr>
            <a:r>
              <a:rPr lang="tr-TR" dirty="0"/>
              <a:t>mademki </a:t>
            </a:r>
          </a:p>
          <a:p>
            <a:pPr marL="457200" indent="-457200">
              <a:buAutoNum type="alphaUcParenR"/>
            </a:pPr>
            <a:r>
              <a:rPr lang="tr-TR" dirty="0"/>
              <a:t>oysaki  </a:t>
            </a:r>
          </a:p>
          <a:p>
            <a:pPr marL="457200" indent="-457200">
              <a:buAutoNum type="alphaUcParenR"/>
            </a:pPr>
            <a:r>
              <a:rPr lang="tr-TR" dirty="0"/>
              <a:t>illaki ki </a:t>
            </a:r>
          </a:p>
          <a:p>
            <a:pPr marL="457200" indent="-457200">
              <a:buAutoNum type="alphaUcParenR"/>
            </a:pPr>
            <a:r>
              <a:rPr lang="tr-TR" dirty="0"/>
              <a:t>ne var ki</a:t>
            </a:r>
          </a:p>
        </p:txBody>
      </p:sp>
    </p:spTree>
    <p:extLst>
      <p:ext uri="{BB962C8B-B14F-4D97-AF65-F5344CB8AC3E}">
        <p14:creationId xmlns:p14="http://schemas.microsoft.com/office/powerpoint/2010/main" xmlns="" val="40674810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86B4FE5-CD70-4E10-B808-7A0C84B76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400" dirty="0"/>
              <a:t>Aşağıdaki altı çizili kelimelerden hangisi söyleyenin cümlesini desteklemek ve daha iyi açıklamak için kullanılmıştır?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DD488D0-1642-45B2-9076-3CFB1B60F1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lphaUcParenR"/>
            </a:pPr>
            <a:r>
              <a:rPr lang="tr-TR" dirty="0"/>
              <a:t>Yaz aylarını severim </a:t>
            </a:r>
            <a:r>
              <a:rPr lang="tr-TR" u="sng" dirty="0"/>
              <a:t>özellikle</a:t>
            </a:r>
            <a:r>
              <a:rPr lang="tr-TR" dirty="0"/>
              <a:t> temmuz ayını. </a:t>
            </a:r>
          </a:p>
          <a:p>
            <a:pPr marL="457200" indent="-457200">
              <a:buAutoNum type="alphaUcParenR"/>
            </a:pPr>
            <a:r>
              <a:rPr lang="tr-TR" dirty="0"/>
              <a:t>Pek sanmıyorum </a:t>
            </a:r>
            <a:r>
              <a:rPr lang="tr-TR" u="sng" dirty="0"/>
              <a:t>ama</a:t>
            </a:r>
            <a:r>
              <a:rPr lang="tr-TR" dirty="0"/>
              <a:t> yine de bir dene. </a:t>
            </a:r>
          </a:p>
          <a:p>
            <a:pPr marL="457200" indent="-457200">
              <a:buAutoNum type="alphaUcParenR"/>
            </a:pPr>
            <a:r>
              <a:rPr lang="tr-TR" dirty="0"/>
              <a:t>Onu sevmeme </a:t>
            </a:r>
            <a:r>
              <a:rPr lang="tr-TR" u="sng" dirty="0"/>
              <a:t>rağmen</a:t>
            </a:r>
            <a:r>
              <a:rPr lang="tr-TR" dirty="0"/>
              <a:t> bunu görmüyor. </a:t>
            </a:r>
          </a:p>
          <a:p>
            <a:pPr marL="457200" indent="-457200">
              <a:buAutoNum type="alphaUcParenR"/>
            </a:pPr>
            <a:r>
              <a:rPr lang="tr-TR" dirty="0"/>
              <a:t>Bize gelmedi </a:t>
            </a:r>
            <a:r>
              <a:rPr lang="tr-TR" u="sng" dirty="0"/>
              <a:t>halbuki</a:t>
            </a:r>
            <a:r>
              <a:rPr lang="tr-TR" dirty="0"/>
              <a:t> geleceğim demişti.</a:t>
            </a:r>
          </a:p>
        </p:txBody>
      </p:sp>
    </p:spTree>
    <p:extLst>
      <p:ext uri="{BB962C8B-B14F-4D97-AF65-F5344CB8AC3E}">
        <p14:creationId xmlns:p14="http://schemas.microsoft.com/office/powerpoint/2010/main" xmlns="" val="2067869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B9EBD3D-2092-47BE-9C7F-720B9E781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Aşağıdaki kelimelerden hangisi anlam olarak diğerlerine en uzaktır? 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CB2CA60-3CA7-4C9A-A80A-420D5FBC93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ama                         </a:t>
            </a:r>
          </a:p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lâkin   </a:t>
            </a:r>
          </a:p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hatta                  </a:t>
            </a:r>
          </a:p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fakat</a:t>
            </a:r>
          </a:p>
        </p:txBody>
      </p:sp>
    </p:spTree>
    <p:extLst>
      <p:ext uri="{BB962C8B-B14F-4D97-AF65-F5344CB8AC3E}">
        <p14:creationId xmlns:p14="http://schemas.microsoft.com/office/powerpoint/2010/main" xmlns="" val="24661624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98F862B-22D7-439C-9854-CA45FEDE2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“Yiğit bana hasta olmadığını söyledi fakat …………………………” 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5133089-D5D8-489B-9330-E0303063F6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/>
              <a:t>Yukarıdaki cümle aşağıdaki ifadelerden hangisi ile devam ettirilebilir?</a:t>
            </a:r>
          </a:p>
          <a:p>
            <a:pPr marL="457200" indent="-457200">
              <a:buAutoNum type="alphaUcParenR"/>
            </a:pPr>
            <a:r>
              <a:rPr lang="tr-TR" dirty="0"/>
              <a:t>gayet iyi gözüküyordu. </a:t>
            </a:r>
          </a:p>
          <a:p>
            <a:pPr marL="457200" indent="-457200">
              <a:buAutoNum type="alphaUcParenR"/>
            </a:pPr>
            <a:r>
              <a:rPr lang="tr-TR" dirty="0"/>
              <a:t>sürekli öksürüyordu. </a:t>
            </a:r>
          </a:p>
          <a:p>
            <a:pPr marL="457200" indent="-457200">
              <a:buAutoNum type="alphaUcParenR"/>
            </a:pPr>
            <a:r>
              <a:rPr lang="tr-TR" dirty="0"/>
              <a:t>turp gibiydi. </a:t>
            </a:r>
          </a:p>
          <a:p>
            <a:pPr marL="457200" indent="-457200">
              <a:buAutoNum type="alphaUcParenR"/>
            </a:pPr>
            <a:r>
              <a:rPr lang="tr-TR" dirty="0"/>
              <a:t>hiçbir şeyi yoktu.</a:t>
            </a:r>
          </a:p>
        </p:txBody>
      </p:sp>
    </p:spTree>
    <p:extLst>
      <p:ext uri="{BB962C8B-B14F-4D97-AF65-F5344CB8AC3E}">
        <p14:creationId xmlns:p14="http://schemas.microsoft.com/office/powerpoint/2010/main" xmlns="" val="26735316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6A034492-C858-4932-B306-AB8BF6D13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Aşağıdakilerden hangisi bir paragrafın son cümlesi olabilir?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B2E98AF-3223-4075-844F-2285165B9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Bu konu ile ilgili şunları merak ediyorum.</a:t>
            </a:r>
          </a:p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Böylelikle bu sınavı da geçmiş olduk.  </a:t>
            </a:r>
          </a:p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Bir gün onunla konuşmaya karar verdim. </a:t>
            </a:r>
          </a:p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Asım benle konuştu ve bunları söyledi.</a:t>
            </a:r>
          </a:p>
        </p:txBody>
      </p:sp>
    </p:spTree>
    <p:extLst>
      <p:ext uri="{BB962C8B-B14F-4D97-AF65-F5344CB8AC3E}">
        <p14:creationId xmlns:p14="http://schemas.microsoft.com/office/powerpoint/2010/main" xmlns="" val="6558458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36D7D5EA-4E2A-4EF9-9E7E-8DB95D82F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Odaklanmalısın …………………..  dikkatini konuya vermelisin.”  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3399EB08-2A51-4075-9EC0-9B6207C3AF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Yukarıdaki cümlede boş bırakılan yerlere aşağıdaki ifadelerden hangisi gelmelidir?</a:t>
            </a:r>
          </a:p>
          <a:p>
            <a:pPr marL="457200" indent="-457200">
              <a:buAutoNum type="alphaUcParenR"/>
            </a:pPr>
            <a:r>
              <a:rPr lang="tr-TR" dirty="0"/>
              <a:t>kısaca  </a:t>
            </a:r>
          </a:p>
          <a:p>
            <a:pPr marL="457200" indent="-457200">
              <a:buAutoNum type="alphaUcParenR"/>
            </a:pPr>
            <a:r>
              <a:rPr lang="tr-TR" dirty="0"/>
              <a:t>fakat </a:t>
            </a:r>
          </a:p>
          <a:p>
            <a:pPr marL="457200" indent="-457200">
              <a:buAutoNum type="alphaUcParenR"/>
            </a:pPr>
            <a:r>
              <a:rPr lang="tr-TR" dirty="0"/>
              <a:t>özellikle   </a:t>
            </a:r>
          </a:p>
          <a:p>
            <a:pPr marL="457200" indent="-457200">
              <a:buAutoNum type="alphaUcParenR"/>
            </a:pPr>
            <a:r>
              <a:rPr lang="tr-TR" dirty="0"/>
              <a:t>başka bir deyişle</a:t>
            </a:r>
          </a:p>
        </p:txBody>
      </p:sp>
    </p:spTree>
    <p:extLst>
      <p:ext uri="{BB962C8B-B14F-4D97-AF65-F5344CB8AC3E}">
        <p14:creationId xmlns:p14="http://schemas.microsoft.com/office/powerpoint/2010/main" xmlns="" val="2877585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DC878D9A-77BE-4701-AE3D-EEFC53CD50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F643BE08-0ED1-4B73-AC6D-B7E26A59CD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4663" y="469900"/>
            <a:ext cx="3695002" cy="59182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956B2094-7FC0-45FC-BFED-3CB88CEE63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9668" y="635508"/>
            <a:ext cx="3364992" cy="5586984"/>
          </a:xfrm>
          <a:prstGeom prst="rect">
            <a:avLst/>
          </a:prstGeom>
          <a:noFill/>
          <a:ln w="15875" cap="flat">
            <a:solidFill>
              <a:schemeClr val="accent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D0E4F94A-B529-4985-9CBF-B266F220A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108" y="954756"/>
            <a:ext cx="2730414" cy="4946003"/>
          </a:xfrm>
        </p:spPr>
        <p:txBody>
          <a:bodyPr>
            <a:normAutofit/>
          </a:bodyPr>
          <a:lstStyle/>
          <a:p>
            <a:r>
              <a:rPr lang="tr-TR" sz="4100" dirty="0">
                <a:solidFill>
                  <a:srgbClr val="FFFFFF"/>
                </a:solidFill>
              </a:rPr>
              <a:t>Farklı Düşünmeye Yönlendiren İfadeler</a:t>
            </a:r>
            <a:br>
              <a:rPr lang="tr-TR" sz="4100" dirty="0">
                <a:solidFill>
                  <a:srgbClr val="FFFFFF"/>
                </a:solidFill>
              </a:rPr>
            </a:br>
            <a:endParaRPr lang="tr-TR" sz="4100" dirty="0">
              <a:solidFill>
                <a:srgbClr val="FFFFFF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7A4B640-BB7F-4272-A710-068DBA9F9A6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30000">
                <a:schemeClr val="bg1"/>
              </a:gs>
              <a:gs pos="61000">
                <a:schemeClr val="bg2">
                  <a:lumMod val="20000"/>
                  <a:lumOff val="80000"/>
                </a:schemeClr>
              </a:gs>
              <a:gs pos="97000">
                <a:schemeClr val="bg2">
                  <a:lumMod val="70000"/>
                  <a:lumOff val="3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innerShdw blurRad="63500" dist="50800" dir="108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46AD2E6-AA5D-4636-8215-92E444A3EC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0934" y="469900"/>
            <a:ext cx="6411398" cy="5918200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r-TR" sz="2200" dirty="0"/>
              <a:t>	      Konuşmalarımızda ve yazılarımızda bazen aynı cümle içinde farklı düşüncelerden bahsederiz. Böyle  durumlarda bir düşünceden diğerine geçerken düşüncenin farklılaştığını, değiştiğini bildirmemize yarayan bazı ifadeler kullanırız. Bu tür ifadeler, </a:t>
            </a:r>
            <a:r>
              <a:rPr lang="tr-TR" sz="2200" b="1" dirty="0"/>
              <a:t>geçiş ve bağlantı ifadeleri veya düşüncenin yönünü değiştiren </a:t>
            </a:r>
            <a:r>
              <a:rPr lang="tr-TR" sz="2200" dirty="0"/>
              <a:t>sözcükler olarak da adlandırılmaktadır.</a:t>
            </a:r>
            <a:br>
              <a:rPr lang="tr-TR" sz="2200" dirty="0"/>
            </a:br>
            <a:r>
              <a:rPr lang="tr-TR" sz="2200" dirty="0"/>
              <a:t>            Düşüncenin yönünü değiştiren ifadeler, iki düşünce arasında olumludan olumsuz düşünceye veya olumsuzdan olumlu düşünceye geçişi sağlar.</a:t>
            </a:r>
            <a:br>
              <a:rPr lang="tr-TR" sz="2200" dirty="0"/>
            </a:br>
            <a:r>
              <a:rPr lang="tr-TR" sz="2200" dirty="0"/>
              <a:t>            Türkçemizde düşüncenin yönünü değiştiren, farklı düşünmeye yönlendiren ifadeler şunlardır: “yalnız, lâkin, ama, fakat, ancak, oysaki, ne var ki, halbuki, buna rağmen, yine de…</a:t>
            </a:r>
            <a:r>
              <a:rPr lang="tr-TR" sz="2200" b="1" dirty="0"/>
              <a:t>”</a:t>
            </a:r>
            <a:endParaRPr lang="tr-TR" sz="2200" dirty="0"/>
          </a:p>
        </p:txBody>
      </p:sp>
    </p:spTree>
    <p:extLst>
      <p:ext uri="{BB962C8B-B14F-4D97-AF65-F5344CB8AC3E}">
        <p14:creationId xmlns:p14="http://schemas.microsoft.com/office/powerpoint/2010/main" xmlns="" val="20885029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5AEA7C21-50C7-4578-A8DE-A0E89CCEA9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“Sayısal dersleri severim </a:t>
            </a:r>
            <a:r>
              <a:rPr lang="tr-TR" u="sng" dirty="0" err="1"/>
              <a:t>özelllike</a:t>
            </a:r>
            <a:r>
              <a:rPr lang="tr-TR" dirty="0"/>
              <a:t> de fen…Bayılırım bu derse.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CE3E173D-ACB2-4539-8F32-395D89681E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Yukarıdaki cümlede altı çizili ifadenin görevi aşağıdakilerden hangisidir? </a:t>
            </a:r>
          </a:p>
          <a:p>
            <a:pPr marL="0" indent="0">
              <a:buNone/>
            </a:pPr>
            <a:r>
              <a:rPr lang="tr-TR" dirty="0"/>
              <a:t>A) Farklı düşünmeye yönlendiren ifade </a:t>
            </a:r>
          </a:p>
          <a:p>
            <a:pPr marL="0" indent="0">
              <a:buNone/>
            </a:pPr>
            <a:r>
              <a:rPr lang="tr-TR" dirty="0"/>
              <a:t>B) Destekleyici ve açıklayıcı ifade </a:t>
            </a:r>
          </a:p>
          <a:p>
            <a:pPr marL="0" indent="0">
              <a:buNone/>
            </a:pPr>
            <a:r>
              <a:rPr lang="tr-TR" dirty="0"/>
              <a:t>C) Özetleyen ve sonuç bildiren ifade </a:t>
            </a:r>
          </a:p>
          <a:p>
            <a:pPr marL="0" indent="0">
              <a:buNone/>
            </a:pPr>
            <a:r>
              <a:rPr lang="tr-TR" dirty="0"/>
              <a:t>D) Duygusal ve abartılı ifade</a:t>
            </a:r>
          </a:p>
        </p:txBody>
      </p:sp>
    </p:spTree>
    <p:extLst>
      <p:ext uri="{BB962C8B-B14F-4D97-AF65-F5344CB8AC3E}">
        <p14:creationId xmlns:p14="http://schemas.microsoft.com/office/powerpoint/2010/main" xmlns="" val="35782877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42E1677-3848-4769-89A2-6894DCF93A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Aşağıdaki cümlelerin hangisinde duygusal bir ifade yoktur?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247190D4-29E2-4EF7-B132-7925BA519C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lphaUcParenR"/>
            </a:pPr>
            <a:r>
              <a:rPr lang="tr-TR" dirty="0"/>
              <a:t>Artık onu göremeyeceğim için çok üzgünüm.</a:t>
            </a:r>
          </a:p>
          <a:p>
            <a:pPr marL="457200" indent="-457200">
              <a:buAutoNum type="alphaUcParenR"/>
            </a:pPr>
            <a:r>
              <a:rPr lang="tr-TR" dirty="0"/>
              <a:t>Sokakta yaşayan insanlara çok acıyorum</a:t>
            </a:r>
          </a:p>
          <a:p>
            <a:pPr marL="457200" indent="-457200">
              <a:buAutoNum type="alphaUcParenR"/>
            </a:pPr>
            <a:r>
              <a:rPr lang="tr-TR" dirty="0"/>
              <a:t>Öğretmen ve öğrencinin aynı ortamda bulunmadığı eğitime uzaktan eğitim denir.</a:t>
            </a:r>
          </a:p>
          <a:p>
            <a:pPr marL="457200" indent="-457200">
              <a:buAutoNum type="alphaUcParenR"/>
            </a:pPr>
            <a:r>
              <a:rPr lang="tr-TR" dirty="0"/>
              <a:t>Öğretmenimi çok seviyorum.</a:t>
            </a:r>
          </a:p>
        </p:txBody>
      </p:sp>
    </p:spTree>
    <p:extLst>
      <p:ext uri="{BB962C8B-B14F-4D97-AF65-F5344CB8AC3E}">
        <p14:creationId xmlns:p14="http://schemas.microsoft.com/office/powerpoint/2010/main" xmlns="" val="16921424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444DEF8B-A591-4A57-B341-64D42F72F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Aşağıdakilerden hangisinde önem belirten ifade vardır?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D0C5452-5BA2-4BD5-9BD1-2B0C3A99D3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Bu duruma en az senin kadar ben de üzüldüm.</a:t>
            </a:r>
          </a:p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Akşam yemeği yedim fakat tatlı yemedim.</a:t>
            </a:r>
          </a:p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Onu severdim ama kıymetini bilemedi.</a:t>
            </a:r>
          </a:p>
          <a:p>
            <a:pPr marL="457200" indent="-457200">
              <a:lnSpc>
                <a:spcPct val="150000"/>
              </a:lnSpc>
              <a:buAutoNum type="alphaUcParenR"/>
            </a:pPr>
            <a:r>
              <a:rPr lang="tr-TR" dirty="0"/>
              <a:t>Otobüse binmedi halbuki parası </a:t>
            </a:r>
            <a:r>
              <a:rPr lang="tr-TR" dirty="0" err="1"/>
              <a:t>vdarı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6480361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FE5302D-CEB3-45D1-B942-E20D916DC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Aşağıdakilerden cümlelerden hangisinde abartılı bir ifade vardır?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D5CB8719-FE96-4681-A2A4-0A1F37C2FE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lphaUcParenR"/>
            </a:pPr>
            <a:r>
              <a:rPr lang="tr-TR" dirty="0"/>
              <a:t>Kurtlar sürüler hâlinde avlanır.</a:t>
            </a:r>
          </a:p>
          <a:p>
            <a:pPr marL="457200" indent="-457200">
              <a:buAutoNum type="alphaUcParenR"/>
            </a:pPr>
            <a:r>
              <a:rPr lang="tr-TR" dirty="0"/>
              <a:t>Bana göre gül, en güzel çiçektir.</a:t>
            </a:r>
          </a:p>
          <a:p>
            <a:pPr marL="457200" indent="-457200">
              <a:buAutoNum type="alphaUcParenR"/>
            </a:pPr>
            <a:r>
              <a:rPr lang="tr-TR" dirty="0"/>
              <a:t>O kadar hızlı koştu ki uçağı bile geçerdi.</a:t>
            </a:r>
          </a:p>
          <a:p>
            <a:pPr marL="457200" indent="-457200">
              <a:buAutoNum type="alphaUcParenR"/>
            </a:pPr>
            <a:r>
              <a:rPr lang="tr-TR" dirty="0"/>
              <a:t>Bundan sonra evden çıkmayacağım.</a:t>
            </a:r>
          </a:p>
        </p:txBody>
      </p:sp>
    </p:spTree>
    <p:extLst>
      <p:ext uri="{BB962C8B-B14F-4D97-AF65-F5344CB8AC3E}">
        <p14:creationId xmlns:p14="http://schemas.microsoft.com/office/powerpoint/2010/main" xmlns="" val="26300717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7575D7A7-3C36-4508-9BC6-70A93BD3C43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9" name="Picture 8">
              <a:extLst>
                <a:ext uri="{FF2B5EF4-FFF2-40B4-BE49-F238E27FC236}">
                  <a16:creationId xmlns="" xmlns:a16="http://schemas.microsoft.com/office/drawing/2014/main" id="{BC964A0D-06B7-4C16-AC9F-20ADDA8059E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="" xmlns:a16="http://schemas.microsoft.com/office/drawing/2014/main" id="{F5703F5C-55DF-45CD-BC3F-3BE8F10339EE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A8C7134F-70F9-4826-A97E-9B39AEA08F5B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="" xmlns:a16="http://schemas.microsoft.com/office/drawing/2014/main" id="{39351E73-B6DD-4B56-8EE9-C16B5711C46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AE446D0E-6531-40B7-A182-FB860243977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="" xmlns:a16="http://schemas.microsoft.com/office/drawing/2014/main" id="{C8BABCA7-C1E0-41BA-A822-5F61251AA6A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5" cstate="print"/>
            <a:stretch/>
          </a:blipFill>
          <a:ln w="15875" cap="flat" cmpd="sng" algn="ctr">
            <a:solidFill>
              <a:srgbClr val="B15E28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aramond" panose="02020404030301010803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="" xmlns:a16="http://schemas.microsoft.com/office/drawing/2014/main" id="{2E5D6EB5-6FDB-477A-98F5-7409CD53754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0" y="0"/>
            <a:ext cx="12188825" cy="6872226"/>
            <a:chOff x="0" y="0"/>
            <a:chExt cx="12188825" cy="6872226"/>
          </a:xfrm>
        </p:grpSpPr>
        <p:pic>
          <p:nvPicPr>
            <p:cNvPr id="19" name="Picture 18">
              <a:extLst>
                <a:ext uri="{FF2B5EF4-FFF2-40B4-BE49-F238E27FC236}">
                  <a16:creationId xmlns="" xmlns:a16="http://schemas.microsoft.com/office/drawing/2014/main" id="{5BB75167-5757-4E5F-869B-5A350BF43A86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C8338DAE-FFCB-472B-A9EE-77E42FDBD3D4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21" name="Picture 20">
              <a:extLst>
                <a:ext uri="{FF2B5EF4-FFF2-40B4-BE49-F238E27FC236}">
                  <a16:creationId xmlns="" xmlns:a16="http://schemas.microsoft.com/office/drawing/2014/main" id="{52B2E0A0-4D94-4C05-97C1-32B5D88A2E8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" r="47673"/>
            <a:stretch/>
          </p:blipFill>
          <p:spPr>
            <a:xfrm rot="5400000">
              <a:off x="5245268" y="530352"/>
              <a:ext cx="1673352" cy="612648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="" xmlns:a16="http://schemas.microsoft.com/office/drawing/2014/main" id="{A91E75C9-3350-4F0B-993E-89D3DBD76CC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48819"/>
            <a:stretch/>
          </p:blipFill>
          <p:spPr>
            <a:xfrm rot="5400000">
              <a:off x="5263556" y="5747514"/>
              <a:ext cx="1636776" cy="612648"/>
            </a:xfrm>
            <a:prstGeom prst="rect">
              <a:avLst/>
            </a:prstGeom>
          </p:spPr>
        </p:pic>
      </p:grp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9AFE993B-4361-4862-A652-A3796AA15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2398" y="1871131"/>
            <a:ext cx="6815669" cy="151553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/>
              <a:t>Teşekkürler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61C7EA63-C036-4BC6-9A04-A1978D0034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92398" y="3657597"/>
            <a:ext cx="6815669" cy="132080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100" dirty="0">
                <a:solidFill>
                  <a:schemeClr val="tx1"/>
                </a:solidFill>
              </a:rPr>
              <a:t>ABONE OLMAY</a:t>
            </a:r>
            <a:r>
              <a:rPr lang="tr-TR" sz="2100" dirty="0">
                <a:solidFill>
                  <a:schemeClr val="tx1"/>
                </a:solidFill>
              </a:rPr>
              <a:t>I</a:t>
            </a:r>
            <a:r>
              <a:rPr lang="en-US" sz="2100" dirty="0">
                <a:solidFill>
                  <a:schemeClr val="tx1"/>
                </a:solidFill>
              </a:rPr>
              <a:t> UNUTMAYIN </a:t>
            </a:r>
            <a:r>
              <a:rPr lang="tr-TR" sz="2100" dirty="0">
                <a:solidFill>
                  <a:schemeClr val="tx1"/>
                </a:solidFill>
              </a:rPr>
              <a:t>!</a:t>
            </a:r>
            <a:endParaRPr lang="en-US" sz="2100" dirty="0">
              <a:solidFill>
                <a:schemeClr val="tx1"/>
              </a:solidFill>
            </a:endParaRPr>
          </a:p>
        </p:txBody>
      </p:sp>
      <p:cxnSp>
        <p:nvCxnSpPr>
          <p:cNvPr id="24" name="Straight Connector 23">
            <a:extLst>
              <a:ext uri="{FF2B5EF4-FFF2-40B4-BE49-F238E27FC236}">
                <a16:creationId xmlns="" xmlns:a16="http://schemas.microsoft.com/office/drawing/2014/main" id="{889FB2CC-C7A1-4A53-A088-636FB487FE6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83781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011FACCD-8B95-4879-B20F-26F41E8BC89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E9B2A7AA-2C45-40F0-B861-4EB9AA9F66F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4AC24CE-DB1B-4BC7-91D3-0643390D1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35508"/>
            <a:ext cx="3354470" cy="5586984"/>
          </a:xfrm>
        </p:spPr>
        <p:txBody>
          <a:bodyPr>
            <a:normAutofit/>
          </a:bodyPr>
          <a:lstStyle/>
          <a:p>
            <a:r>
              <a:rPr lang="tr-TR" sz="4800" b="1" dirty="0">
                <a:solidFill>
                  <a:srgbClr val="FFFFFF"/>
                </a:solidFill>
              </a:rPr>
              <a:t>Örnekler</a:t>
            </a:r>
            <a:endParaRPr lang="tr-TR" sz="4800" dirty="0">
              <a:solidFill>
                <a:srgbClr val="FFFFFF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3CE3689C-E8F8-4542-8800-E68B764AFD2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54746" y="0"/>
            <a:ext cx="7537704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2B0C59B-C705-44EC-BCA3-D0B9AA7CF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5761" y="320040"/>
            <a:ext cx="5935673" cy="7068045"/>
          </a:xfrm>
        </p:spPr>
        <p:txBody>
          <a:bodyPr anchor="ctr">
            <a:normAutofit fontScale="47500" lnSpcReduction="20000"/>
          </a:bodyPr>
          <a:lstStyle/>
          <a:p>
            <a:pPr marL="0" indent="0">
              <a:buNone/>
            </a:pPr>
            <a:r>
              <a:rPr lang="tr-TR" sz="2200" dirty="0">
                <a:solidFill>
                  <a:schemeClr val="bg1"/>
                </a:solidFill>
              </a:rPr>
              <a:t>  </a:t>
            </a:r>
          </a:p>
          <a:p>
            <a:pPr marL="0" indent="0">
              <a:buNone/>
            </a:pPr>
            <a:endParaRPr lang="tr-TR" sz="45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4500" dirty="0">
                <a:solidFill>
                  <a:schemeClr val="bg1"/>
                </a:solidFill>
              </a:rPr>
              <a:t>  </a:t>
            </a:r>
            <a:r>
              <a:rPr lang="tr-TR" sz="5300" dirty="0">
                <a:solidFill>
                  <a:schemeClr val="bg1"/>
                </a:solidFill>
              </a:rPr>
              <a:t>Seni tanıyorum ama yaptıklarını anlayamıyorum.</a:t>
            </a:r>
          </a:p>
          <a:p>
            <a:pPr marL="0" indent="0">
              <a:buNone/>
            </a:pPr>
            <a:endParaRPr lang="tr-TR" sz="53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5300" dirty="0">
                <a:solidFill>
                  <a:schemeClr val="bg1"/>
                </a:solidFill>
              </a:rPr>
              <a:t>  Bugün dışarı gelmedin oysaki söz vermiştin.</a:t>
            </a:r>
          </a:p>
          <a:p>
            <a:pPr marL="0" indent="0">
              <a:buNone/>
            </a:pPr>
            <a:endParaRPr lang="tr-TR" sz="53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5300" dirty="0">
                <a:solidFill>
                  <a:schemeClr val="bg1"/>
                </a:solidFill>
              </a:rPr>
              <a:t>  Beni dinliyor buna rağmen dediklerimi yapmıyor.</a:t>
            </a:r>
          </a:p>
          <a:p>
            <a:pPr marL="0" indent="0">
              <a:buNone/>
            </a:pPr>
            <a:endParaRPr lang="tr-TR" sz="53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5300" dirty="0">
                <a:solidFill>
                  <a:schemeClr val="bg1"/>
                </a:solidFill>
              </a:rPr>
              <a:t>  Çok koşma düşersin dedim ne var ki dinlemedi.</a:t>
            </a:r>
          </a:p>
          <a:p>
            <a:pPr marL="0" indent="0">
              <a:buNone/>
            </a:pPr>
            <a:endParaRPr lang="tr-TR" sz="53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sz="5300" dirty="0">
                <a:solidFill>
                  <a:schemeClr val="bg1"/>
                </a:solidFill>
              </a:rPr>
              <a:t>  Resim yapmak istiyorum yalnız hangi boya ile yapacağıma karar veremedim.</a:t>
            </a:r>
          </a:p>
          <a:p>
            <a:pPr marL="0" indent="0">
              <a:buNone/>
            </a:pPr>
            <a:r>
              <a:rPr lang="tr-TR" sz="2200" dirty="0">
                <a:solidFill>
                  <a:schemeClr val="bg1"/>
                </a:solidFill>
              </a:rPr>
              <a:t>  </a:t>
            </a:r>
          </a:p>
          <a:p>
            <a:pPr marL="0" indent="0">
              <a:buNone/>
            </a:pPr>
            <a:endParaRPr lang="tr-TR" sz="22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tr-TR" sz="2200" dirty="0">
              <a:solidFill>
                <a:schemeClr val="bg1"/>
              </a:solidFill>
            </a:endParaRPr>
          </a:p>
          <a:p>
            <a:endParaRPr lang="tr-TR" sz="2200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52467CA7-F767-4582-9BB7-0B1AF75DF72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976310" y="320040"/>
            <a:ext cx="6894576" cy="6217920"/>
          </a:xfrm>
          <a:prstGeom prst="rect">
            <a:avLst/>
          </a:prstGeom>
          <a:noFill/>
          <a:ln w="15875" cap="flat">
            <a:solidFill>
              <a:schemeClr val="accent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3212092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DC878D9A-77BE-4701-AE3D-EEFC53CD50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F643BE08-0ED1-4B73-AC6D-B7E26A59CD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4663" y="469900"/>
            <a:ext cx="3695002" cy="59182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956B2094-7FC0-45FC-BFED-3CB88CEE63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9668" y="635508"/>
            <a:ext cx="3364992" cy="5586984"/>
          </a:xfrm>
          <a:prstGeom prst="rect">
            <a:avLst/>
          </a:prstGeom>
          <a:noFill/>
          <a:ln w="15875" cap="flat">
            <a:solidFill>
              <a:schemeClr val="accent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B0C10B1-5739-4A5C-88F2-1926312E5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108" y="954756"/>
            <a:ext cx="2730414" cy="4946003"/>
          </a:xfrm>
        </p:spPr>
        <p:txBody>
          <a:bodyPr>
            <a:normAutofit/>
          </a:bodyPr>
          <a:lstStyle/>
          <a:p>
            <a:r>
              <a:rPr lang="tr-TR" sz="4100" dirty="0">
                <a:solidFill>
                  <a:srgbClr val="FFFFFF"/>
                </a:solidFill>
              </a:rPr>
              <a:t>Destekleyici ve Açıklayıcı İfadeler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7A4B640-BB7F-4272-A710-068DBA9F9A6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30000">
                <a:schemeClr val="bg1"/>
              </a:gs>
              <a:gs pos="61000">
                <a:schemeClr val="bg2">
                  <a:lumMod val="20000"/>
                  <a:lumOff val="80000"/>
                </a:schemeClr>
              </a:gs>
              <a:gs pos="97000">
                <a:schemeClr val="bg2">
                  <a:lumMod val="70000"/>
                  <a:lumOff val="3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innerShdw blurRad="63500" dist="50800" dir="108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FB41DC6-9F62-4CF5-9ABC-3D2B0EAA9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0934" y="469900"/>
            <a:ext cx="5953630" cy="619818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r-TR" dirty="0"/>
              <a:t>          Konuşmalarımızda ve yazılarımızda bazen anlattıklarımızın yeterince anlaşılmayacağını düşünürüz. Daha iyi anlaşılabilmek amacıyla, anlattıklarımızı farklı bir şekilde daha ifade ederiz.</a:t>
            </a:r>
            <a:br>
              <a:rPr lang="tr-TR" dirty="0"/>
            </a:br>
            <a:r>
              <a:rPr lang="tr-TR" dirty="0"/>
              <a:t>          Daha önce ifade ettiğimiz düşünceyi desteklemek ve daha iyi anlaşılmasını sağlamak için farklı bir şekilde açıklarken kullandığımız destekleyici ve açıklayıcı ifadeler şunlardır: </a:t>
            </a:r>
            <a:r>
              <a:rPr lang="tr-TR" b="1" dirty="0"/>
              <a:t>“özellikle, örneğin, örnek olarak, mesela, hatta, üstelik, ayrıca, açıkçası, açıklamak gerekirse, başka bir deyişle, yani”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68774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="" xmlns:a16="http://schemas.microsoft.com/office/drawing/2014/main" id="{0B7C4858-FAA3-4226-A856-193A01910E6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="" xmlns:a16="http://schemas.microsoft.com/office/drawing/2014/main" id="{68C1B503-0291-4E82-A65E-72D604D9F6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4663" y="469900"/>
            <a:ext cx="3695002" cy="5918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B3F836C5-9601-4982-A121-CCA49BF7BA6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9668" y="635508"/>
            <a:ext cx="3364992" cy="5586984"/>
          </a:xfrm>
          <a:prstGeom prst="rect">
            <a:avLst/>
          </a:prstGeom>
          <a:noFill/>
          <a:ln w="15875" cap="flat">
            <a:solidFill>
              <a:schemeClr val="bg2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4AC24CE-DB1B-4BC7-91D3-0643390D1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108" y="954756"/>
            <a:ext cx="2730414" cy="4946003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FFFF"/>
                </a:solidFill>
              </a:rPr>
              <a:t>Örnekler</a:t>
            </a:r>
            <a:endParaRPr lang="tr-TR" dirty="0">
              <a:solidFill>
                <a:srgbClr val="FFFFFF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="" xmlns:a16="http://schemas.microsoft.com/office/drawing/2014/main" id="{46CD0D05-FF47-4ABB-841C-0600CADC354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2B0C59B-C705-44EC-BCA3-D0B9AA7CF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0296" y="469900"/>
            <a:ext cx="6702036" cy="5405968"/>
          </a:xfrm>
        </p:spPr>
        <p:txBody>
          <a:bodyPr anchor="ctr">
            <a:normAutofit fontScale="250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tr-TR" sz="2000" dirty="0">
                <a:solidFill>
                  <a:schemeClr val="bg1"/>
                </a:solidFill>
              </a:rPr>
              <a:t>  </a:t>
            </a:r>
          </a:p>
          <a:p>
            <a:pPr marL="0" indent="0">
              <a:lnSpc>
                <a:spcPct val="90000"/>
              </a:lnSpc>
              <a:buNone/>
            </a:pPr>
            <a:endParaRPr lang="tr-TR" sz="2000" dirty="0">
              <a:solidFill>
                <a:schemeClr val="bg1"/>
              </a:solidFill>
            </a:endParaRPr>
          </a:p>
          <a:p>
            <a:pPr marL="0" indent="0">
              <a:lnSpc>
                <a:spcPct val="320000"/>
              </a:lnSpc>
              <a:buNone/>
            </a:pPr>
            <a:r>
              <a:rPr lang="tr-TR" sz="7000" dirty="0">
                <a:solidFill>
                  <a:schemeClr val="bg1"/>
                </a:solidFill>
              </a:rPr>
              <a:t>  </a:t>
            </a:r>
            <a:r>
              <a:rPr lang="tr-TR" sz="8000" dirty="0">
                <a:solidFill>
                  <a:schemeClr val="bg1"/>
                </a:solidFill>
              </a:rPr>
              <a:t>Kitap okumayı, özellikle tarih kitapları okumayı severim.</a:t>
            </a:r>
          </a:p>
          <a:p>
            <a:pPr marL="0" indent="0">
              <a:lnSpc>
                <a:spcPct val="320000"/>
              </a:lnSpc>
              <a:buNone/>
            </a:pPr>
            <a:r>
              <a:rPr lang="tr-TR" sz="8000" dirty="0">
                <a:solidFill>
                  <a:schemeClr val="bg1"/>
                </a:solidFill>
              </a:rPr>
              <a:t>Kendine yeni uğraşlar bulmalısın örneğin spor yapabilirsin.</a:t>
            </a:r>
          </a:p>
          <a:p>
            <a:pPr marL="0" indent="0">
              <a:lnSpc>
                <a:spcPct val="320000"/>
              </a:lnSpc>
              <a:buNone/>
            </a:pPr>
            <a:r>
              <a:rPr lang="tr-TR" sz="8000" dirty="0">
                <a:solidFill>
                  <a:schemeClr val="bg1"/>
                </a:solidFill>
              </a:rPr>
              <a:t>Meteliğe kurşun atıyoruz başka bir deyişle hiç paramız yok.</a:t>
            </a:r>
          </a:p>
          <a:p>
            <a:pPr marL="0" indent="0">
              <a:lnSpc>
                <a:spcPct val="320000"/>
              </a:lnSpc>
              <a:buNone/>
            </a:pPr>
            <a:r>
              <a:rPr lang="tr-TR" sz="8000" dirty="0">
                <a:solidFill>
                  <a:schemeClr val="bg1"/>
                </a:solidFill>
              </a:rPr>
              <a:t>Evi temizlememiş üstelik kirletmiş bile.</a:t>
            </a:r>
          </a:p>
          <a:p>
            <a:pPr marL="0" indent="0">
              <a:lnSpc>
                <a:spcPct val="320000"/>
              </a:lnSpc>
              <a:buNone/>
            </a:pPr>
            <a:r>
              <a:rPr lang="tr-TR" sz="8000" dirty="0">
                <a:solidFill>
                  <a:schemeClr val="bg1"/>
                </a:solidFill>
              </a:rPr>
              <a:t>Türk şairleri de okumalısın mesela Atilla İlhan’ı okuyabilirsin.</a:t>
            </a:r>
          </a:p>
          <a:p>
            <a:pPr marL="0" indent="0">
              <a:lnSpc>
                <a:spcPct val="90000"/>
              </a:lnSpc>
              <a:buNone/>
            </a:pPr>
            <a:endParaRPr lang="tr-TR" sz="2000" dirty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tr-TR" sz="2000" dirty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tr-TR" sz="2000" dirty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tr-TR" sz="2000" dirty="0">
                <a:solidFill>
                  <a:schemeClr val="bg1"/>
                </a:solidFill>
              </a:rPr>
              <a:t>  </a:t>
            </a:r>
          </a:p>
          <a:p>
            <a:pPr marL="0" indent="0">
              <a:lnSpc>
                <a:spcPct val="90000"/>
              </a:lnSpc>
              <a:buNone/>
            </a:pPr>
            <a:endParaRPr lang="tr-TR" sz="2000" dirty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tr-TR" sz="20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tr-T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1643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DC878D9A-77BE-4701-AE3D-EEFC53CD50B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F643BE08-0ED1-4B73-AC6D-B7E26A59CDA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4663" y="469900"/>
            <a:ext cx="3695002" cy="59182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956B2094-7FC0-45FC-BFED-3CB88CEE63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9668" y="635508"/>
            <a:ext cx="3364992" cy="5586984"/>
          </a:xfrm>
          <a:prstGeom prst="rect">
            <a:avLst/>
          </a:prstGeom>
          <a:noFill/>
          <a:ln w="15875" cap="flat">
            <a:solidFill>
              <a:schemeClr val="accent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8B0C10B1-5739-4A5C-88F2-1926312E5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108" y="954756"/>
            <a:ext cx="2730414" cy="4946003"/>
          </a:xfrm>
        </p:spPr>
        <p:txBody>
          <a:bodyPr>
            <a:normAutofit/>
          </a:bodyPr>
          <a:lstStyle/>
          <a:p>
            <a:r>
              <a:rPr lang="tr-TR" sz="4100" dirty="0">
                <a:solidFill>
                  <a:srgbClr val="FFFFFF"/>
                </a:solidFill>
              </a:rPr>
              <a:t>Özetleyen ve </a:t>
            </a:r>
            <a:br>
              <a:rPr lang="tr-TR" sz="4100" dirty="0">
                <a:solidFill>
                  <a:srgbClr val="FFFFFF"/>
                </a:solidFill>
              </a:rPr>
            </a:br>
            <a:r>
              <a:rPr lang="tr-TR" sz="4100" dirty="0">
                <a:solidFill>
                  <a:srgbClr val="FFFFFF"/>
                </a:solidFill>
              </a:rPr>
              <a:t>Sonuç Bildiren Kelimeler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07A4B640-BB7F-4272-A710-068DBA9F9A6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30000">
                <a:schemeClr val="bg1"/>
              </a:gs>
              <a:gs pos="61000">
                <a:schemeClr val="bg2">
                  <a:lumMod val="20000"/>
                  <a:lumOff val="80000"/>
                </a:schemeClr>
              </a:gs>
              <a:gs pos="97000">
                <a:schemeClr val="bg2">
                  <a:lumMod val="70000"/>
                  <a:lumOff val="3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innerShdw blurRad="63500" dist="50800" dir="108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AFB41DC6-9F62-4CF5-9ABC-3D2B0EAA91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0934" y="469900"/>
            <a:ext cx="5953630" cy="540596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tr-TR" dirty="0"/>
              <a:t> 	Konuşmalarımızda ve yazılarımızda anlattıklarımızı sonuca bağlamak ve kısaca özetlemek isteğimizde özet ve sonuç bildiren cümleler kurarız.</a:t>
            </a:r>
          </a:p>
          <a:p>
            <a:pPr marL="0" indent="0">
              <a:buNone/>
            </a:pPr>
            <a:r>
              <a:rPr lang="tr-TR" dirty="0"/>
              <a:t>	Anlattıklarımızı özetlerken veya sonuca bağlarken kullandığımız özetleyen ve sonuç bildiren ifadeler şunlardır: </a:t>
            </a:r>
            <a:r>
              <a:rPr lang="tr-TR" b="1" dirty="0"/>
              <a:t>“kısacası, özetle, son olarak, sonucunda, böylece, böylelikle, görüldüğü gibi”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11435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0B7C4858-FAA3-4226-A856-193A01910E6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68C1B503-0291-4E82-A65E-72D604D9F6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4663" y="469900"/>
            <a:ext cx="3695002" cy="5918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balanced" dir="t"/>
          </a:scene3d>
          <a:sp3d>
            <a:bevelT w="635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3F836C5-9601-4982-A121-CCA49BF7BA6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39668" y="635508"/>
            <a:ext cx="3364992" cy="5586984"/>
          </a:xfrm>
          <a:prstGeom prst="rect">
            <a:avLst/>
          </a:prstGeom>
          <a:noFill/>
          <a:ln w="15875" cap="flat">
            <a:solidFill>
              <a:schemeClr val="bg2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4AC24CE-DB1B-4BC7-91D3-0643390D1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108" y="954756"/>
            <a:ext cx="2730414" cy="4946003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FFFF"/>
                </a:solidFill>
              </a:rPr>
              <a:t>Örnekler</a:t>
            </a:r>
            <a:endParaRPr lang="tr-TR" dirty="0">
              <a:solidFill>
                <a:srgbClr val="FFFFFF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46CD0D05-FF47-4ABB-841C-0600CADC354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654296" y="0"/>
            <a:ext cx="7537704" cy="685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2B0C59B-C705-44EC-BCA3-D0B9AA7CFA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0359" y="469900"/>
            <a:ext cx="6697083" cy="5405968"/>
          </a:xfrm>
        </p:spPr>
        <p:txBody>
          <a:bodyPr anchor="ctr"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tr-TR" sz="2000" dirty="0">
                <a:solidFill>
                  <a:schemeClr val="bg1"/>
                </a:solidFill>
              </a:rPr>
              <a:t>  </a:t>
            </a:r>
          </a:p>
          <a:p>
            <a:pPr marL="0" indent="0">
              <a:lnSpc>
                <a:spcPct val="90000"/>
              </a:lnSpc>
              <a:buNone/>
            </a:pPr>
            <a:endParaRPr lang="tr-TR" sz="2000" dirty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tr-TR" sz="2000" dirty="0">
                <a:solidFill>
                  <a:schemeClr val="bg1"/>
                </a:solidFill>
              </a:rPr>
              <a:t>  </a:t>
            </a:r>
          </a:p>
          <a:p>
            <a:pPr marL="0" indent="0">
              <a:lnSpc>
                <a:spcPct val="90000"/>
              </a:lnSpc>
              <a:buNone/>
            </a:pPr>
            <a:endParaRPr lang="tr-TR" sz="2000" dirty="0">
              <a:solidFill>
                <a:schemeClr val="bg1"/>
              </a:solidFill>
            </a:endParaRPr>
          </a:p>
          <a:p>
            <a:pPr marL="0" indent="0">
              <a:lnSpc>
                <a:spcPct val="250000"/>
              </a:lnSpc>
              <a:buNone/>
            </a:pPr>
            <a:r>
              <a:rPr lang="tr-TR" sz="2000" dirty="0">
                <a:solidFill>
                  <a:schemeClr val="bg1"/>
                </a:solidFill>
              </a:rPr>
              <a:t>Kısacası artık sizinle çalışmak istemiyoruz.</a:t>
            </a:r>
          </a:p>
          <a:p>
            <a:pPr marL="0" indent="0">
              <a:lnSpc>
                <a:spcPct val="250000"/>
              </a:lnSpc>
              <a:buNone/>
            </a:pPr>
            <a:r>
              <a:rPr lang="tr-TR" sz="2000" dirty="0">
                <a:solidFill>
                  <a:schemeClr val="bg1"/>
                </a:solidFill>
              </a:rPr>
              <a:t>Görüldüğü gibi bilgisayarın yararı kadar zararı da vardır.</a:t>
            </a:r>
          </a:p>
          <a:p>
            <a:pPr marL="0" indent="0">
              <a:lnSpc>
                <a:spcPct val="250000"/>
              </a:lnSpc>
              <a:buNone/>
            </a:pPr>
            <a:r>
              <a:rPr lang="tr-TR" sz="2000" dirty="0">
                <a:solidFill>
                  <a:schemeClr val="bg1"/>
                </a:solidFill>
              </a:rPr>
              <a:t>Ünlü futbolcu jübile maçına çıktı. Böylelikle bir efsane daha yeşil sahalara veda etti.</a:t>
            </a:r>
          </a:p>
          <a:p>
            <a:pPr marL="0" indent="0">
              <a:lnSpc>
                <a:spcPct val="250000"/>
              </a:lnSpc>
              <a:buNone/>
            </a:pPr>
            <a:r>
              <a:rPr lang="tr-TR" sz="2000" dirty="0">
                <a:solidFill>
                  <a:schemeClr val="bg1"/>
                </a:solidFill>
              </a:rPr>
              <a:t>Konuyla ilgili son olarak bu örneği veriyorum</a:t>
            </a:r>
          </a:p>
          <a:p>
            <a:pPr marL="0" indent="0">
              <a:lnSpc>
                <a:spcPct val="90000"/>
              </a:lnSpc>
              <a:buNone/>
            </a:pPr>
            <a:endParaRPr lang="tr-TR" sz="2000" dirty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tr-TR" sz="2000" dirty="0">
                <a:solidFill>
                  <a:schemeClr val="bg1"/>
                </a:solidFill>
              </a:rPr>
              <a:t>  </a:t>
            </a:r>
          </a:p>
          <a:p>
            <a:pPr marL="0" indent="0">
              <a:lnSpc>
                <a:spcPct val="90000"/>
              </a:lnSpc>
              <a:buNone/>
            </a:pPr>
            <a:endParaRPr lang="tr-TR" sz="2000" dirty="0">
              <a:solidFill>
                <a:schemeClr val="bg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tr-TR" sz="2000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tr-T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6578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333F0879-3DA0-4CB8-B35E-A0AD4255819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2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324D2183-F388-476E-92A9-D6639D69858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86138" y="496090"/>
            <a:ext cx="3823215" cy="5883295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>
            <a:noFill/>
          </a:ln>
          <a:effectLst>
            <a:outerShdw blurRad="114300" dist="127000" dir="5400000" sx="99000" sy="99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/>
          </a:scene3d>
          <a:sp3d contourW="6350">
            <a:bevelT w="12700" h="0" prst="coolSlant"/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243462E7-1698-4B21-BE89-AEFAC7C2FEF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08012" y="609602"/>
            <a:ext cx="3552006" cy="5638800"/>
          </a:xfrm>
          <a:prstGeom prst="rect">
            <a:avLst/>
          </a:prstGeom>
          <a:noFill/>
          <a:ln w="15875" cap="flat">
            <a:miter lim="800000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260937C8-2689-4DC6-B4DE-E1358D927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140" y="972766"/>
            <a:ext cx="2835464" cy="1254868"/>
          </a:xfrm>
        </p:spPr>
        <p:txBody>
          <a:bodyPr anchor="b">
            <a:normAutofit/>
          </a:bodyPr>
          <a:lstStyle/>
          <a:p>
            <a:r>
              <a:rPr lang="tr-TR" sz="2800" dirty="0">
                <a:solidFill>
                  <a:srgbClr val="262626"/>
                </a:solidFill>
              </a:rPr>
              <a:t>Duygusal İfadeler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9FE89FAC-7371-48CB-9C95-1BB874A5EC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141" y="2430471"/>
            <a:ext cx="2835464" cy="355203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1800" dirty="0">
                <a:solidFill>
                  <a:srgbClr val="262626"/>
                </a:solidFill>
              </a:rPr>
              <a:t>Sevinç, sevgi,  korku, üzüntü, sıkıntı, kaygı vb. duyguların etkisiyle söylenilen ve bu duyguların etkisini taşıyan ifadelere </a:t>
            </a:r>
            <a:r>
              <a:rPr lang="tr-TR" sz="1800" b="1" dirty="0">
                <a:solidFill>
                  <a:srgbClr val="262626"/>
                </a:solidFill>
              </a:rPr>
              <a:t>duygusal  ifadeler </a:t>
            </a:r>
            <a:r>
              <a:rPr lang="tr-TR" sz="1800" dirty="0">
                <a:solidFill>
                  <a:srgbClr val="262626"/>
                </a:solidFill>
              </a:rPr>
              <a:t>denir. </a:t>
            </a:r>
          </a:p>
        </p:txBody>
      </p:sp>
      <p:sp useBgFill="1">
        <p:nvSpPr>
          <p:cNvPr id="18" name="Rectangle 17">
            <a:extLst>
              <a:ext uri="{FF2B5EF4-FFF2-40B4-BE49-F238E27FC236}">
                <a16:creationId xmlns="" xmlns:a16="http://schemas.microsoft.com/office/drawing/2014/main" id="{6C22FCAC-D7EC-4A52-B153-FF761E2235B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4795491" y="0"/>
            <a:ext cx="7396509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Graphic 8">
            <a:extLst>
              <a:ext uri="{FF2B5EF4-FFF2-40B4-BE49-F238E27FC236}">
                <a16:creationId xmlns="" xmlns:a16="http://schemas.microsoft.com/office/drawing/2014/main" id="{5997FFF4-DF5D-4351-8D37-B2E08C3E1D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91056" y="609602"/>
            <a:ext cx="5587749" cy="5587749"/>
          </a:xfrm>
          <a:prstGeom prst="rect">
            <a:avLst/>
          </a:prstGeom>
        </p:spPr>
      </p:pic>
      <p:sp>
        <p:nvSpPr>
          <p:cNvPr id="4" name="İçerik Yer Tutucusu 2">
            <a:extLst>
              <a:ext uri="{FF2B5EF4-FFF2-40B4-BE49-F238E27FC236}">
                <a16:creationId xmlns="" xmlns:a16="http://schemas.microsoft.com/office/drawing/2014/main" id="{29E1EBCA-87D3-46BB-A6D3-65F273529C81}"/>
              </a:ext>
            </a:extLst>
          </p:cNvPr>
          <p:cNvSpPr txBox="1">
            <a:spLocks/>
          </p:cNvSpPr>
          <p:nvPr/>
        </p:nvSpPr>
        <p:spPr>
          <a:xfrm>
            <a:off x="2839280" y="4118482"/>
            <a:ext cx="6735415" cy="18030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20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8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6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Char char="•"/>
              <a:defRPr sz="1400" kern="1200" cap="none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466547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="" xmlns:a16="http://schemas.microsoft.com/office/drawing/2014/main" id="{A440FBE6-72B7-43D4-A8EB-FDBC35FE56C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="" xmlns:a16="http://schemas.microsoft.com/office/drawing/2014/main" id="{647B8492-BC4D-4046-B35A-C38E0349406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14" name="Picture 13">
              <a:extLst>
                <a:ext uri="{FF2B5EF4-FFF2-40B4-BE49-F238E27FC236}">
                  <a16:creationId xmlns="" xmlns:a16="http://schemas.microsoft.com/office/drawing/2014/main" id="{47264A7B-BD07-443B-B4AE-B7D112274D0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="" xmlns:a16="http://schemas.microsoft.com/office/drawing/2014/main" id="{8D9B85B4-ACC6-412B-BC6B-2163BCCDFBD0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6" name="Picture 15">
              <a:extLst>
                <a:ext uri="{FF2B5EF4-FFF2-40B4-BE49-F238E27FC236}">
                  <a16:creationId xmlns="" xmlns:a16="http://schemas.microsoft.com/office/drawing/2014/main" id="{17D5E57D-F913-44D3-9AF3-FCDFAE64F7E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="" xmlns:a16="http://schemas.microsoft.com/office/drawing/2014/main" id="{BCF01E4E-4102-455A-BC41-D5F848B94177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PicPr>
              <a:picLocks noChangeAspect="1"/>
            </p:cNvPic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Başlık 1">
            <a:extLst>
              <a:ext uri="{FF2B5EF4-FFF2-40B4-BE49-F238E27FC236}">
                <a16:creationId xmlns="" xmlns:a16="http://schemas.microsoft.com/office/drawing/2014/main" id="{A06A5399-00FC-42B7-919A-AF33844DB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3660056" cy="1325373"/>
          </a:xfrm>
        </p:spPr>
        <p:txBody>
          <a:bodyPr anchor="b">
            <a:normAutofit/>
          </a:bodyPr>
          <a:lstStyle/>
          <a:p>
            <a:r>
              <a:rPr lang="tr-TR" sz="2400" dirty="0"/>
              <a:t>Abartılı İfadeler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="" xmlns:a16="http://schemas.microsoft.com/office/drawing/2014/main" id="{16652DC1-CA18-4263-AC06-BAB0B05EC78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1295401" y="2400639"/>
            <a:ext cx="366005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İçerik Yer Tutucusu 3">
            <a:extLst>
              <a:ext uri="{FF2B5EF4-FFF2-40B4-BE49-F238E27FC236}">
                <a16:creationId xmlns="" xmlns:a16="http://schemas.microsoft.com/office/drawing/2014/main" id="{D4990752-7730-4B3A-B605-5B70FE319A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2493774"/>
            <a:ext cx="3660057" cy="33820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spcAft>
                <a:spcPts val="600"/>
              </a:spcAft>
              <a:buNone/>
            </a:pPr>
            <a:r>
              <a:rPr lang="tr-TR" sz="2000" dirty="0"/>
              <a:t>Olayları, durumları, varlıkları olduklarından çok büyük ya da az ve küçük göstermek için söylenen sözlere </a:t>
            </a:r>
            <a:r>
              <a:rPr lang="tr-TR" sz="2000" b="1" dirty="0"/>
              <a:t>abartılı ifadeler </a:t>
            </a:r>
            <a:r>
              <a:rPr lang="tr-TR" sz="2000" dirty="0"/>
              <a:t>denir.     Abartı dikkat çekme, ilgi toplama, merak uyandırma ya da güldürüp eğlendirme amacıyla yapılabilir</a:t>
            </a:r>
          </a:p>
        </p:txBody>
      </p:sp>
      <p:pic>
        <p:nvPicPr>
          <p:cNvPr id="6" name="Resim 5" descr="kedi, oturma, hayvan, memeli içeren bir resim&#10;&#10;Açıklama otomatik olarak oluşturuldu">
            <a:extLst>
              <a:ext uri="{FF2B5EF4-FFF2-40B4-BE49-F238E27FC236}">
                <a16:creationId xmlns="" xmlns:a16="http://schemas.microsoft.com/office/drawing/2014/main" id="{1E810999-0FFF-4016-B892-FDF3A0CF069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917" r="5495"/>
          <a:stretch/>
        </p:blipFill>
        <p:spPr>
          <a:xfrm>
            <a:off x="5418668" y="982131"/>
            <a:ext cx="5469466" cy="4893735"/>
          </a:xfrm>
          <a:prstGeom prst="rect">
            <a:avLst/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</p:pic>
    </p:spTree>
    <p:extLst>
      <p:ext uri="{BB962C8B-B14F-4D97-AF65-F5344CB8AC3E}">
        <p14:creationId xmlns:p14="http://schemas.microsoft.com/office/powerpoint/2010/main" xmlns="" val="37802092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k">
  <a:themeElements>
    <a:clrScheme name="Organi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k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646</Words>
  <PresentationFormat>Özel</PresentationFormat>
  <Paragraphs>130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Organik</vt:lpstr>
      <vt:lpstr>Cümlede Anlam</vt:lpstr>
      <vt:lpstr>Farklı Düşünmeye Yönlendiren İfadeler </vt:lpstr>
      <vt:lpstr>Örnekler</vt:lpstr>
      <vt:lpstr>Destekleyici ve Açıklayıcı İfadeler</vt:lpstr>
      <vt:lpstr>Örnekler</vt:lpstr>
      <vt:lpstr>Özetleyen ve  Sonuç Bildiren Kelimeler</vt:lpstr>
      <vt:lpstr>Örnekler</vt:lpstr>
      <vt:lpstr>Duygusal İfadeler</vt:lpstr>
      <vt:lpstr>Abartılı İfadeler</vt:lpstr>
      <vt:lpstr>Örnekler</vt:lpstr>
      <vt:lpstr>Önem Belirten İfadeler</vt:lpstr>
      <vt:lpstr>Örnekler</vt:lpstr>
      <vt:lpstr>SORULAR</vt:lpstr>
      <vt:lpstr>“Dün akşam yine gelmedin …………geleceğine söz vermiştin.” </vt:lpstr>
      <vt:lpstr>Aşağıdaki altı çizili kelimelerden hangisi söyleyenin cümlesini desteklemek ve daha iyi açıklamak için kullanılmıştır?</vt:lpstr>
      <vt:lpstr>Aşağıdaki kelimelerden hangisi anlam olarak diğerlerine en uzaktır?  </vt:lpstr>
      <vt:lpstr>“Yiğit bana hasta olmadığını söyledi fakat …………………………”  </vt:lpstr>
      <vt:lpstr>Aşağıdakilerden hangisi bir paragrafın son cümlesi olabilir?</vt:lpstr>
      <vt:lpstr>Odaklanmalısın …………………..  dikkatini konuya vermelisin.”   </vt:lpstr>
      <vt:lpstr>“Sayısal dersleri severim özelllike de fen…Bayılırım bu derse.</vt:lpstr>
      <vt:lpstr>Aşağıdaki cümlelerin hangisinde duygusal bir ifade yoktur?</vt:lpstr>
      <vt:lpstr>Aşağıdakilerden hangisinde önem belirten ifade vardır?</vt:lpstr>
      <vt:lpstr>Aşağıdakilerden cümlelerden hangisinde abartılı bir ifade vardır?</vt:lpstr>
      <vt:lpstr>Teşekkürler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2020-05-11T15:37:04Z</dcterms:created>
  <dcterms:modified xsi:type="dcterms:W3CDTF">2020-05-12T05:55:53Z</dcterms:modified>
  <cp:category>https://www.sorubak.com</cp:category>
</cp:coreProperties>
</file>