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71" r:id="rId7"/>
    <p:sldId id="270" r:id="rId8"/>
    <p:sldId id="265" r:id="rId9"/>
    <p:sldId id="266" r:id="rId10"/>
    <p:sldId id="267" r:id="rId11"/>
    <p:sldId id="268" r:id="rId12"/>
    <p:sldId id="269" r:id="rId13"/>
  </p:sldIdLst>
  <p:sldSz cx="9144000" cy="5143500" type="screen16x9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3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Dikdörtgen"/>
          <p:cNvSpPr>
            <a:spLocks noChangeArrowheads="1"/>
          </p:cNvSpPr>
          <p:nvPr/>
        </p:nvSpPr>
        <p:spPr bwMode="white">
          <a:xfrm>
            <a:off x="0" y="5029200"/>
            <a:ext cx="9144000" cy="1143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8991600" y="2286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0" y="0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9144000" cy="188595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Dikdörtgen"/>
          <p:cNvSpPr>
            <a:spLocks noChangeArrowheads="1"/>
          </p:cNvSpPr>
          <p:nvPr/>
        </p:nvSpPr>
        <p:spPr bwMode="auto">
          <a:xfrm>
            <a:off x="146304" y="4793743"/>
            <a:ext cx="8833104" cy="23217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371600" y="2114550"/>
            <a:ext cx="6400800" cy="131445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38A30-C0BA-4FCC-9627-2EC3BF4E0039}" type="datetimeFigureOut">
              <a:rPr lang="tr-TR" smtClean="0"/>
              <a:pPr/>
              <a:t>21/05/2020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155448" y="1815084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Dikdörtgen"/>
          <p:cNvSpPr>
            <a:spLocks noChangeArrowheads="1"/>
          </p:cNvSpPr>
          <p:nvPr/>
        </p:nvSpPr>
        <p:spPr bwMode="auto">
          <a:xfrm>
            <a:off x="152400" y="114300"/>
            <a:ext cx="8833104" cy="4910328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Oval"/>
          <p:cNvSpPr/>
          <p:nvPr/>
        </p:nvSpPr>
        <p:spPr>
          <a:xfrm>
            <a:off x="4267200" y="1586484"/>
            <a:ext cx="609600" cy="4572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4361688" y="1657350"/>
            <a:ext cx="420624" cy="31546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43400" y="1649588"/>
            <a:ext cx="457200" cy="330994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B301567-EF7E-4479-B727-47F922A14AC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685800" y="285750"/>
            <a:ext cx="7772400" cy="131445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38A30-C0BA-4FCC-9627-2EC3BF4E0039}" type="datetimeFigureOut">
              <a:rPr lang="tr-TR" smtClean="0"/>
              <a:pPr/>
              <a:t>21/05/2020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01567-EF7E-4479-B727-47F922A14AC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>
            <a:spLocks noChangeArrowheads="1"/>
          </p:cNvSpPr>
          <p:nvPr/>
        </p:nvSpPr>
        <p:spPr bwMode="white">
          <a:xfrm>
            <a:off x="0" y="5029200"/>
            <a:ext cx="9144000" cy="1143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white">
          <a:xfrm>
            <a:off x="7010400" y="0"/>
            <a:ext cx="21336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Dikdörtgen"/>
          <p:cNvSpPr>
            <a:spLocks noChangeArrowheads="1"/>
          </p:cNvSpPr>
          <p:nvPr/>
        </p:nvSpPr>
        <p:spPr bwMode="white">
          <a:xfrm>
            <a:off x="0" y="0"/>
            <a:ext cx="9144000" cy="116586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Dikdörtgen"/>
          <p:cNvSpPr>
            <a:spLocks noChangeArrowheads="1"/>
          </p:cNvSpPr>
          <p:nvPr/>
        </p:nvSpPr>
        <p:spPr bwMode="white">
          <a:xfrm>
            <a:off x="0" y="0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10 Dikdörtgen"/>
          <p:cNvSpPr>
            <a:spLocks noChangeArrowheads="1"/>
          </p:cNvSpPr>
          <p:nvPr/>
        </p:nvSpPr>
        <p:spPr bwMode="auto">
          <a:xfrm>
            <a:off x="146304" y="4793743"/>
            <a:ext cx="8833104" cy="23217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Dikdörtgen"/>
          <p:cNvSpPr>
            <a:spLocks noChangeArrowheads="1"/>
          </p:cNvSpPr>
          <p:nvPr/>
        </p:nvSpPr>
        <p:spPr bwMode="auto">
          <a:xfrm>
            <a:off x="152400" y="116586"/>
            <a:ext cx="8833104" cy="4910328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 rot="5400000">
            <a:off x="4802505" y="2458593"/>
            <a:ext cx="468401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6839712" y="2194322"/>
            <a:ext cx="609600" cy="4572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Oval"/>
          <p:cNvSpPr/>
          <p:nvPr/>
        </p:nvSpPr>
        <p:spPr>
          <a:xfrm>
            <a:off x="6934200" y="2265188"/>
            <a:ext cx="420624" cy="31546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915912" y="2257426"/>
            <a:ext cx="457200" cy="330994"/>
          </a:xfrm>
        </p:spPr>
        <p:txBody>
          <a:bodyPr/>
          <a:lstStyle/>
          <a:p>
            <a:fld id="{BB301567-EF7E-4479-B727-47F922A14AC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04800" y="228600"/>
            <a:ext cx="6553200" cy="43660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38A30-C0BA-4FCC-9627-2EC3BF4E0039}" type="datetimeFigureOut">
              <a:rPr lang="tr-TR" smtClean="0"/>
              <a:pPr/>
              <a:t>21/05/2020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7391400" y="228601"/>
            <a:ext cx="1447800" cy="4388644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38A30-C0BA-4FCC-9627-2EC3BF4E0039}" type="datetimeFigureOut">
              <a:rPr lang="tr-TR" smtClean="0"/>
              <a:pPr/>
              <a:t>21/05/2020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61688" y="769779"/>
            <a:ext cx="457200" cy="330994"/>
          </a:xfrm>
        </p:spPr>
        <p:txBody>
          <a:bodyPr/>
          <a:lstStyle/>
          <a:p>
            <a:fld id="{BB301567-EF7E-4479-B727-47F922A14AC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301752" y="1145286"/>
            <a:ext cx="8503920" cy="3429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0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14 Dikdörtgen"/>
          <p:cNvSpPr>
            <a:spLocks noChangeArrowheads="1"/>
          </p:cNvSpPr>
          <p:nvPr/>
        </p:nvSpPr>
        <p:spPr bwMode="white">
          <a:xfrm>
            <a:off x="0" y="5029200"/>
            <a:ext cx="9144000" cy="1143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9144000" cy="1143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8991600" y="14288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152400" y="1714500"/>
            <a:ext cx="8833104" cy="228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Dikdörtgen"/>
          <p:cNvSpPr>
            <a:spLocks noChangeArrowheads="1"/>
          </p:cNvSpPr>
          <p:nvPr/>
        </p:nvSpPr>
        <p:spPr bwMode="auto">
          <a:xfrm>
            <a:off x="155448" y="106764"/>
            <a:ext cx="8833104" cy="1604772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8426" y="2057400"/>
            <a:ext cx="6480174" cy="1254919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3" name="12 Dikdörtgen"/>
          <p:cNvSpPr>
            <a:spLocks noChangeArrowheads="1"/>
          </p:cNvSpPr>
          <p:nvPr/>
        </p:nvSpPr>
        <p:spPr bwMode="auto">
          <a:xfrm>
            <a:off x="146304" y="4793743"/>
            <a:ext cx="8833104" cy="23217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Dikdörtgen"/>
          <p:cNvSpPr>
            <a:spLocks noChangeArrowheads="1"/>
          </p:cNvSpPr>
          <p:nvPr/>
        </p:nvSpPr>
        <p:spPr bwMode="auto">
          <a:xfrm>
            <a:off x="152400" y="114300"/>
            <a:ext cx="8833104" cy="4910328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38A30-C0BA-4FCC-9627-2EC3BF4E0039}" type="datetimeFigureOut">
              <a:rPr lang="tr-TR" smtClean="0"/>
              <a:pPr/>
              <a:t>21/05/2020</a:t>
            </a:fld>
            <a:endParaRPr lang="tr-TR"/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152400" y="18288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Oval"/>
          <p:cNvSpPr/>
          <p:nvPr/>
        </p:nvSpPr>
        <p:spPr>
          <a:xfrm>
            <a:off x="4267200" y="1586484"/>
            <a:ext cx="609600" cy="4572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Oval"/>
          <p:cNvSpPr/>
          <p:nvPr/>
        </p:nvSpPr>
        <p:spPr>
          <a:xfrm>
            <a:off x="4361688" y="1657350"/>
            <a:ext cx="420624" cy="31546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43400" y="1649588"/>
            <a:ext cx="457200" cy="330994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B301567-EF7E-4479-B727-47F922A14AC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00050"/>
            <a:ext cx="7772400" cy="1143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1752" y="171450"/>
            <a:ext cx="8534400" cy="569214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5791200" y="4807458"/>
            <a:ext cx="3044952" cy="274320"/>
          </a:xfrm>
        </p:spPr>
        <p:txBody>
          <a:bodyPr/>
          <a:lstStyle/>
          <a:p>
            <a:fld id="{F2D38A30-C0BA-4FCC-9627-2EC3BF4E0039}" type="datetimeFigureOut">
              <a:rPr lang="tr-TR" smtClean="0"/>
              <a:pPr/>
              <a:t>21/05/2020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01567-EF7E-4479-B727-47F922A14AC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 flipV="1">
            <a:off x="4563081" y="1181739"/>
            <a:ext cx="8921" cy="3614668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İçerik Yer Tutucusu"/>
          <p:cNvSpPr>
            <a:spLocks noGrp="1"/>
          </p:cNvSpPr>
          <p:nvPr>
            <p:ph sz="half" idx="1"/>
          </p:nvPr>
        </p:nvSpPr>
        <p:spPr>
          <a:xfrm>
            <a:off x="301752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11 İçerik Yer Tutucusu"/>
          <p:cNvSpPr>
            <a:spLocks noGrp="1"/>
          </p:cNvSpPr>
          <p:nvPr>
            <p:ph sz="half" idx="2"/>
          </p:nvPr>
        </p:nvSpPr>
        <p:spPr>
          <a:xfrm>
            <a:off x="4800600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 flipV="1">
            <a:off x="4572000" y="1650206"/>
            <a:ext cx="0" cy="3140964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19 Dikdörtgen"/>
          <p:cNvSpPr>
            <a:spLocks noChangeArrowheads="1"/>
          </p:cNvSpPr>
          <p:nvPr/>
        </p:nvSpPr>
        <p:spPr bwMode="white">
          <a:xfrm>
            <a:off x="0" y="0"/>
            <a:ext cx="9144000" cy="108585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0" y="5029200"/>
            <a:ext cx="9144000" cy="1143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20 Dikdörtgen"/>
          <p:cNvSpPr>
            <a:spLocks noChangeArrowheads="1"/>
          </p:cNvSpPr>
          <p:nvPr/>
        </p:nvSpPr>
        <p:spPr bwMode="white">
          <a:xfrm>
            <a:off x="0" y="0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21 Dikdörtgen"/>
          <p:cNvSpPr>
            <a:spLocks noChangeArrowheads="1"/>
          </p:cNvSpPr>
          <p:nvPr/>
        </p:nvSpPr>
        <p:spPr bwMode="white">
          <a:xfrm>
            <a:off x="8991600" y="0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152400" y="1028700"/>
            <a:ext cx="8833104" cy="6858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ikdörtgen"/>
          <p:cNvSpPr>
            <a:spLocks noChangeArrowheads="1"/>
          </p:cNvSpPr>
          <p:nvPr/>
        </p:nvSpPr>
        <p:spPr bwMode="auto">
          <a:xfrm>
            <a:off x="145923" y="4793742"/>
            <a:ext cx="8833104" cy="23317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01752" y="1143000"/>
            <a:ext cx="4040188" cy="549731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791331" y="1143000"/>
            <a:ext cx="4041775" cy="54864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38A30-C0BA-4FCC-9627-2EC3BF4E0039}" type="datetimeFigureOut">
              <a:rPr lang="tr-TR" smtClean="0"/>
              <a:pPr/>
              <a:t>21/05/2020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304800" y="4807458"/>
            <a:ext cx="3581400" cy="274320"/>
          </a:xfrm>
        </p:spPr>
        <p:txBody>
          <a:bodyPr/>
          <a:lstStyle/>
          <a:p>
            <a:endParaRPr lang="tr-TR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152400" y="96012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auto">
          <a:xfrm>
            <a:off x="152400" y="116586"/>
            <a:ext cx="8833104" cy="4910328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23 İçerik Yer Tutucusu"/>
          <p:cNvSpPr>
            <a:spLocks noGrp="1"/>
          </p:cNvSpPr>
          <p:nvPr>
            <p:ph sz="quarter" idx="2"/>
          </p:nvPr>
        </p:nvSpPr>
        <p:spPr>
          <a:xfrm>
            <a:off x="301752" y="1853537"/>
            <a:ext cx="4041648" cy="2863803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6" name="25 İçerik Yer Tutucusu"/>
          <p:cNvSpPr>
            <a:spLocks noGrp="1"/>
          </p:cNvSpPr>
          <p:nvPr>
            <p:ph sz="quarter" idx="4"/>
          </p:nvPr>
        </p:nvSpPr>
        <p:spPr>
          <a:xfrm>
            <a:off x="4800600" y="1853537"/>
            <a:ext cx="4038600" cy="2866644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Oval"/>
          <p:cNvSpPr/>
          <p:nvPr/>
        </p:nvSpPr>
        <p:spPr>
          <a:xfrm>
            <a:off x="4267200" y="717027"/>
            <a:ext cx="609600" cy="4572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26 Oval"/>
          <p:cNvSpPr/>
          <p:nvPr/>
        </p:nvSpPr>
        <p:spPr>
          <a:xfrm>
            <a:off x="4361688" y="787893"/>
            <a:ext cx="420624" cy="31546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43400" y="781812"/>
            <a:ext cx="457200" cy="330994"/>
          </a:xfrm>
        </p:spPr>
        <p:txBody>
          <a:bodyPr/>
          <a:lstStyle>
            <a:lvl1pPr algn="ctr">
              <a:defRPr/>
            </a:lvl1pPr>
          </a:lstStyle>
          <a:p>
            <a:fld id="{BB301567-EF7E-4479-B727-47F922A14AC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22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38A30-C0BA-4FCC-9627-2EC3BF4E0039}" type="datetimeFigureOut">
              <a:rPr lang="tr-TR" smtClean="0"/>
              <a:pPr/>
              <a:t>21/05/2020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43400" y="777015"/>
            <a:ext cx="457200" cy="330994"/>
          </a:xfrm>
        </p:spPr>
        <p:txBody>
          <a:bodyPr/>
          <a:lstStyle/>
          <a:p>
            <a:fld id="{BB301567-EF7E-4479-B727-47F922A14AC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>
            <a:spLocks noChangeArrowheads="1"/>
          </p:cNvSpPr>
          <p:nvPr/>
        </p:nvSpPr>
        <p:spPr bwMode="white">
          <a:xfrm>
            <a:off x="0" y="5029200"/>
            <a:ext cx="9144000" cy="1143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white">
          <a:xfrm>
            <a:off x="0" y="0"/>
            <a:ext cx="9144000" cy="116586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Dikdörtgen"/>
          <p:cNvSpPr>
            <a:spLocks noChangeArrowheads="1"/>
          </p:cNvSpPr>
          <p:nvPr/>
        </p:nvSpPr>
        <p:spPr bwMode="white">
          <a:xfrm>
            <a:off x="8991600" y="0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Dikdörtgen"/>
          <p:cNvSpPr>
            <a:spLocks noChangeArrowheads="1"/>
          </p:cNvSpPr>
          <p:nvPr/>
        </p:nvSpPr>
        <p:spPr bwMode="white">
          <a:xfrm>
            <a:off x="0" y="0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Dikdörtgen"/>
          <p:cNvSpPr>
            <a:spLocks noChangeArrowheads="1"/>
          </p:cNvSpPr>
          <p:nvPr/>
        </p:nvSpPr>
        <p:spPr bwMode="auto">
          <a:xfrm>
            <a:off x="146304" y="4793743"/>
            <a:ext cx="8833104" cy="23217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5 Dikdörtgen"/>
          <p:cNvSpPr>
            <a:spLocks noChangeArrowheads="1"/>
          </p:cNvSpPr>
          <p:nvPr/>
        </p:nvSpPr>
        <p:spPr bwMode="auto">
          <a:xfrm>
            <a:off x="152400" y="118872"/>
            <a:ext cx="8833104" cy="4910328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38A30-C0BA-4FCC-9627-2EC3BF4E0039}" type="datetimeFigureOut">
              <a:rPr lang="tr-TR" smtClean="0"/>
              <a:pPr/>
              <a:t>21/05/2020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267200" y="4743450"/>
            <a:ext cx="609600" cy="330993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B301567-EF7E-4479-B727-47F922A14AC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18 Dikdörtgen"/>
          <p:cNvSpPr>
            <a:spLocks noChangeArrowheads="1"/>
          </p:cNvSpPr>
          <p:nvPr/>
        </p:nvSpPr>
        <p:spPr bwMode="auto">
          <a:xfrm>
            <a:off x="152400" y="114300"/>
            <a:ext cx="8833104" cy="2286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14 Dikdörtgen"/>
          <p:cNvSpPr>
            <a:spLocks noChangeArrowheads="1"/>
          </p:cNvSpPr>
          <p:nvPr/>
        </p:nvSpPr>
        <p:spPr bwMode="white">
          <a:xfrm>
            <a:off x="0" y="5029200"/>
            <a:ext cx="9144000" cy="1143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8991600" y="0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9144000" cy="89154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0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12 Dikdörtgen"/>
          <p:cNvSpPr/>
          <p:nvPr/>
        </p:nvSpPr>
        <p:spPr>
          <a:xfrm>
            <a:off x="152400" y="457200"/>
            <a:ext cx="2743200" cy="440055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685800"/>
            <a:ext cx="2362200" cy="74295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381000" y="1485901"/>
            <a:ext cx="2362200" cy="3108722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auto">
          <a:xfrm>
            <a:off x="152400" y="114300"/>
            <a:ext cx="8833104" cy="4910328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152400" y="40005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19 İçerik Yer Tutucusu"/>
          <p:cNvSpPr>
            <a:spLocks noGrp="1"/>
          </p:cNvSpPr>
          <p:nvPr>
            <p:ph sz="quarter" idx="1"/>
          </p:nvPr>
        </p:nvSpPr>
        <p:spPr>
          <a:xfrm>
            <a:off x="3124200" y="514350"/>
            <a:ext cx="5638800" cy="405765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Oval"/>
          <p:cNvSpPr/>
          <p:nvPr/>
        </p:nvSpPr>
        <p:spPr>
          <a:xfrm>
            <a:off x="1295400" y="171450"/>
            <a:ext cx="609600" cy="4572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Oval"/>
          <p:cNvSpPr/>
          <p:nvPr/>
        </p:nvSpPr>
        <p:spPr>
          <a:xfrm>
            <a:off x="1389888" y="242316"/>
            <a:ext cx="420624" cy="31546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371600" y="234554"/>
            <a:ext cx="457200" cy="330994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B301567-EF7E-4479-B727-47F922A14AC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20 Dikdörtgen"/>
          <p:cNvSpPr>
            <a:spLocks noChangeArrowheads="1"/>
          </p:cNvSpPr>
          <p:nvPr/>
        </p:nvSpPr>
        <p:spPr bwMode="auto">
          <a:xfrm>
            <a:off x="149352" y="4791289"/>
            <a:ext cx="8833104" cy="23217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38A30-C0BA-4FCC-9627-2EC3BF4E0039}" type="datetimeFigureOut">
              <a:rPr lang="tr-TR" smtClean="0"/>
              <a:pPr/>
              <a:t>21/05/2020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301752" y="4808136"/>
            <a:ext cx="3383280" cy="274320"/>
          </a:xfrm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20 Düz Bağlayıcı"/>
          <p:cNvSpPr>
            <a:spLocks noChangeShapeType="1"/>
          </p:cNvSpPr>
          <p:nvPr/>
        </p:nvSpPr>
        <p:spPr bwMode="auto">
          <a:xfrm>
            <a:off x="152400" y="40005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0" y="5029200"/>
            <a:ext cx="9144000" cy="1143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8991600" y="0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0"/>
            <a:ext cx="9144000" cy="1143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0" y="0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19 Dikdörtgen"/>
          <p:cNvSpPr>
            <a:spLocks noChangeArrowheads="1"/>
          </p:cNvSpPr>
          <p:nvPr/>
        </p:nvSpPr>
        <p:spPr bwMode="auto">
          <a:xfrm>
            <a:off x="152400" y="114300"/>
            <a:ext cx="8833104" cy="226314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152400" y="457200"/>
            <a:ext cx="2743200" cy="440055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Dikdörtgen"/>
          <p:cNvSpPr>
            <a:spLocks noChangeArrowheads="1"/>
          </p:cNvSpPr>
          <p:nvPr/>
        </p:nvSpPr>
        <p:spPr bwMode="auto">
          <a:xfrm>
            <a:off x="152400" y="116586"/>
            <a:ext cx="8833104" cy="4910328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11 Oval"/>
          <p:cNvSpPr/>
          <p:nvPr/>
        </p:nvSpPr>
        <p:spPr>
          <a:xfrm>
            <a:off x="1295400" y="171450"/>
            <a:ext cx="609600" cy="4572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Oval"/>
          <p:cNvSpPr/>
          <p:nvPr/>
        </p:nvSpPr>
        <p:spPr>
          <a:xfrm>
            <a:off x="1389888" y="242316"/>
            <a:ext cx="420624" cy="31546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371600" y="234554"/>
            <a:ext cx="457200" cy="330994"/>
          </a:xfrm>
        </p:spPr>
        <p:txBody>
          <a:bodyPr/>
          <a:lstStyle/>
          <a:p>
            <a:fld id="{BB301567-EF7E-4479-B727-47F922A14AC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00375" y="3771900"/>
            <a:ext cx="5867400" cy="9144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3000375" y="457200"/>
            <a:ext cx="5867400" cy="32004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742950"/>
            <a:ext cx="2438400" cy="394335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2" name="21 Dikdörtgen"/>
          <p:cNvSpPr>
            <a:spLocks noChangeArrowheads="1"/>
          </p:cNvSpPr>
          <p:nvPr/>
        </p:nvSpPr>
        <p:spPr bwMode="auto">
          <a:xfrm>
            <a:off x="149352" y="4791289"/>
            <a:ext cx="8833104" cy="23217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5788152" y="4803738"/>
            <a:ext cx="3044952" cy="274320"/>
          </a:xfrm>
        </p:spPr>
        <p:txBody>
          <a:bodyPr/>
          <a:lstStyle/>
          <a:p>
            <a:fld id="{F2D38A30-C0BA-4FCC-9627-2EC3BF4E0039}" type="datetimeFigureOut">
              <a:rPr lang="tr-TR" smtClean="0"/>
              <a:pPr/>
              <a:t>21/05/2020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301752" y="4808136"/>
            <a:ext cx="3584448" cy="274320"/>
          </a:xfrm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5029200"/>
            <a:ext cx="9144000" cy="1143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1"/>
            <a:ext cx="9144000" cy="104502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0" y="0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8991600" y="0"/>
            <a:ext cx="152400" cy="51435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Dikdörtgen"/>
          <p:cNvSpPr>
            <a:spLocks noChangeArrowheads="1"/>
          </p:cNvSpPr>
          <p:nvPr/>
        </p:nvSpPr>
        <p:spPr bwMode="auto">
          <a:xfrm>
            <a:off x="149352" y="4791289"/>
            <a:ext cx="8833104" cy="23217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4803738"/>
            <a:ext cx="3044952" cy="27432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F2D38A30-C0BA-4FCC-9627-2EC3BF4E0039}" type="datetimeFigureOut">
              <a:rPr lang="tr-TR" smtClean="0"/>
              <a:pPr/>
              <a:t>21/05/2020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auto">
          <a:xfrm>
            <a:off x="152400" y="116586"/>
            <a:ext cx="8833104" cy="4910328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152400" y="957557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Oval"/>
          <p:cNvSpPr/>
          <p:nvPr/>
        </p:nvSpPr>
        <p:spPr>
          <a:xfrm>
            <a:off x="4267200" y="717027"/>
            <a:ext cx="609600" cy="4572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Oval"/>
          <p:cNvSpPr/>
          <p:nvPr/>
        </p:nvSpPr>
        <p:spPr>
          <a:xfrm>
            <a:off x="4361688" y="787893"/>
            <a:ext cx="420624" cy="31546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343400" y="780131"/>
            <a:ext cx="457200" cy="330994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B301567-EF7E-4479-B727-47F922A14AC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301752" y="171450"/>
            <a:ext cx="8534400" cy="569214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301752" y="1143000"/>
            <a:ext cx="8534400" cy="344957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14283" y="214296"/>
            <a:ext cx="8643998" cy="34163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ŞEKİLLERİN ÇEVRE UZUNLUKLARI</a:t>
            </a:r>
          </a:p>
          <a:p>
            <a:pPr algn="ctr"/>
            <a:r>
              <a:rPr lang="tr-TR" sz="5400" b="1" dirty="0" smtClean="0">
                <a:ln/>
                <a:solidFill>
                  <a:schemeClr val="accent3"/>
                </a:solidFill>
              </a:rPr>
              <a:t>İLE İLGİLİ</a:t>
            </a:r>
          </a:p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ROBLEMLERİ ÇÖZELİM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3" name="2 Resim" descr="image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1" y="3571882"/>
            <a:ext cx="4245843" cy="1428760"/>
          </a:xfrm>
          <a:prstGeom prst="rect">
            <a:avLst/>
          </a:prstGeom>
        </p:spPr>
      </p:pic>
      <p:pic>
        <p:nvPicPr>
          <p:cNvPr id="4" name="3 Resim" descr="images (1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3571882"/>
            <a:ext cx="4214842" cy="1571618"/>
          </a:xfrm>
          <a:prstGeom prst="rect">
            <a:avLst/>
          </a:prstGeom>
        </p:spPr>
      </p:pic>
      <p:pic>
        <p:nvPicPr>
          <p:cNvPr id="5" name="4 Resim" descr="images (2)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1285866"/>
            <a:ext cx="1857388" cy="1194035"/>
          </a:xfrm>
          <a:prstGeom prst="rect">
            <a:avLst/>
          </a:prstGeom>
        </p:spPr>
      </p:pic>
      <p:pic>
        <p:nvPicPr>
          <p:cNvPr id="6" name="5 Resim" descr="images (3)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00892" y="1214428"/>
            <a:ext cx="1761874" cy="13573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14282" y="142858"/>
            <a:ext cx="8715436" cy="120032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2400" dirty="0"/>
              <a:t>Dikdörtgen ş</a:t>
            </a:r>
            <a:r>
              <a:rPr lang="tr-TR" sz="2400" dirty="0" smtClean="0"/>
              <a:t>eklindeki </a:t>
            </a:r>
            <a:r>
              <a:rPr lang="tr-TR" sz="2400" dirty="0"/>
              <a:t>çantam›n uzun kenar uzunlu¤u 45 cm, k›</a:t>
            </a:r>
            <a:r>
              <a:rPr lang="tr-TR" sz="2400" dirty="0" err="1"/>
              <a:t>sa</a:t>
            </a:r>
            <a:r>
              <a:rPr lang="tr-TR" sz="2400" dirty="0"/>
              <a:t> </a:t>
            </a:r>
            <a:r>
              <a:rPr lang="tr-TR" sz="2400" dirty="0" smtClean="0"/>
              <a:t>kenar uzunlu¤u, </a:t>
            </a:r>
            <a:r>
              <a:rPr lang="tr-TR" sz="2400" dirty="0"/>
              <a:t>uzun kenar </a:t>
            </a:r>
            <a:r>
              <a:rPr lang="tr-TR" sz="2400" dirty="0" smtClean="0"/>
              <a:t>uzunlu¤unu  n </a:t>
            </a:r>
            <a:r>
              <a:rPr lang="tr-TR" sz="2400" dirty="0"/>
              <a:t>‘ü </a:t>
            </a:r>
            <a:r>
              <a:rPr lang="tr-TR" sz="2400" dirty="0" err="1"/>
              <a:t>kadard</a:t>
            </a:r>
            <a:r>
              <a:rPr lang="tr-TR" sz="2400" dirty="0"/>
              <a:t>›r. Çantam›n çevresi </a:t>
            </a:r>
            <a:r>
              <a:rPr lang="tr-TR" sz="2400" dirty="0" smtClean="0"/>
              <a:t>kaç santimetredir</a:t>
            </a:r>
            <a:r>
              <a:rPr lang="tr-TR" sz="2400" dirty="0"/>
              <a:t>?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500048"/>
            <a:ext cx="333375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Dikdörtgen"/>
          <p:cNvSpPr/>
          <p:nvPr/>
        </p:nvSpPr>
        <p:spPr>
          <a:xfrm>
            <a:off x="1000100" y="1857370"/>
            <a:ext cx="3929090" cy="20002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Metin kutusu"/>
          <p:cNvSpPr txBox="1"/>
          <p:nvPr/>
        </p:nvSpPr>
        <p:spPr>
          <a:xfrm>
            <a:off x="1714480" y="1428742"/>
            <a:ext cx="26432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200" b="1" dirty="0" smtClean="0"/>
              <a:t>45 cm</a:t>
            </a:r>
            <a:endParaRPr lang="tr-TR" sz="2200" b="1" dirty="0"/>
          </a:p>
        </p:txBody>
      </p:sp>
      <p:sp>
        <p:nvSpPr>
          <p:cNvPr id="6" name="5 Metin kutusu"/>
          <p:cNvSpPr txBox="1"/>
          <p:nvPr/>
        </p:nvSpPr>
        <p:spPr>
          <a:xfrm rot="16200000">
            <a:off x="-204427" y="2642059"/>
            <a:ext cx="20002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200" b="1" dirty="0" smtClean="0"/>
              <a:t>?</a:t>
            </a:r>
            <a:endParaRPr lang="tr-TR" sz="2200" b="1" dirty="0"/>
          </a:p>
        </p:txBody>
      </p:sp>
      <p:sp>
        <p:nvSpPr>
          <p:cNvPr id="7" name="6 Metin kutusu"/>
          <p:cNvSpPr txBox="1"/>
          <p:nvPr/>
        </p:nvSpPr>
        <p:spPr>
          <a:xfrm>
            <a:off x="5000628" y="1357304"/>
            <a:ext cx="3929090" cy="14465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200" dirty="0" smtClean="0"/>
              <a:t>Şeklin kısa kenar uzunluğu verilmemiş. Kısa kenar uzunluğu, uzun kenar uzunluğunun 5’te 4’ü kadarmış. 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6000760" y="2857502"/>
            <a:ext cx="2786082" cy="14465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200" dirty="0" smtClean="0"/>
              <a:t>45’in 5’te 4’ü:</a:t>
            </a:r>
          </a:p>
          <a:p>
            <a:r>
              <a:rPr lang="tr-TR" sz="2200" dirty="0" smtClean="0"/>
              <a:t>45 ÷ 5 = 9, (5’te 1’i)</a:t>
            </a:r>
          </a:p>
          <a:p>
            <a:r>
              <a:rPr lang="tr-TR" sz="2200" dirty="0" smtClean="0"/>
              <a:t>4 X 9 = 36 cm </a:t>
            </a:r>
          </a:p>
          <a:p>
            <a:r>
              <a:rPr lang="tr-TR" sz="2200" dirty="0" smtClean="0"/>
              <a:t>(kısa kenar uzunluğu)</a:t>
            </a:r>
          </a:p>
        </p:txBody>
      </p:sp>
      <p:sp>
        <p:nvSpPr>
          <p:cNvPr id="9" name="8 Metin kutusu"/>
          <p:cNvSpPr txBox="1"/>
          <p:nvPr/>
        </p:nvSpPr>
        <p:spPr>
          <a:xfrm rot="16200000">
            <a:off x="-455553" y="2555231"/>
            <a:ext cx="185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36 cm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142844" y="4000510"/>
            <a:ext cx="4572032" cy="43088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200" dirty="0" smtClean="0"/>
              <a:t>Çantamın çevresi: 45 + 36 = 81 cm</a:t>
            </a:r>
            <a:endParaRPr lang="tr-TR" sz="2200" dirty="0"/>
          </a:p>
        </p:txBody>
      </p:sp>
      <p:sp>
        <p:nvSpPr>
          <p:cNvPr id="11" name="10 Metin kutusu"/>
          <p:cNvSpPr txBox="1"/>
          <p:nvPr/>
        </p:nvSpPr>
        <p:spPr>
          <a:xfrm>
            <a:off x="3929058" y="4500576"/>
            <a:ext cx="5000660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200" dirty="0" smtClean="0"/>
              <a:t>Çantamın çevresi: 81 X 2 = </a:t>
            </a:r>
            <a:r>
              <a:rPr lang="tr-TR" sz="2400" dirty="0" smtClean="0">
                <a:solidFill>
                  <a:srgbClr val="FF0000"/>
                </a:solidFill>
              </a:rPr>
              <a:t>162 cm</a:t>
            </a:r>
            <a:endParaRPr lang="tr-TR" sz="2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 animBg="1"/>
      <p:bldP spid="8" grpId="0" animBg="1"/>
      <p:bldP spid="9" grpId="0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42844" y="142858"/>
            <a:ext cx="8858312" cy="120032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2400" dirty="0"/>
              <a:t>‹ki kenar uzunlu¤u birbirine </a:t>
            </a:r>
            <a:r>
              <a:rPr lang="tr-TR" sz="2400" dirty="0" smtClean="0"/>
              <a:t>eşit </a:t>
            </a:r>
            <a:r>
              <a:rPr lang="tr-TR" sz="2400" dirty="0"/>
              <a:t>olan bir üçgenin çevresi 85 </a:t>
            </a:r>
            <a:r>
              <a:rPr lang="tr-TR" sz="2400" dirty="0" err="1"/>
              <a:t>cm’dir</a:t>
            </a:r>
            <a:r>
              <a:rPr lang="tr-TR" sz="2400" dirty="0"/>
              <a:t>. </a:t>
            </a:r>
            <a:r>
              <a:rPr lang="tr-TR" sz="2400" dirty="0" smtClean="0"/>
              <a:t>Eşit kenarlardan </a:t>
            </a:r>
            <a:r>
              <a:rPr lang="tr-TR" sz="2400" dirty="0"/>
              <a:t>birinin uzunlu¤u 19 cm oldu¤una göre </a:t>
            </a:r>
            <a:r>
              <a:rPr lang="tr-TR" sz="2400" dirty="0" err="1"/>
              <a:t>farkl</a:t>
            </a:r>
            <a:r>
              <a:rPr lang="tr-TR" sz="2400" dirty="0"/>
              <a:t>› kenar›n </a:t>
            </a:r>
            <a:r>
              <a:rPr lang="tr-TR" sz="2400" dirty="0" smtClean="0"/>
              <a:t>uzunlu¤u kaç </a:t>
            </a:r>
            <a:r>
              <a:rPr lang="tr-TR" sz="2400" dirty="0"/>
              <a:t>santimetredir?</a:t>
            </a:r>
          </a:p>
        </p:txBody>
      </p:sp>
      <p:sp>
        <p:nvSpPr>
          <p:cNvPr id="3" name="2 İkizkenar Üçgen"/>
          <p:cNvSpPr/>
          <p:nvPr/>
        </p:nvSpPr>
        <p:spPr>
          <a:xfrm>
            <a:off x="357158" y="1643056"/>
            <a:ext cx="3857652" cy="221457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Metin kutusu"/>
          <p:cNvSpPr txBox="1"/>
          <p:nvPr/>
        </p:nvSpPr>
        <p:spPr>
          <a:xfrm rot="18702672">
            <a:off x="486054" y="2295978"/>
            <a:ext cx="1168610" cy="46166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dirty="0" smtClean="0"/>
              <a:t>19 cm</a:t>
            </a:r>
            <a:endParaRPr lang="tr-TR" sz="2400" dirty="0"/>
          </a:p>
        </p:txBody>
      </p:sp>
      <p:sp>
        <p:nvSpPr>
          <p:cNvPr id="5" name="4 Metin kutusu"/>
          <p:cNvSpPr txBox="1"/>
          <p:nvPr/>
        </p:nvSpPr>
        <p:spPr>
          <a:xfrm rot="3011942">
            <a:off x="2812319" y="2163095"/>
            <a:ext cx="1168610" cy="46166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dirty="0" smtClean="0"/>
              <a:t>19 cm</a:t>
            </a:r>
            <a:endParaRPr lang="tr-TR" sz="2400" dirty="0"/>
          </a:p>
        </p:txBody>
      </p:sp>
      <p:sp>
        <p:nvSpPr>
          <p:cNvPr id="6" name="5 Metin kutusu"/>
          <p:cNvSpPr txBox="1"/>
          <p:nvPr/>
        </p:nvSpPr>
        <p:spPr>
          <a:xfrm>
            <a:off x="1643042" y="3929072"/>
            <a:ext cx="1168610" cy="46166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dirty="0" smtClean="0"/>
              <a:t>?</a:t>
            </a:r>
            <a:endParaRPr lang="tr-TR" sz="2400" dirty="0"/>
          </a:p>
        </p:txBody>
      </p:sp>
      <p:sp>
        <p:nvSpPr>
          <p:cNvPr id="7" name="6 Metin kutusu"/>
          <p:cNvSpPr txBox="1"/>
          <p:nvPr/>
        </p:nvSpPr>
        <p:spPr>
          <a:xfrm>
            <a:off x="1500166" y="2714626"/>
            <a:ext cx="1564303" cy="46166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dirty="0" smtClean="0"/>
              <a:t>Ç= 85 cm</a:t>
            </a:r>
            <a:endParaRPr lang="tr-TR" sz="2400" dirty="0"/>
          </a:p>
        </p:txBody>
      </p:sp>
      <p:sp>
        <p:nvSpPr>
          <p:cNvPr id="8" name="7 Metin kutusu"/>
          <p:cNvSpPr txBox="1"/>
          <p:nvPr/>
        </p:nvSpPr>
        <p:spPr>
          <a:xfrm>
            <a:off x="4286248" y="1428742"/>
            <a:ext cx="4714908" cy="212365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200" dirty="0" smtClean="0"/>
              <a:t>Soruda sözü edilen şekil ikizkenar üçgendir.</a:t>
            </a:r>
          </a:p>
          <a:p>
            <a:r>
              <a:rPr lang="tr-TR" sz="2200" dirty="0" smtClean="0"/>
              <a:t>İkizkenar üçgenin ikiz kenar uzunlukları verilmiş ile ikizkenar üçgenin çevre uzunluğu verilmiş. İkiz olmayan kenarın uzunluğu soruluyor.</a:t>
            </a:r>
          </a:p>
        </p:txBody>
      </p:sp>
      <p:sp>
        <p:nvSpPr>
          <p:cNvPr id="10" name="9 Metin kutusu"/>
          <p:cNvSpPr txBox="1"/>
          <p:nvPr/>
        </p:nvSpPr>
        <p:spPr>
          <a:xfrm>
            <a:off x="4929190" y="3643320"/>
            <a:ext cx="3643338" cy="46166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dirty="0" smtClean="0"/>
              <a:t>2 X 19 = 38 cm</a:t>
            </a:r>
            <a:endParaRPr lang="tr-TR" sz="2400" dirty="0"/>
          </a:p>
        </p:txBody>
      </p:sp>
      <p:sp>
        <p:nvSpPr>
          <p:cNvPr id="11" name="10 Metin kutusu"/>
          <p:cNvSpPr txBox="1"/>
          <p:nvPr/>
        </p:nvSpPr>
        <p:spPr>
          <a:xfrm>
            <a:off x="3357554" y="4214824"/>
            <a:ext cx="5572164" cy="830997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Üçgenin farklı kenarının uzunluğu:</a:t>
            </a:r>
          </a:p>
          <a:p>
            <a:r>
              <a:rPr lang="tr-TR" sz="2400" dirty="0" smtClean="0"/>
              <a:t>85 – 38 = </a:t>
            </a:r>
            <a:r>
              <a:rPr lang="tr-TR" sz="2400" dirty="0" smtClean="0">
                <a:solidFill>
                  <a:srgbClr val="FF0000"/>
                </a:solidFill>
              </a:rPr>
              <a:t>47cm</a:t>
            </a:r>
            <a:endParaRPr lang="tr-TR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14282" y="142858"/>
            <a:ext cx="8786874" cy="83099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2400" dirty="0"/>
              <a:t>Bir kenar uzunlu¤u 7 cm olan 5 tane kare yan yana getiriliyor. </a:t>
            </a:r>
            <a:r>
              <a:rPr lang="tr-TR" sz="2400" dirty="0" smtClean="0"/>
              <a:t>Oluşan şeklin çevresi </a:t>
            </a:r>
            <a:r>
              <a:rPr lang="tr-TR" sz="2400" dirty="0"/>
              <a:t>kaç santimetre olur?</a:t>
            </a:r>
          </a:p>
        </p:txBody>
      </p:sp>
      <p:sp>
        <p:nvSpPr>
          <p:cNvPr id="3" name="2 Dikdörtgen"/>
          <p:cNvSpPr/>
          <p:nvPr/>
        </p:nvSpPr>
        <p:spPr>
          <a:xfrm>
            <a:off x="785786" y="1500180"/>
            <a:ext cx="1500198" cy="16430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2285984" y="1500180"/>
            <a:ext cx="1500198" cy="164307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786182" y="1500180"/>
            <a:ext cx="1500198" cy="1643074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6786578" y="1500180"/>
            <a:ext cx="1500198" cy="164307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5286380" y="1500180"/>
            <a:ext cx="1500198" cy="1643074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Metin kutusu"/>
          <p:cNvSpPr txBox="1"/>
          <p:nvPr/>
        </p:nvSpPr>
        <p:spPr>
          <a:xfrm>
            <a:off x="1214414" y="1142990"/>
            <a:ext cx="1000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7cm</a:t>
            </a:r>
            <a:endParaRPr lang="tr-TR" sz="2400" b="1" dirty="0"/>
          </a:p>
        </p:txBody>
      </p:sp>
      <p:sp>
        <p:nvSpPr>
          <p:cNvPr id="9" name="8 Metin kutusu"/>
          <p:cNvSpPr txBox="1"/>
          <p:nvPr/>
        </p:nvSpPr>
        <p:spPr>
          <a:xfrm>
            <a:off x="2571736" y="1142990"/>
            <a:ext cx="1071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7cm</a:t>
            </a:r>
            <a:endParaRPr lang="tr-TR" sz="2400" b="1" dirty="0"/>
          </a:p>
        </p:txBody>
      </p:sp>
      <p:sp>
        <p:nvSpPr>
          <p:cNvPr id="10" name="9 Metin kutusu"/>
          <p:cNvSpPr txBox="1"/>
          <p:nvPr/>
        </p:nvSpPr>
        <p:spPr>
          <a:xfrm>
            <a:off x="3929058" y="1142990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7cm</a:t>
            </a:r>
            <a:endParaRPr lang="tr-TR" sz="2400" b="1" dirty="0"/>
          </a:p>
        </p:txBody>
      </p:sp>
      <p:sp>
        <p:nvSpPr>
          <p:cNvPr id="11" name="10 Metin kutusu"/>
          <p:cNvSpPr txBox="1"/>
          <p:nvPr/>
        </p:nvSpPr>
        <p:spPr>
          <a:xfrm>
            <a:off x="5500694" y="1142990"/>
            <a:ext cx="1071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7cm</a:t>
            </a:r>
            <a:endParaRPr lang="tr-TR" sz="2400" b="1" dirty="0"/>
          </a:p>
        </p:txBody>
      </p:sp>
      <p:sp>
        <p:nvSpPr>
          <p:cNvPr id="12" name="11 Metin kutusu"/>
          <p:cNvSpPr txBox="1"/>
          <p:nvPr/>
        </p:nvSpPr>
        <p:spPr>
          <a:xfrm>
            <a:off x="7000892" y="1142990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7cm</a:t>
            </a:r>
            <a:endParaRPr lang="tr-TR" sz="2400" b="1" dirty="0"/>
          </a:p>
        </p:txBody>
      </p:sp>
      <p:sp>
        <p:nvSpPr>
          <p:cNvPr id="13" name="12 Metin kutusu"/>
          <p:cNvSpPr txBox="1"/>
          <p:nvPr/>
        </p:nvSpPr>
        <p:spPr>
          <a:xfrm rot="16200000">
            <a:off x="16489" y="2019447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/>
              <a:t>7cm</a:t>
            </a:r>
            <a:endParaRPr lang="tr-TR" sz="2400" b="1" dirty="0"/>
          </a:p>
        </p:txBody>
      </p:sp>
      <p:sp>
        <p:nvSpPr>
          <p:cNvPr id="14" name="13 Metin kutusu"/>
          <p:cNvSpPr txBox="1"/>
          <p:nvPr/>
        </p:nvSpPr>
        <p:spPr>
          <a:xfrm>
            <a:off x="142844" y="3214692"/>
            <a:ext cx="4286280" cy="178510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200" dirty="0" smtClean="0"/>
              <a:t>Oluşan şekil dikdörtgendir.</a:t>
            </a:r>
          </a:p>
          <a:p>
            <a:r>
              <a:rPr lang="tr-TR" sz="2200" dirty="0" smtClean="0"/>
              <a:t>Dikdörtgenin uzun kenar uzunluğu:</a:t>
            </a:r>
          </a:p>
          <a:p>
            <a:r>
              <a:rPr lang="tr-TR" sz="2200" dirty="0" smtClean="0"/>
              <a:t>5 X 7 = 35 </a:t>
            </a:r>
            <a:r>
              <a:rPr lang="tr-TR" sz="2200" dirty="0" err="1" smtClean="0"/>
              <a:t>cm’dir</a:t>
            </a:r>
            <a:r>
              <a:rPr lang="tr-TR" sz="2200" dirty="0" smtClean="0"/>
              <a:t>.</a:t>
            </a:r>
          </a:p>
          <a:p>
            <a:r>
              <a:rPr lang="tr-TR" sz="2200" dirty="0" smtClean="0"/>
              <a:t>Dikdörtgenin kısa kenar uzunluğu:</a:t>
            </a:r>
          </a:p>
          <a:p>
            <a:r>
              <a:rPr lang="tr-TR" sz="2200" dirty="0" smtClean="0"/>
              <a:t>5 </a:t>
            </a:r>
            <a:r>
              <a:rPr lang="tr-TR" sz="2200" dirty="0" err="1" smtClean="0"/>
              <a:t>cm’dir</a:t>
            </a:r>
            <a:r>
              <a:rPr lang="tr-TR" sz="2200" dirty="0" smtClean="0"/>
              <a:t>.</a:t>
            </a:r>
            <a:endParaRPr lang="tr-TR" sz="2200" dirty="0"/>
          </a:p>
        </p:txBody>
      </p:sp>
      <p:sp>
        <p:nvSpPr>
          <p:cNvPr id="15" name="14 Metin kutusu"/>
          <p:cNvSpPr txBox="1"/>
          <p:nvPr/>
        </p:nvSpPr>
        <p:spPr>
          <a:xfrm>
            <a:off x="4714876" y="3214692"/>
            <a:ext cx="4143404" cy="169277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800" b="1" dirty="0" smtClean="0"/>
              <a:t>Çevre =</a:t>
            </a:r>
            <a:r>
              <a:rPr lang="tr-TR" sz="2400" dirty="0" smtClean="0"/>
              <a:t> (35 + 7) X 2</a:t>
            </a:r>
          </a:p>
          <a:p>
            <a:r>
              <a:rPr lang="tr-TR" sz="2400" dirty="0" smtClean="0"/>
              <a:t>35 + 7 = 42</a:t>
            </a:r>
          </a:p>
          <a:p>
            <a:r>
              <a:rPr lang="tr-TR" sz="2400" dirty="0" smtClean="0"/>
              <a:t>42 X 2 = 84 </a:t>
            </a:r>
            <a:r>
              <a:rPr lang="tr-TR" sz="2400" dirty="0" err="1" smtClean="0"/>
              <a:t>cm’dir</a:t>
            </a:r>
            <a:r>
              <a:rPr lang="tr-TR" sz="2400" dirty="0" smtClean="0"/>
              <a:t>.</a:t>
            </a:r>
          </a:p>
          <a:p>
            <a:r>
              <a:rPr lang="tr-TR" sz="2400" dirty="0" smtClean="0"/>
              <a:t>Dikdörtgenin şekli </a:t>
            </a:r>
            <a:r>
              <a:rPr lang="tr-TR" sz="2800" b="1" dirty="0" smtClean="0"/>
              <a:t>84 </a:t>
            </a:r>
            <a:r>
              <a:rPr lang="tr-TR" sz="2800" b="1" dirty="0" err="1" smtClean="0"/>
              <a:t>cm’dir</a:t>
            </a:r>
            <a:r>
              <a:rPr lang="tr-TR" sz="2800" b="1" dirty="0" smtClean="0"/>
              <a:t>.</a:t>
            </a:r>
            <a:endParaRPr lang="tr-TR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142976" y="142858"/>
            <a:ext cx="7858180" cy="83099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2400" dirty="0"/>
              <a:t>Öğretmen masası için dikdörtgen şeklinde bir örtü diktirilmiştir.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8"/>
            <a:ext cx="1000132" cy="84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Dikdörtgen"/>
          <p:cNvSpPr/>
          <p:nvPr/>
        </p:nvSpPr>
        <p:spPr>
          <a:xfrm>
            <a:off x="214282" y="1071552"/>
            <a:ext cx="4786346" cy="120032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2400" dirty="0"/>
              <a:t>Diktirilen masa örtüsünün uzun </a:t>
            </a:r>
            <a:r>
              <a:rPr lang="tr-TR" sz="2400" dirty="0" smtClean="0"/>
              <a:t>kenarının uzunluğu </a:t>
            </a:r>
            <a:r>
              <a:rPr lang="tr-TR" sz="2400" dirty="0"/>
              <a:t>180 cm </a:t>
            </a:r>
            <a:r>
              <a:rPr lang="tr-TR" sz="2400" dirty="0" smtClean="0"/>
              <a:t>ve kısa </a:t>
            </a:r>
            <a:r>
              <a:rPr lang="tr-TR" sz="2400" dirty="0"/>
              <a:t>kenarının </a:t>
            </a:r>
            <a:r>
              <a:rPr lang="tr-TR" sz="2400" dirty="0" smtClean="0"/>
              <a:t>uzunluğu 120 </a:t>
            </a:r>
            <a:r>
              <a:rPr lang="tr-TR" sz="2400" dirty="0" err="1"/>
              <a:t>cm’dir</a:t>
            </a:r>
            <a:r>
              <a:rPr lang="tr-TR" sz="2400" dirty="0"/>
              <a:t>.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1000114"/>
            <a:ext cx="3786214" cy="1954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6 Dikdörtgen"/>
          <p:cNvSpPr/>
          <p:nvPr/>
        </p:nvSpPr>
        <p:spPr>
          <a:xfrm>
            <a:off x="214282" y="2357436"/>
            <a:ext cx="4786346" cy="8309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2400" dirty="0"/>
              <a:t>Diktirilen masa örtüsünün çevresinin uzunluğu nasıl bulunabilir? Tartışınız.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214282" y="3286130"/>
            <a:ext cx="4786346" cy="156966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400" dirty="0" smtClean="0"/>
              <a:t>Masa örtüsünün çevresini bulmak için örtünün bir uzun kenar uzunluğu ile kısa kenar uzunluğunu toplar, çıkan sonucu iki ile çarparız.</a:t>
            </a:r>
            <a:endParaRPr lang="tr-TR" sz="2400" dirty="0"/>
          </a:p>
        </p:txBody>
      </p:sp>
      <p:sp>
        <p:nvSpPr>
          <p:cNvPr id="9" name="8 Metin kutusu"/>
          <p:cNvSpPr txBox="1"/>
          <p:nvPr/>
        </p:nvSpPr>
        <p:spPr>
          <a:xfrm>
            <a:off x="5072066" y="2857502"/>
            <a:ext cx="3929090" cy="218521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200" dirty="0" smtClean="0"/>
              <a:t>180 + 120 = 300 cm</a:t>
            </a:r>
          </a:p>
          <a:p>
            <a:r>
              <a:rPr lang="tr-TR" sz="2200" dirty="0" smtClean="0"/>
              <a:t>300 cm = 3m</a:t>
            </a:r>
          </a:p>
          <a:p>
            <a:r>
              <a:rPr lang="tr-TR" sz="2200" dirty="0" smtClean="0"/>
              <a:t>(uzun kenar ile kısa kenarın uzunluğu toplamı.)</a:t>
            </a:r>
            <a:endParaRPr lang="tr-TR" sz="2200" dirty="0"/>
          </a:p>
          <a:p>
            <a:r>
              <a:rPr lang="tr-TR" sz="2400" b="1" dirty="0" smtClean="0">
                <a:solidFill>
                  <a:srgbClr val="FF0000"/>
                </a:solidFill>
              </a:rPr>
              <a:t>Örtünün çevresi:</a:t>
            </a:r>
          </a:p>
          <a:p>
            <a:r>
              <a:rPr lang="tr-TR" sz="2200" dirty="0" smtClean="0"/>
              <a:t>3 X 2 = </a:t>
            </a:r>
            <a:r>
              <a:rPr lang="tr-TR" sz="2400" b="1" dirty="0" smtClean="0">
                <a:solidFill>
                  <a:srgbClr val="FF0000"/>
                </a:solidFill>
              </a:rPr>
              <a:t>6m</a:t>
            </a:r>
            <a:r>
              <a:rPr lang="tr-TR" sz="2200" dirty="0" smtClean="0"/>
              <a:t> = </a:t>
            </a:r>
            <a:r>
              <a:rPr lang="tr-TR" sz="2400" b="1" dirty="0" smtClean="0">
                <a:solidFill>
                  <a:srgbClr val="FF0000"/>
                </a:solidFill>
              </a:rPr>
              <a:t>600 cm</a:t>
            </a:r>
            <a:endParaRPr lang="tr-TR" sz="2200" b="1" dirty="0">
              <a:solidFill>
                <a:srgbClr val="FF0000"/>
              </a:solidFill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6587902" y="1201114"/>
            <a:ext cx="128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 smtClean="0"/>
              <a:t>180 cm</a:t>
            </a:r>
            <a:endParaRPr lang="tr-TR" sz="2000" b="1" dirty="0"/>
          </a:p>
        </p:txBody>
      </p:sp>
      <p:sp>
        <p:nvSpPr>
          <p:cNvPr id="12" name="11 Metin kutusu"/>
          <p:cNvSpPr txBox="1"/>
          <p:nvPr/>
        </p:nvSpPr>
        <p:spPr>
          <a:xfrm rot="19296066">
            <a:off x="5151112" y="1462646"/>
            <a:ext cx="1046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b="1" dirty="0" smtClean="0"/>
              <a:t>120 cm</a:t>
            </a:r>
            <a:endParaRPr lang="tr-TR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58"/>
            <a:ext cx="1824615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Dikdörtgen"/>
          <p:cNvSpPr/>
          <p:nvPr/>
        </p:nvSpPr>
        <p:spPr>
          <a:xfrm>
            <a:off x="2071670" y="142858"/>
            <a:ext cx="6858048" cy="110799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2200" dirty="0"/>
              <a:t>Soner, bir kenarının uzunluğu 45 </a:t>
            </a:r>
            <a:r>
              <a:rPr lang="tr-TR" sz="2200" dirty="0" smtClean="0"/>
              <a:t>m olan kare şeklindeki </a:t>
            </a:r>
            <a:r>
              <a:rPr lang="tr-TR" sz="2200" dirty="0"/>
              <a:t>parkın </a:t>
            </a:r>
            <a:r>
              <a:rPr lang="tr-TR" sz="2200" dirty="0" smtClean="0"/>
              <a:t>etrafında </a:t>
            </a:r>
            <a:r>
              <a:rPr lang="sv-SE" sz="2200" dirty="0" smtClean="0"/>
              <a:t>3 </a:t>
            </a:r>
            <a:r>
              <a:rPr lang="sv-SE" sz="2200" dirty="0"/>
              <a:t>tur yürümüştür. Soner toplam </a:t>
            </a:r>
            <a:r>
              <a:rPr lang="sv-SE" sz="2200" dirty="0" smtClean="0"/>
              <a:t>kaç</a:t>
            </a:r>
            <a:r>
              <a:rPr lang="tr-TR" sz="2200" dirty="0" smtClean="0"/>
              <a:t> metre </a:t>
            </a:r>
            <a:r>
              <a:rPr lang="tr-TR" sz="2200" dirty="0"/>
              <a:t>yürümüştür?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643056"/>
            <a:ext cx="4273550" cy="328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Metin kutusu"/>
          <p:cNvSpPr txBox="1"/>
          <p:nvPr/>
        </p:nvSpPr>
        <p:spPr>
          <a:xfrm>
            <a:off x="6072198" y="1214428"/>
            <a:ext cx="1500198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</a:rPr>
              <a:t>45 metre</a:t>
            </a:r>
            <a:endParaRPr lang="tr-TR" sz="2400" b="1" dirty="0">
              <a:solidFill>
                <a:schemeClr val="bg1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1285866"/>
            <a:ext cx="2794000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6 Dikdörtgen"/>
          <p:cNvSpPr/>
          <p:nvPr/>
        </p:nvSpPr>
        <p:spPr>
          <a:xfrm>
            <a:off x="142844" y="1857370"/>
            <a:ext cx="4572000" cy="19389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tr-TR" sz="2400" dirty="0"/>
              <a:t>Kare şeklindeki parkın bir kenarının uzunluğu 45 metreymiş.</a:t>
            </a:r>
          </a:p>
          <a:p>
            <a:r>
              <a:rPr lang="tr-TR" sz="2400" dirty="0"/>
              <a:t>Parkın çevresinde 3 tur yürünmüş.</a:t>
            </a:r>
          </a:p>
          <a:p>
            <a:r>
              <a:rPr lang="tr-TR" sz="2400" dirty="0"/>
              <a:t>Toplam kaç metre yüründüğünü bulmamız isteniyor.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24" y="3786196"/>
            <a:ext cx="276066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8 Dikdörtgen"/>
          <p:cNvSpPr/>
          <p:nvPr/>
        </p:nvSpPr>
        <p:spPr>
          <a:xfrm>
            <a:off x="142844" y="4286262"/>
            <a:ext cx="4572000" cy="8309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2400" dirty="0"/>
              <a:t>Parkın çevre uzunluğunu bulalım. Çevre uzunluğu ile 3’ü çarpalım.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571486"/>
            <a:ext cx="207170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42858"/>
            <a:ext cx="2717800" cy="58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Dikdörtgen"/>
          <p:cNvSpPr/>
          <p:nvPr/>
        </p:nvSpPr>
        <p:spPr>
          <a:xfrm>
            <a:off x="214282" y="785800"/>
            <a:ext cx="4572000" cy="19389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tr-TR" sz="2400" dirty="0"/>
              <a:t>45 + 45 + 45 + 45 = 180 m</a:t>
            </a:r>
          </a:p>
          <a:p>
            <a:r>
              <a:rPr lang="tr-TR" sz="2400" dirty="0"/>
              <a:t>Parkın çevresinin uzunluğu 180 metredir.</a:t>
            </a:r>
          </a:p>
          <a:p>
            <a:r>
              <a:rPr lang="tr-TR" sz="2400" dirty="0"/>
              <a:t>180 x 3 = 540 m</a:t>
            </a:r>
          </a:p>
          <a:p>
            <a:r>
              <a:rPr lang="tr-TR" sz="2400" dirty="0"/>
              <a:t>Soner, 540 m yürümüştür.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571486"/>
            <a:ext cx="2143140" cy="217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2786064"/>
            <a:ext cx="2998787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7 Dikdörtgen"/>
          <p:cNvSpPr/>
          <p:nvPr/>
        </p:nvSpPr>
        <p:spPr>
          <a:xfrm>
            <a:off x="142844" y="3357568"/>
            <a:ext cx="8858312" cy="8309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2400" dirty="0"/>
              <a:t>Parkın çevresinin uzunluğu 180 metredir. O hâlde problemin</a:t>
            </a:r>
          </a:p>
          <a:p>
            <a:r>
              <a:rPr lang="tr-TR" sz="2400" dirty="0"/>
              <a:t>çözümü doğrudur.</a:t>
            </a:r>
          </a:p>
        </p:txBody>
      </p:sp>
      <p:sp>
        <p:nvSpPr>
          <p:cNvPr id="9" name="8 Metin kutusu"/>
          <p:cNvSpPr txBox="1"/>
          <p:nvPr/>
        </p:nvSpPr>
        <p:spPr>
          <a:xfrm>
            <a:off x="4000496" y="2857502"/>
            <a:ext cx="3857652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400" dirty="0" smtClean="0"/>
              <a:t>45 X 4 = 180 metre</a:t>
            </a:r>
            <a:endParaRPr lang="tr-TR" sz="2400" dirty="0"/>
          </a:p>
        </p:txBody>
      </p:sp>
      <p:sp>
        <p:nvSpPr>
          <p:cNvPr id="10" name="9 Dikdörtgen"/>
          <p:cNvSpPr/>
          <p:nvPr/>
        </p:nvSpPr>
        <p:spPr>
          <a:xfrm>
            <a:off x="142844" y="4214824"/>
            <a:ext cx="8786874" cy="8309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2400" dirty="0" smtClean="0"/>
              <a:t>Parkın çevresinde yürünen toplam yolu, toplama işlemi yaparak bulalım. 180 + 180 + 180 = 540 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58"/>
            <a:ext cx="1824615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Dikdörtgen"/>
          <p:cNvSpPr/>
          <p:nvPr/>
        </p:nvSpPr>
        <p:spPr>
          <a:xfrm>
            <a:off x="2071670" y="142858"/>
            <a:ext cx="6858048" cy="150810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2300" dirty="0" smtClean="0"/>
              <a:t>Dikdörtgen şeklindeki bir basketbol sahasının uzun kenarının uzunluğu 28 m ve kısa kenarının uzunluğu 15 metredir. Maça çıkmadan önce sahanın etrafında 5 tur koşan sporcular toplam kaç metre koşmuştur?</a:t>
            </a:r>
            <a:endParaRPr lang="tr-TR" sz="23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714494"/>
            <a:ext cx="3714775" cy="264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Metin kutusu"/>
          <p:cNvSpPr txBox="1"/>
          <p:nvPr/>
        </p:nvSpPr>
        <p:spPr>
          <a:xfrm rot="19080547">
            <a:off x="425428" y="2180591"/>
            <a:ext cx="1784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28 metre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 rot="1132009">
            <a:off x="240392" y="3925387"/>
            <a:ext cx="1786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15 metre</a:t>
            </a:r>
            <a:endParaRPr lang="tr-TR" sz="2400" b="1" dirty="0">
              <a:solidFill>
                <a:srgbClr val="FF000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1643056"/>
            <a:ext cx="2760663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7 Dikdörtgen"/>
          <p:cNvSpPr/>
          <p:nvPr/>
        </p:nvSpPr>
        <p:spPr>
          <a:xfrm>
            <a:off x="3857620" y="2143122"/>
            <a:ext cx="5072066" cy="212365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2200" dirty="0"/>
              <a:t>Basketbol sahasını modelleyip problemi </a:t>
            </a:r>
            <a:r>
              <a:rPr lang="tr-TR" sz="2200" dirty="0" smtClean="0"/>
              <a:t>çözelim. Basketbol </a:t>
            </a:r>
            <a:r>
              <a:rPr lang="tr-TR" sz="2200" dirty="0"/>
              <a:t>sahasının çevresinin uzunluğunu </a:t>
            </a:r>
            <a:r>
              <a:rPr lang="tr-TR" sz="2200" dirty="0" smtClean="0"/>
              <a:t>bulalım. </a:t>
            </a:r>
          </a:p>
          <a:p>
            <a:r>
              <a:rPr lang="tr-TR" sz="2200" dirty="0" smtClean="0"/>
              <a:t>28 </a:t>
            </a:r>
            <a:r>
              <a:rPr lang="tr-TR" sz="2200" dirty="0"/>
              <a:t>+ 15 + 28 + 15 = 86 m</a:t>
            </a:r>
          </a:p>
          <a:p>
            <a:r>
              <a:rPr lang="tr-TR" sz="2200" dirty="0"/>
              <a:t>Basketbol sahasının çevresinin uzunluğu 86 metredir.</a:t>
            </a:r>
          </a:p>
        </p:txBody>
      </p:sp>
      <p:sp>
        <p:nvSpPr>
          <p:cNvPr id="9" name="8 Dikdörtgen"/>
          <p:cNvSpPr/>
          <p:nvPr/>
        </p:nvSpPr>
        <p:spPr>
          <a:xfrm>
            <a:off x="1714480" y="4286263"/>
            <a:ext cx="7286676" cy="76944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tr-TR" sz="2200" dirty="0"/>
              <a:t>Sahanın çevresinde 5 tur koşulduğu için 86 ile 5’i </a:t>
            </a:r>
            <a:r>
              <a:rPr lang="tr-TR" sz="2200" dirty="0" smtClean="0"/>
              <a:t>çarpalım.    86 </a:t>
            </a:r>
            <a:r>
              <a:rPr lang="tr-TR" sz="2200" dirty="0"/>
              <a:t>x 5 = 430 m Sporcular 430 m koşmuşlardır.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1071552"/>
            <a:ext cx="1458257" cy="971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9" y="142859"/>
            <a:ext cx="3143272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Dikdörtgen"/>
          <p:cNvSpPr/>
          <p:nvPr/>
        </p:nvSpPr>
        <p:spPr>
          <a:xfrm>
            <a:off x="142844" y="785800"/>
            <a:ext cx="8858312" cy="83099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2400" dirty="0"/>
              <a:t>Basketbol sahasının çevresinin uzunluğunu, uzun ve kısa kenarların</a:t>
            </a:r>
          </a:p>
          <a:p>
            <a:r>
              <a:rPr lang="tr-TR" sz="2400" dirty="0"/>
              <a:t>uzunluklarını ayrı ayrı toplayarak bulalım.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643057"/>
            <a:ext cx="8786874" cy="1357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Dikdörtgen"/>
          <p:cNvSpPr/>
          <p:nvPr/>
        </p:nvSpPr>
        <p:spPr>
          <a:xfrm>
            <a:off x="142844" y="2857502"/>
            <a:ext cx="9001156" cy="43088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2200" dirty="0"/>
              <a:t>Ardışık toplama işlemi yaparak sporcuların kaç metre koştuklarını bulalım.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357568"/>
            <a:ext cx="8786874" cy="135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6 Dikdörtgen"/>
          <p:cNvSpPr/>
          <p:nvPr/>
        </p:nvSpPr>
        <p:spPr>
          <a:xfrm>
            <a:off x="142844" y="4643452"/>
            <a:ext cx="9001156" cy="41549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2100" dirty="0"/>
              <a:t>Sporcular toplam 430 m koşmuşlardır. O hâlde problemin çözümü doğrudur.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42858"/>
            <a:ext cx="7374985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Dikdörtgen"/>
          <p:cNvSpPr/>
          <p:nvPr/>
        </p:nvSpPr>
        <p:spPr>
          <a:xfrm>
            <a:off x="142844" y="857238"/>
            <a:ext cx="5867312" cy="4616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r-TR" sz="2400" dirty="0"/>
              <a:t>Aşağıdaki problemleri defterinizde çözünüz.</a:t>
            </a:r>
          </a:p>
        </p:txBody>
      </p:sp>
      <p:sp>
        <p:nvSpPr>
          <p:cNvPr id="4" name="3 Dikdörtgen"/>
          <p:cNvSpPr/>
          <p:nvPr/>
        </p:nvSpPr>
        <p:spPr>
          <a:xfrm>
            <a:off x="142844" y="1357304"/>
            <a:ext cx="8786874" cy="120032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2400" dirty="0"/>
              <a:t>Tüm kenar uzunlukları eşit olan üçgen şeklindeki bir arsanın bir</a:t>
            </a:r>
          </a:p>
          <a:p>
            <a:r>
              <a:rPr lang="tr-TR" sz="2400" dirty="0"/>
              <a:t>kenarının uzunluğu 118 metredir. Bu arsanın çevresinin uzunluğu</a:t>
            </a:r>
          </a:p>
          <a:p>
            <a:r>
              <a:rPr lang="tr-TR" sz="2400" dirty="0"/>
              <a:t>kaç metredir?</a:t>
            </a:r>
          </a:p>
        </p:txBody>
      </p:sp>
      <p:sp>
        <p:nvSpPr>
          <p:cNvPr id="5" name="4 İkizkenar Üçgen"/>
          <p:cNvSpPr/>
          <p:nvPr/>
        </p:nvSpPr>
        <p:spPr>
          <a:xfrm>
            <a:off x="642910" y="2395819"/>
            <a:ext cx="3857652" cy="221457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Metin kutusu"/>
          <p:cNvSpPr txBox="1"/>
          <p:nvPr/>
        </p:nvSpPr>
        <p:spPr>
          <a:xfrm rot="18702672">
            <a:off x="757560" y="3053568"/>
            <a:ext cx="1168610" cy="46166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dirty="0" smtClean="0"/>
              <a:t>118 m</a:t>
            </a:r>
            <a:endParaRPr lang="tr-TR" sz="2400" dirty="0"/>
          </a:p>
        </p:txBody>
      </p:sp>
      <p:sp>
        <p:nvSpPr>
          <p:cNvPr id="7" name="6 Metin kutusu"/>
          <p:cNvSpPr txBox="1"/>
          <p:nvPr/>
        </p:nvSpPr>
        <p:spPr>
          <a:xfrm rot="3011942">
            <a:off x="3098071" y="2915858"/>
            <a:ext cx="1168610" cy="46166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dirty="0" smtClean="0"/>
              <a:t>118 m</a:t>
            </a:r>
            <a:endParaRPr lang="tr-TR" sz="2400" dirty="0"/>
          </a:p>
        </p:txBody>
      </p:sp>
      <p:sp>
        <p:nvSpPr>
          <p:cNvPr id="8" name="7 Metin kutusu"/>
          <p:cNvSpPr txBox="1"/>
          <p:nvPr/>
        </p:nvSpPr>
        <p:spPr>
          <a:xfrm>
            <a:off x="1928794" y="4681835"/>
            <a:ext cx="1168610" cy="46166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dirty="0" smtClean="0"/>
              <a:t>118 m</a:t>
            </a:r>
            <a:endParaRPr lang="tr-TR" sz="2400" dirty="0"/>
          </a:p>
        </p:txBody>
      </p:sp>
      <p:sp>
        <p:nvSpPr>
          <p:cNvPr id="9" name="8 Metin kutusu"/>
          <p:cNvSpPr txBox="1"/>
          <p:nvPr/>
        </p:nvSpPr>
        <p:spPr>
          <a:xfrm>
            <a:off x="1785918" y="3467389"/>
            <a:ext cx="1564303" cy="46166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dirty="0" smtClean="0"/>
              <a:t>Ç= ? m</a:t>
            </a:r>
            <a:endParaRPr lang="tr-TR" sz="2400" dirty="0"/>
          </a:p>
        </p:txBody>
      </p:sp>
      <p:sp>
        <p:nvSpPr>
          <p:cNvPr id="10" name="9 Metin kutusu"/>
          <p:cNvSpPr txBox="1"/>
          <p:nvPr/>
        </p:nvSpPr>
        <p:spPr>
          <a:xfrm>
            <a:off x="4357686" y="2571750"/>
            <a:ext cx="4572032" cy="144655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200" dirty="0" smtClean="0"/>
              <a:t>Üçgen şeklindeki bu arsanın çevresinin uzunluğunu bulmak için;</a:t>
            </a:r>
          </a:p>
          <a:p>
            <a:r>
              <a:rPr lang="tr-TR" sz="2200" dirty="0" smtClean="0"/>
              <a:t>Arsanın bir kenar uzunluğunu üç ile çarparız.</a:t>
            </a:r>
            <a:endParaRPr lang="tr-TR" sz="2200" dirty="0"/>
          </a:p>
        </p:txBody>
      </p:sp>
      <p:sp>
        <p:nvSpPr>
          <p:cNvPr id="11" name="10 Metin kutusu"/>
          <p:cNvSpPr txBox="1"/>
          <p:nvPr/>
        </p:nvSpPr>
        <p:spPr>
          <a:xfrm>
            <a:off x="5072066" y="4071948"/>
            <a:ext cx="3929090" cy="430887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200" dirty="0" smtClean="0"/>
              <a:t>Ç= 3 X 118 = 354 metre</a:t>
            </a:r>
            <a:endParaRPr lang="tr-TR" sz="2200" dirty="0"/>
          </a:p>
        </p:txBody>
      </p:sp>
      <p:sp>
        <p:nvSpPr>
          <p:cNvPr id="12" name="11 Metin kutusu"/>
          <p:cNvSpPr txBox="1"/>
          <p:nvPr/>
        </p:nvSpPr>
        <p:spPr>
          <a:xfrm>
            <a:off x="5072066" y="4572015"/>
            <a:ext cx="3929090" cy="430887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tr-TR" sz="2200" dirty="0" smtClean="0"/>
              <a:t>Arsanın çevresi, 354 metredir</a:t>
            </a:r>
            <a:r>
              <a:rPr lang="tr-TR" dirty="0" smtClean="0"/>
              <a:t>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14282" y="142858"/>
            <a:ext cx="8786874" cy="120032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2400" dirty="0"/>
              <a:t>Uzun kenarının uzunluğu, kısa kenarının uzunluğundan 107 m</a:t>
            </a:r>
          </a:p>
          <a:p>
            <a:r>
              <a:rPr lang="tr-TR" sz="2400" dirty="0"/>
              <a:t>uzun olan dikdörtgen şeklindeki bahçenin </a:t>
            </a:r>
            <a:r>
              <a:rPr lang="tr-TR" sz="2400" dirty="0" smtClean="0"/>
              <a:t>kısa </a:t>
            </a:r>
            <a:r>
              <a:rPr lang="tr-TR" sz="2400" dirty="0"/>
              <a:t>kenarının uzunluğu</a:t>
            </a:r>
          </a:p>
          <a:p>
            <a:r>
              <a:rPr lang="tr-TR" sz="2400" dirty="0"/>
              <a:t>289 metredir. Bu bahçenin çevresinin uzunluğu kaç metredir?</a:t>
            </a:r>
          </a:p>
        </p:txBody>
      </p:sp>
      <p:sp>
        <p:nvSpPr>
          <p:cNvPr id="3" name="2 Dikdörtgen"/>
          <p:cNvSpPr/>
          <p:nvPr/>
        </p:nvSpPr>
        <p:spPr>
          <a:xfrm>
            <a:off x="642910" y="1857370"/>
            <a:ext cx="3929090" cy="20002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Metin kutusu"/>
          <p:cNvSpPr txBox="1"/>
          <p:nvPr/>
        </p:nvSpPr>
        <p:spPr>
          <a:xfrm>
            <a:off x="857224" y="1428742"/>
            <a:ext cx="3571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/>
              <a:t>Uzun kenar uzunluğu ?</a:t>
            </a:r>
            <a:endParaRPr lang="tr-TR" sz="2400" b="1" dirty="0"/>
          </a:p>
        </p:txBody>
      </p:sp>
      <p:sp>
        <p:nvSpPr>
          <p:cNvPr id="5" name="4 Metin kutusu"/>
          <p:cNvSpPr txBox="1"/>
          <p:nvPr/>
        </p:nvSpPr>
        <p:spPr>
          <a:xfrm rot="16200000">
            <a:off x="-601184" y="2626668"/>
            <a:ext cx="20002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/>
              <a:t>289 metre</a:t>
            </a:r>
            <a:endParaRPr lang="tr-TR" sz="2400" b="1" dirty="0"/>
          </a:p>
        </p:txBody>
      </p:sp>
      <p:sp>
        <p:nvSpPr>
          <p:cNvPr id="6" name="5 Metin kutusu"/>
          <p:cNvSpPr txBox="1"/>
          <p:nvPr/>
        </p:nvSpPr>
        <p:spPr>
          <a:xfrm>
            <a:off x="857224" y="2571750"/>
            <a:ext cx="3429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/>
              <a:t>Çevre Uzunluğu, ?</a:t>
            </a:r>
            <a:endParaRPr lang="tr-TR" sz="2400" b="1" dirty="0"/>
          </a:p>
        </p:txBody>
      </p:sp>
      <p:sp>
        <p:nvSpPr>
          <p:cNvPr id="7" name="6 Metin kutusu"/>
          <p:cNvSpPr txBox="1"/>
          <p:nvPr/>
        </p:nvSpPr>
        <p:spPr>
          <a:xfrm>
            <a:off x="4643438" y="1428742"/>
            <a:ext cx="4286280" cy="144655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200" dirty="0" smtClean="0"/>
              <a:t>Bahçe, dikdörtgen şeklinde. Kısa kenar uzunluğu; 289 metre.</a:t>
            </a:r>
          </a:p>
          <a:p>
            <a:r>
              <a:rPr lang="tr-TR" sz="2200" dirty="0" smtClean="0"/>
              <a:t>Uzun kenar uzunluğunu bilmiyoruz. Bahçenin çevre uzunluğu soruluyor.</a:t>
            </a:r>
            <a:endParaRPr lang="tr-TR" sz="2200" dirty="0"/>
          </a:p>
        </p:txBody>
      </p:sp>
      <p:sp>
        <p:nvSpPr>
          <p:cNvPr id="8" name="7 Metin kutusu"/>
          <p:cNvSpPr txBox="1"/>
          <p:nvPr/>
        </p:nvSpPr>
        <p:spPr>
          <a:xfrm>
            <a:off x="4643438" y="2928940"/>
            <a:ext cx="4286280" cy="144655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200" dirty="0" smtClean="0"/>
              <a:t>Uzun kenar uzunluğu, kısa kenar uzunluğundan 107 metre uzunmuş. </a:t>
            </a:r>
          </a:p>
          <a:p>
            <a:r>
              <a:rPr lang="tr-TR" sz="2200" dirty="0" smtClean="0"/>
              <a:t>Uzun kenar uzunluğu:</a:t>
            </a:r>
          </a:p>
          <a:p>
            <a:r>
              <a:rPr lang="tr-TR" sz="2200" dirty="0" smtClean="0"/>
              <a:t>289 + 107 = 396 metredir.</a:t>
            </a:r>
            <a:endParaRPr lang="tr-TR" sz="2200" dirty="0"/>
          </a:p>
        </p:txBody>
      </p:sp>
      <p:sp>
        <p:nvSpPr>
          <p:cNvPr id="9" name="8 Metin kutusu"/>
          <p:cNvSpPr txBox="1"/>
          <p:nvPr/>
        </p:nvSpPr>
        <p:spPr>
          <a:xfrm>
            <a:off x="1142976" y="3857634"/>
            <a:ext cx="26432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200" b="1" dirty="0" smtClean="0"/>
              <a:t>396 metre</a:t>
            </a:r>
            <a:endParaRPr lang="tr-TR" sz="2200" b="1" dirty="0"/>
          </a:p>
        </p:txBody>
      </p:sp>
      <p:sp>
        <p:nvSpPr>
          <p:cNvPr id="10" name="9 Metin kutusu"/>
          <p:cNvSpPr txBox="1"/>
          <p:nvPr/>
        </p:nvSpPr>
        <p:spPr>
          <a:xfrm>
            <a:off x="142844" y="4500576"/>
            <a:ext cx="4643470" cy="43088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200" b="1" dirty="0" smtClean="0"/>
              <a:t>Bahçenin çevresi: </a:t>
            </a:r>
            <a:r>
              <a:rPr lang="tr-TR" sz="2200" dirty="0" smtClean="0"/>
              <a:t>396 + 289 = 685, </a:t>
            </a:r>
            <a:endParaRPr lang="tr-TR" sz="2200" dirty="0"/>
          </a:p>
        </p:txBody>
      </p:sp>
      <p:sp>
        <p:nvSpPr>
          <p:cNvPr id="11" name="10 Metin kutusu"/>
          <p:cNvSpPr txBox="1"/>
          <p:nvPr/>
        </p:nvSpPr>
        <p:spPr>
          <a:xfrm>
            <a:off x="4857752" y="4500576"/>
            <a:ext cx="4071966" cy="46166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200" b="1" dirty="0" smtClean="0"/>
              <a:t>685 X 2 = </a:t>
            </a:r>
            <a:r>
              <a:rPr lang="tr-TR" sz="2400" b="1" dirty="0" smtClean="0">
                <a:solidFill>
                  <a:srgbClr val="FF0000"/>
                </a:solidFill>
              </a:rPr>
              <a:t>1370 metredir.</a:t>
            </a:r>
            <a:endParaRPr lang="tr-TR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 animBg="1"/>
      <p:bldP spid="8" grpId="0" animBg="1"/>
      <p:bldP spid="9" grpId="0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571618"/>
            <a:ext cx="6215106" cy="169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Dikdörtgen"/>
          <p:cNvSpPr/>
          <p:nvPr/>
        </p:nvSpPr>
        <p:spPr>
          <a:xfrm>
            <a:off x="214282" y="142858"/>
            <a:ext cx="8715436" cy="110799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r-TR" sz="2200" dirty="0" smtClean="0"/>
              <a:t>Yukarıdaki </a:t>
            </a:r>
            <a:r>
              <a:rPr lang="tr-TR" sz="2200" dirty="0"/>
              <a:t>gri alan bir karedir ve çevresi 80cm’dir. Beyaz ve kırmızı alan ise </a:t>
            </a:r>
            <a:r>
              <a:rPr lang="tr-TR" sz="2200" dirty="0" smtClean="0"/>
              <a:t>çevre uzunlukları </a:t>
            </a:r>
            <a:r>
              <a:rPr lang="tr-TR" sz="2200" dirty="0"/>
              <a:t>birbirine eşit olan dikdörtgen olup uzun kenarı 36 </a:t>
            </a:r>
            <a:r>
              <a:rPr lang="tr-TR" sz="2200" dirty="0" err="1"/>
              <a:t>cm’dir</a:t>
            </a:r>
            <a:r>
              <a:rPr lang="tr-TR" sz="2200" dirty="0"/>
              <a:t>. Bu üç şekil birleşince oluşan yeni şeklin çevresi kaç </a:t>
            </a:r>
            <a:r>
              <a:rPr lang="tr-TR" sz="2200" dirty="0" err="1"/>
              <a:t>cm’dir</a:t>
            </a:r>
            <a:r>
              <a:rPr lang="tr-TR" sz="2200" dirty="0"/>
              <a:t>? 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6715140" y="1285866"/>
            <a:ext cx="2286016" cy="1785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200" dirty="0" smtClean="0"/>
              <a:t>Karenin çevresi 80 cm ise bir kenarının uzunluğu;</a:t>
            </a:r>
          </a:p>
          <a:p>
            <a:r>
              <a:rPr lang="tr-TR" sz="2200" dirty="0" smtClean="0"/>
              <a:t>80 ÷ 4 = 20 cm</a:t>
            </a:r>
            <a:endParaRPr lang="tr-TR" sz="2200" dirty="0"/>
          </a:p>
        </p:txBody>
      </p:sp>
      <p:sp>
        <p:nvSpPr>
          <p:cNvPr id="5" name="4 Metin kutusu"/>
          <p:cNvSpPr txBox="1"/>
          <p:nvPr/>
        </p:nvSpPr>
        <p:spPr>
          <a:xfrm>
            <a:off x="642910" y="1285866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20 cm</a:t>
            </a:r>
            <a:endParaRPr lang="tr-TR" sz="2400" b="1" dirty="0"/>
          </a:p>
        </p:txBody>
      </p:sp>
      <p:sp>
        <p:nvSpPr>
          <p:cNvPr id="6" name="5 Metin kutusu"/>
          <p:cNvSpPr txBox="1"/>
          <p:nvPr/>
        </p:nvSpPr>
        <p:spPr>
          <a:xfrm rot="16200000">
            <a:off x="-320340" y="2034835"/>
            <a:ext cx="1071571" cy="430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b="1" dirty="0" smtClean="0"/>
              <a:t>20 cm</a:t>
            </a:r>
            <a:endParaRPr lang="tr-TR" sz="2200" b="1" dirty="0"/>
          </a:p>
        </p:txBody>
      </p:sp>
      <p:sp>
        <p:nvSpPr>
          <p:cNvPr id="7" name="6 Metin kutusu"/>
          <p:cNvSpPr txBox="1"/>
          <p:nvPr/>
        </p:nvSpPr>
        <p:spPr>
          <a:xfrm>
            <a:off x="2500298" y="1285866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36 cm</a:t>
            </a:r>
            <a:endParaRPr lang="tr-TR" sz="2400" b="1" dirty="0"/>
          </a:p>
        </p:txBody>
      </p:sp>
      <p:sp>
        <p:nvSpPr>
          <p:cNvPr id="8" name="7 Metin kutusu"/>
          <p:cNvSpPr txBox="1"/>
          <p:nvPr/>
        </p:nvSpPr>
        <p:spPr>
          <a:xfrm>
            <a:off x="4786314" y="1285866"/>
            <a:ext cx="1285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36 cm</a:t>
            </a:r>
            <a:endParaRPr lang="tr-TR" sz="2400" b="1" dirty="0"/>
          </a:p>
        </p:txBody>
      </p:sp>
      <p:sp>
        <p:nvSpPr>
          <p:cNvPr id="9" name="8 Metin kutusu"/>
          <p:cNvSpPr txBox="1"/>
          <p:nvPr/>
        </p:nvSpPr>
        <p:spPr>
          <a:xfrm>
            <a:off x="214282" y="3286130"/>
            <a:ext cx="8786874" cy="11079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200" dirty="0" smtClean="0"/>
              <a:t>Oluşan yeni şekil bir dikdörtgendir. </a:t>
            </a:r>
          </a:p>
          <a:p>
            <a:r>
              <a:rPr lang="tr-TR" sz="2200" dirty="0" smtClean="0"/>
              <a:t>Bu dikdörtgenin kısa kenarının uzunluğu; 20 cm, </a:t>
            </a:r>
          </a:p>
          <a:p>
            <a:r>
              <a:rPr lang="tr-TR" sz="2200" dirty="0" smtClean="0"/>
              <a:t>Uzun kenarının uzunluğu; 36 + 36 + 20 = 92 </a:t>
            </a:r>
            <a:r>
              <a:rPr lang="tr-TR" sz="2200" dirty="0" err="1" smtClean="0"/>
              <a:t>cm’dir</a:t>
            </a:r>
            <a:r>
              <a:rPr lang="tr-TR" sz="2200" dirty="0" smtClean="0"/>
              <a:t>.</a:t>
            </a:r>
            <a:endParaRPr lang="tr-TR" sz="2200" dirty="0"/>
          </a:p>
        </p:txBody>
      </p:sp>
      <p:sp>
        <p:nvSpPr>
          <p:cNvPr id="10" name="9 Metin kutusu"/>
          <p:cNvSpPr txBox="1"/>
          <p:nvPr/>
        </p:nvSpPr>
        <p:spPr>
          <a:xfrm>
            <a:off x="142844" y="4500576"/>
            <a:ext cx="4286280" cy="4308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200" dirty="0" smtClean="0"/>
              <a:t>Şeklin çevresi: 92 + 20 = 112 cm</a:t>
            </a:r>
            <a:endParaRPr lang="tr-TR" sz="2200" dirty="0"/>
          </a:p>
        </p:txBody>
      </p:sp>
      <p:sp>
        <p:nvSpPr>
          <p:cNvPr id="11" name="10 Metin kutusu"/>
          <p:cNvSpPr txBox="1"/>
          <p:nvPr/>
        </p:nvSpPr>
        <p:spPr>
          <a:xfrm>
            <a:off x="4500562" y="4500576"/>
            <a:ext cx="4429156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200" dirty="0" smtClean="0">
                <a:solidFill>
                  <a:srgbClr val="FF0000"/>
                </a:solidFill>
              </a:rPr>
              <a:t>Şeklin çevresi: </a:t>
            </a:r>
            <a:r>
              <a:rPr lang="tr-TR" sz="2200" dirty="0" smtClean="0"/>
              <a:t>112 X 2 = </a:t>
            </a:r>
            <a:r>
              <a:rPr lang="tr-TR" sz="2400" dirty="0" smtClean="0">
                <a:solidFill>
                  <a:srgbClr val="FF0000"/>
                </a:solidFill>
              </a:rPr>
              <a:t>224 cm</a:t>
            </a:r>
            <a:endParaRPr lang="tr-TR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8" grpId="0"/>
      <p:bldP spid="9" grpId="0" animBg="1"/>
      <p:bldP spid="10" grpId="0" animBg="1"/>
      <p:bldP spid="11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ent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Özel 1">
      <a:majorFont>
        <a:latin typeface="ALFABET98"/>
        <a:ea typeface=""/>
        <a:cs typeface=""/>
      </a:majorFont>
      <a:minorFont>
        <a:latin typeface="ALFABET98"/>
        <a:ea typeface=""/>
        <a:cs typeface=""/>
      </a:minorFont>
    </a:fontScheme>
    <a:fmtScheme name="Kent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198</TotalTime>
  <Words>861</Words>
  <PresentationFormat>Ekran Gösterisi (16:9)</PresentationFormat>
  <Paragraphs>114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Kent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2020-05-13T18:21:58Z</dcterms:created>
  <dcterms:modified xsi:type="dcterms:W3CDTF">2020-05-21T14:18:37Z</dcterms:modified>
  <cp:category>https://www.sorubak.com</cp:category>
</cp:coreProperties>
</file>