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DFA9E5-BC0C-42DA-99C7-C6F89E0B291A}" v="26" dt="2020-09-24T13:02:38.0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654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1" descr="Tag=AccentColor&#10;Flavor=Light&#10;Target=Fill">
            <a:extLst>
              <a:ext uri="{FF2B5EF4-FFF2-40B4-BE49-F238E27FC236}">
                <a16:creationId xmlns="" xmlns:a16="http://schemas.microsoft.com/office/drawing/2014/main" id="{0D57E7FA-E8FC-45AC-868F-CDC8144939D6}"/>
              </a:ext>
            </a:extLst>
          </p:cNvPr>
          <p:cNvSpPr/>
          <p:nvPr/>
        </p:nvSpPr>
        <p:spPr>
          <a:xfrm rot="10800000" flipV="1">
            <a:off x="2599854" y="527562"/>
            <a:ext cx="6992292" cy="5102484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8760" y="1591056"/>
            <a:ext cx="5705856" cy="3264408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8616"/>
            <a:ext cx="5705856" cy="996696"/>
          </a:xfrm>
        </p:spPr>
        <p:txBody>
          <a:bodyPr/>
          <a:lstStyle>
            <a:lvl1pPr marL="0" indent="0" algn="l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CE951E3-0794-422C-AF76-0AD4A7FB1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14EBFA8-0291-4D77-A9D9-B17FC2382A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57AC4D4-C4EE-4624-A329-C608A1D5A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33227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=""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12377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1C888B-58B8-4428-8B1D-4E26FC5D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314F67B-D516-42FA-A2CA-2DCD37CFE8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82BA5FF-4919-4FF8-9C04-06CE156B7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BEDA970-128E-4150-8E5A-A1B056E8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AEC6CD1-EE5E-42EF-B76D-BB803BA6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2468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550C2A1B-34CA-4877-9435-D77DF3257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F255E5E-4A81-44CC-8D99-F56E625D4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19CEECF-A221-4ECC-AD9C-E197D516D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18F41AE-0DDE-49ED-9F0C-E0E16F599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B47FB7-77F0-4C43-B81E-D04B31C95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4622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=""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70667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=""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9821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=""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7626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=""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3987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=""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3784" y="1572768"/>
            <a:ext cx="6501384" cy="4096512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0736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4622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 descr="Mask ID=&#10;Mask position=bottom, center&#10;Mask family= brushstroke, landscape, wide">
            <a:extLst>
              <a:ext uri="{FF2B5EF4-FFF2-40B4-BE49-F238E27FC236}">
                <a16:creationId xmlns="" xmlns:a16="http://schemas.microsoft.com/office/drawing/2014/main" id="{736BF44D-E8DD-45FA-931D-CBCC67D57944}"/>
              </a:ext>
            </a:extLst>
          </p:cNvPr>
          <p:cNvSpPr/>
          <p:nvPr/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09263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=""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2411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4E684-10F4-4CC3-A0B9-F03AA7BE37CF}" type="datetimeFigureOut">
              <a:rPr lang="en-US" smtClean="0"/>
              <a:pPr/>
              <a:t>9/25/2020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45F5A-061D-4825-9AE9-D7794091C6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52296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45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7">
            <a:extLst>
              <a:ext uri="{FF2B5EF4-FFF2-40B4-BE49-F238E27FC236}">
                <a16:creationId xmlns="" xmlns:a16="http://schemas.microsoft.com/office/drawing/2014/main" id="{8F187B58-3857-4454-9C70-EFB475976F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="" xmlns:a16="http://schemas.microsoft.com/office/drawing/2014/main" id="{1EDEE4CF-A82F-4019-AB55-E609430C10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13398" b="295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" name="Freeform: Shape 9">
            <a:extLst>
              <a:ext uri="{FF2B5EF4-FFF2-40B4-BE49-F238E27FC236}">
                <a16:creationId xmlns="" xmlns:a16="http://schemas.microsoft.com/office/drawing/2014/main" id="{4C5418A4-3935-49EA-B51C-5DDCBFAA39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28056" y="2813365"/>
            <a:ext cx="7450687" cy="3406460"/>
          </a:xfrm>
          <a:custGeom>
            <a:avLst/>
            <a:gdLst>
              <a:gd name="connsiteX0" fmla="*/ 6457914 w 7450687"/>
              <a:gd name="connsiteY0" fmla="*/ 0 h 3406460"/>
              <a:gd name="connsiteX1" fmla="*/ 6844288 w 7450687"/>
              <a:gd name="connsiteY1" fmla="*/ 233492 h 3406460"/>
              <a:gd name="connsiteX2" fmla="*/ 7386323 w 7450687"/>
              <a:gd name="connsiteY2" fmla="*/ 717155 h 3406460"/>
              <a:gd name="connsiteX3" fmla="*/ 7430798 w 7450687"/>
              <a:gd name="connsiteY3" fmla="*/ 1809564 h 3406460"/>
              <a:gd name="connsiteX4" fmla="*/ 7013848 w 7450687"/>
              <a:gd name="connsiteY4" fmla="*/ 3104890 h 3406460"/>
              <a:gd name="connsiteX5" fmla="*/ 6569101 w 7450687"/>
              <a:gd name="connsiteY5" fmla="*/ 3402314 h 3406460"/>
              <a:gd name="connsiteX6" fmla="*/ 3683807 w 7450687"/>
              <a:gd name="connsiteY6" fmla="*/ 3341162 h 3406460"/>
              <a:gd name="connsiteX7" fmla="*/ 1704683 w 7450687"/>
              <a:gd name="connsiteY7" fmla="*/ 2860279 h 3406460"/>
              <a:gd name="connsiteX8" fmla="*/ 2010446 w 7450687"/>
              <a:gd name="connsiteY8" fmla="*/ 2801907 h 3406460"/>
              <a:gd name="connsiteX9" fmla="*/ 1273834 w 7450687"/>
              <a:gd name="connsiteY9" fmla="*/ 2674041 h 3406460"/>
              <a:gd name="connsiteX10" fmla="*/ 1315530 w 7450687"/>
              <a:gd name="connsiteY10" fmla="*/ 2657363 h 3406460"/>
              <a:gd name="connsiteX11" fmla="*/ 1234919 w 7450687"/>
              <a:gd name="connsiteY11" fmla="*/ 2590651 h 3406460"/>
              <a:gd name="connsiteX12" fmla="*/ 904138 w 7450687"/>
              <a:gd name="connsiteY12" fmla="*/ 2485024 h 3406460"/>
              <a:gd name="connsiteX13" fmla="*/ 1315530 w 7450687"/>
              <a:gd name="connsiteY13" fmla="*/ 2307126 h 3406460"/>
              <a:gd name="connsiteX14" fmla="*/ 851326 w 7450687"/>
              <a:gd name="connsiteY14" fmla="*/ 2065294 h 3406460"/>
              <a:gd name="connsiteX15" fmla="*/ 615053 w 7450687"/>
              <a:gd name="connsiteY15" fmla="*/ 2006921 h 3406460"/>
              <a:gd name="connsiteX16" fmla="*/ 1393361 w 7450687"/>
              <a:gd name="connsiteY16" fmla="*/ 1703937 h 3406460"/>
              <a:gd name="connsiteX17" fmla="*/ 131391 w 7450687"/>
              <a:gd name="connsiteY17" fmla="*/ 1553835 h 3406460"/>
              <a:gd name="connsiteX18" fmla="*/ 234239 w 7450687"/>
              <a:gd name="connsiteY18" fmla="*/ 1492682 h 3406460"/>
              <a:gd name="connsiteX19" fmla="*/ 1018105 w 7450687"/>
              <a:gd name="connsiteY19" fmla="*/ 1509360 h 3406460"/>
              <a:gd name="connsiteX20" fmla="*/ 1148750 w 7450687"/>
              <a:gd name="connsiteY20" fmla="*/ 1462106 h 3406460"/>
              <a:gd name="connsiteX21" fmla="*/ 1018105 w 7450687"/>
              <a:gd name="connsiteY21" fmla="*/ 1387055 h 3406460"/>
              <a:gd name="connsiteX22" fmla="*/ 509426 w 7450687"/>
              <a:gd name="connsiteY22" fmla="*/ 1331461 h 3406460"/>
              <a:gd name="connsiteX23" fmla="*/ 376002 w 7450687"/>
              <a:gd name="connsiteY23" fmla="*/ 1206376 h 3406460"/>
              <a:gd name="connsiteX24" fmla="*/ 150849 w 7450687"/>
              <a:gd name="connsiteY24" fmla="*/ 1061833 h 3406460"/>
              <a:gd name="connsiteX25" fmla="*/ 306510 w 7450687"/>
              <a:gd name="connsiteY25" fmla="*/ 942308 h 3406460"/>
              <a:gd name="connsiteX26" fmla="*/ 53560 w 7450687"/>
              <a:gd name="connsiteY26" fmla="*/ 764409 h 3406460"/>
              <a:gd name="connsiteX27" fmla="*/ 125832 w 7450687"/>
              <a:gd name="connsiteY27" fmla="*/ 530917 h 3406460"/>
              <a:gd name="connsiteX28" fmla="*/ 551121 w 7450687"/>
              <a:gd name="connsiteY28" fmla="*/ 475324 h 3406460"/>
              <a:gd name="connsiteX29" fmla="*/ 1120952 w 7450687"/>
              <a:gd name="connsiteY29" fmla="*/ 394713 h 3406460"/>
              <a:gd name="connsiteX30" fmla="*/ 1693564 w 7450687"/>
              <a:gd name="connsiteY30" fmla="*/ 325221 h 3406460"/>
              <a:gd name="connsiteX31" fmla="*/ 2266175 w 7450687"/>
              <a:gd name="connsiteY31" fmla="*/ 325221 h 3406460"/>
              <a:gd name="connsiteX32" fmla="*/ 2430177 w 7450687"/>
              <a:gd name="connsiteY32" fmla="*/ 330781 h 3406460"/>
              <a:gd name="connsiteX33" fmla="*/ 2432956 w 7450687"/>
              <a:gd name="connsiteY33" fmla="*/ 330781 h 3406460"/>
              <a:gd name="connsiteX34" fmla="*/ 3144551 w 7450687"/>
              <a:gd name="connsiteY34" fmla="*/ 355798 h 3406460"/>
              <a:gd name="connsiteX35" fmla="*/ 3408619 w 7450687"/>
              <a:gd name="connsiteY35" fmla="*/ 358577 h 3406460"/>
              <a:gd name="connsiteX36" fmla="*/ 3981231 w 7450687"/>
              <a:gd name="connsiteY36" fmla="*/ 361357 h 3406460"/>
              <a:gd name="connsiteX37" fmla="*/ 4551063 w 7450687"/>
              <a:gd name="connsiteY37" fmla="*/ 350238 h 3406460"/>
              <a:gd name="connsiteX38" fmla="*/ 5129233 w 7450687"/>
              <a:gd name="connsiteY38" fmla="*/ 316882 h 3406460"/>
              <a:gd name="connsiteX39" fmla="*/ 5699065 w 7450687"/>
              <a:gd name="connsiteY39" fmla="*/ 272407 h 3406460"/>
              <a:gd name="connsiteX40" fmla="*/ 6063202 w 7450687"/>
              <a:gd name="connsiteY40" fmla="*/ 172339 h 3406460"/>
              <a:gd name="connsiteX41" fmla="*/ 6457914 w 7450687"/>
              <a:gd name="connsiteY41" fmla="*/ 0 h 340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450687" h="3406460">
                <a:moveTo>
                  <a:pt x="6457914" y="0"/>
                </a:moveTo>
                <a:cubicBezTo>
                  <a:pt x="6560763" y="125085"/>
                  <a:pt x="6713644" y="161221"/>
                  <a:pt x="6844288" y="233492"/>
                </a:cubicBezTo>
                <a:cubicBezTo>
                  <a:pt x="6972153" y="289086"/>
                  <a:pt x="7336289" y="611527"/>
                  <a:pt x="7386323" y="717155"/>
                </a:cubicBezTo>
                <a:cubicBezTo>
                  <a:pt x="7475273" y="900613"/>
                  <a:pt x="7453035" y="1573293"/>
                  <a:pt x="7430798" y="1809564"/>
                </a:cubicBezTo>
                <a:cubicBezTo>
                  <a:pt x="7347408" y="2398855"/>
                  <a:pt x="7041645" y="3077093"/>
                  <a:pt x="7013848" y="3104890"/>
                </a:cubicBezTo>
                <a:cubicBezTo>
                  <a:pt x="6924899" y="3085432"/>
                  <a:pt x="6721983" y="3391196"/>
                  <a:pt x="6569101" y="3402314"/>
                </a:cubicBezTo>
                <a:cubicBezTo>
                  <a:pt x="6407881" y="3413434"/>
                  <a:pt x="4039604" y="3405095"/>
                  <a:pt x="3683807" y="3341162"/>
                </a:cubicBezTo>
                <a:cubicBezTo>
                  <a:pt x="1749158" y="2988144"/>
                  <a:pt x="1704683" y="2860279"/>
                  <a:pt x="1704683" y="2860279"/>
                </a:cubicBezTo>
                <a:cubicBezTo>
                  <a:pt x="1704683" y="2860279"/>
                  <a:pt x="1910378" y="2835262"/>
                  <a:pt x="2010446" y="2801907"/>
                </a:cubicBezTo>
                <a:cubicBezTo>
                  <a:pt x="1865904" y="2799126"/>
                  <a:pt x="1296072" y="2693500"/>
                  <a:pt x="1273834" y="2674041"/>
                </a:cubicBezTo>
                <a:cubicBezTo>
                  <a:pt x="1284954" y="2668482"/>
                  <a:pt x="1301632" y="2662923"/>
                  <a:pt x="1315530" y="2657363"/>
                </a:cubicBezTo>
                <a:cubicBezTo>
                  <a:pt x="1284954" y="2640686"/>
                  <a:pt x="1259936" y="2621228"/>
                  <a:pt x="1234919" y="2590651"/>
                </a:cubicBezTo>
                <a:cubicBezTo>
                  <a:pt x="1154309" y="2487804"/>
                  <a:pt x="1018105" y="2523940"/>
                  <a:pt x="904138" y="2485024"/>
                </a:cubicBezTo>
                <a:cubicBezTo>
                  <a:pt x="976410" y="2268210"/>
                  <a:pt x="1168208" y="2348820"/>
                  <a:pt x="1315530" y="2307126"/>
                </a:cubicBezTo>
                <a:cubicBezTo>
                  <a:pt x="929156" y="2179260"/>
                  <a:pt x="1004207" y="2112548"/>
                  <a:pt x="851326" y="2065294"/>
                </a:cubicBezTo>
                <a:cubicBezTo>
                  <a:pt x="659528" y="2006921"/>
                  <a:pt x="615053" y="2006921"/>
                  <a:pt x="615053" y="2006921"/>
                </a:cubicBezTo>
                <a:cubicBezTo>
                  <a:pt x="840206" y="1829023"/>
                  <a:pt x="1109834" y="2020820"/>
                  <a:pt x="1393361" y="1703937"/>
                </a:cubicBezTo>
                <a:cubicBezTo>
                  <a:pt x="1120952" y="1659463"/>
                  <a:pt x="306510" y="1637225"/>
                  <a:pt x="131391" y="1553835"/>
                </a:cubicBezTo>
                <a:cubicBezTo>
                  <a:pt x="198103" y="1584411"/>
                  <a:pt x="203663" y="1492682"/>
                  <a:pt x="234239" y="1492682"/>
                </a:cubicBezTo>
                <a:cubicBezTo>
                  <a:pt x="492748" y="1489903"/>
                  <a:pt x="756816" y="1542717"/>
                  <a:pt x="1018105" y="1509360"/>
                </a:cubicBezTo>
                <a:cubicBezTo>
                  <a:pt x="1065359" y="1506581"/>
                  <a:pt x="1140411" y="1531597"/>
                  <a:pt x="1148750" y="1462106"/>
                </a:cubicBezTo>
                <a:cubicBezTo>
                  <a:pt x="1157088" y="1375936"/>
                  <a:pt x="1059800" y="1395394"/>
                  <a:pt x="1018105" y="1387055"/>
                </a:cubicBezTo>
                <a:cubicBezTo>
                  <a:pt x="848545" y="1359258"/>
                  <a:pt x="681766" y="1348140"/>
                  <a:pt x="509426" y="1331461"/>
                </a:cubicBezTo>
                <a:cubicBezTo>
                  <a:pt x="437155" y="1323122"/>
                  <a:pt x="348206" y="1339800"/>
                  <a:pt x="376002" y="1206376"/>
                </a:cubicBezTo>
                <a:cubicBezTo>
                  <a:pt x="353764" y="1078512"/>
                  <a:pt x="220341" y="1122986"/>
                  <a:pt x="150849" y="1061833"/>
                </a:cubicBezTo>
                <a:cubicBezTo>
                  <a:pt x="184205" y="989562"/>
                  <a:pt x="278714" y="1039597"/>
                  <a:pt x="306510" y="942308"/>
                </a:cubicBezTo>
                <a:cubicBezTo>
                  <a:pt x="173086" y="972884"/>
                  <a:pt x="186985" y="761630"/>
                  <a:pt x="53560" y="764409"/>
                </a:cubicBezTo>
                <a:cubicBezTo>
                  <a:pt x="-57626" y="639324"/>
                  <a:pt x="22984" y="578171"/>
                  <a:pt x="125832" y="530917"/>
                </a:cubicBezTo>
                <a:cubicBezTo>
                  <a:pt x="259256" y="472544"/>
                  <a:pt x="406578" y="486442"/>
                  <a:pt x="551121" y="475324"/>
                </a:cubicBezTo>
                <a:cubicBezTo>
                  <a:pt x="742919" y="450306"/>
                  <a:pt x="926376" y="391934"/>
                  <a:pt x="1120952" y="394713"/>
                </a:cubicBezTo>
                <a:cubicBezTo>
                  <a:pt x="1304411" y="336340"/>
                  <a:pt x="1507326" y="400272"/>
                  <a:pt x="1693564" y="325221"/>
                </a:cubicBezTo>
                <a:cubicBezTo>
                  <a:pt x="1882582" y="325221"/>
                  <a:pt x="2074379" y="325221"/>
                  <a:pt x="2266175" y="325221"/>
                </a:cubicBezTo>
                <a:cubicBezTo>
                  <a:pt x="2321770" y="328001"/>
                  <a:pt x="2374582" y="328001"/>
                  <a:pt x="2430177" y="330781"/>
                </a:cubicBezTo>
                <a:cubicBezTo>
                  <a:pt x="2430177" y="330781"/>
                  <a:pt x="2432956" y="330781"/>
                  <a:pt x="2432956" y="330781"/>
                </a:cubicBezTo>
                <a:cubicBezTo>
                  <a:pt x="2672008" y="339120"/>
                  <a:pt x="2908279" y="344679"/>
                  <a:pt x="3144551" y="355798"/>
                </a:cubicBezTo>
                <a:cubicBezTo>
                  <a:pt x="3233500" y="355798"/>
                  <a:pt x="3319670" y="358577"/>
                  <a:pt x="3408619" y="358577"/>
                </a:cubicBezTo>
                <a:cubicBezTo>
                  <a:pt x="3597637" y="372475"/>
                  <a:pt x="3789434" y="380814"/>
                  <a:pt x="3981231" y="361357"/>
                </a:cubicBezTo>
                <a:cubicBezTo>
                  <a:pt x="4173028" y="378035"/>
                  <a:pt x="4359266" y="366917"/>
                  <a:pt x="4551063" y="350238"/>
                </a:cubicBezTo>
                <a:cubicBezTo>
                  <a:pt x="4745639" y="369696"/>
                  <a:pt x="4937437" y="341899"/>
                  <a:pt x="5129233" y="316882"/>
                </a:cubicBezTo>
                <a:cubicBezTo>
                  <a:pt x="5321031" y="328001"/>
                  <a:pt x="5512828" y="328001"/>
                  <a:pt x="5699065" y="272407"/>
                </a:cubicBezTo>
                <a:cubicBezTo>
                  <a:pt x="5840829" y="333560"/>
                  <a:pt x="5910321" y="133424"/>
                  <a:pt x="6063202" y="172339"/>
                </a:cubicBezTo>
                <a:cubicBezTo>
                  <a:pt x="6216084" y="214035"/>
                  <a:pt x="6324491" y="55593"/>
                  <a:pt x="6457914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229B6D2-4F77-4060-85F3-8FDA7102F9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8986" y="3547277"/>
            <a:ext cx="4452181" cy="1341624"/>
          </a:xfrm>
        </p:spPr>
        <p:txBody>
          <a:bodyPr anchor="b">
            <a:normAutofit/>
          </a:bodyPr>
          <a:lstStyle/>
          <a:p>
            <a:r>
              <a:rPr lang="tr-TR" sz="4000" b="1"/>
              <a:t>BEŞ BASAMAKLI DOĞAL SAYILAR</a:t>
            </a:r>
          </a:p>
        </p:txBody>
      </p:sp>
    </p:spTree>
    <p:extLst>
      <p:ext uri="{BB962C8B-B14F-4D97-AF65-F5344CB8AC3E}">
        <p14:creationId xmlns="" xmlns:p14="http://schemas.microsoft.com/office/powerpoint/2010/main" val="42878196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2A294E50-6AE2-4AD6-97DE-FE5FA7E72642}"/>
              </a:ext>
            </a:extLst>
          </p:cNvPr>
          <p:cNvSpPr txBox="1"/>
          <p:nvPr/>
        </p:nvSpPr>
        <p:spPr>
          <a:xfrm>
            <a:off x="1055077" y="1322363"/>
            <a:ext cx="10058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‘’62 780’’ sayısının binler ve yüzler basamağındaki rakamların basamak değerleri farkı kaçtır?</a:t>
            </a:r>
          </a:p>
        </p:txBody>
      </p:sp>
    </p:spTree>
    <p:extLst>
      <p:ext uri="{BB962C8B-B14F-4D97-AF65-F5344CB8AC3E}">
        <p14:creationId xmlns="" xmlns:p14="http://schemas.microsoft.com/office/powerpoint/2010/main" val="23028057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D1650EF8-D0DE-45C9-8E5D-267217EE346A}"/>
              </a:ext>
            </a:extLst>
          </p:cNvPr>
          <p:cNvSpPr txBox="1"/>
          <p:nvPr/>
        </p:nvSpPr>
        <p:spPr>
          <a:xfrm>
            <a:off x="1087901" y="562708"/>
            <a:ext cx="1001619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6 2  7 8 0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7 x 100 = 700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2 x 1000 = 2 000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			2 000 – 700 = 1 300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Düz Bağlayıcı 3">
            <a:extLst>
              <a:ext uri="{FF2B5EF4-FFF2-40B4-BE49-F238E27FC236}">
                <a16:creationId xmlns="" xmlns:a16="http://schemas.microsoft.com/office/drawing/2014/main" id="{EA1A11BB-085B-42D7-B839-4F7984954C73}"/>
              </a:ext>
            </a:extLst>
          </p:cNvPr>
          <p:cNvCxnSpPr/>
          <p:nvPr/>
        </p:nvCxnSpPr>
        <p:spPr>
          <a:xfrm>
            <a:off x="2264898" y="1252025"/>
            <a:ext cx="0" cy="106914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C00F2A2F-FF1D-47A3-A24D-C896DD55C26D}"/>
              </a:ext>
            </a:extLst>
          </p:cNvPr>
          <p:cNvCxnSpPr/>
          <p:nvPr/>
        </p:nvCxnSpPr>
        <p:spPr>
          <a:xfrm>
            <a:off x="2264898" y="2349305"/>
            <a:ext cx="1519311" cy="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="" xmlns:a16="http://schemas.microsoft.com/office/drawing/2014/main" id="{689CB3F5-73F9-484F-B3D4-54E6BD03F541}"/>
              </a:ext>
            </a:extLst>
          </p:cNvPr>
          <p:cNvCxnSpPr/>
          <p:nvPr/>
        </p:nvCxnSpPr>
        <p:spPr>
          <a:xfrm>
            <a:off x="1716258" y="1252025"/>
            <a:ext cx="0" cy="171625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="" xmlns:a16="http://schemas.microsoft.com/office/drawing/2014/main" id="{BAEE0329-C0FD-442E-BF64-1F3651A9F147}"/>
              </a:ext>
            </a:extLst>
          </p:cNvPr>
          <p:cNvCxnSpPr/>
          <p:nvPr/>
        </p:nvCxnSpPr>
        <p:spPr>
          <a:xfrm>
            <a:off x="1716258" y="2972613"/>
            <a:ext cx="2039815" cy="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684241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1118CA06-14EC-486B-9942-1CECD7C63B57}"/>
              </a:ext>
            </a:extLst>
          </p:cNvPr>
          <p:cNvSpPr txBox="1"/>
          <p:nvPr/>
        </p:nvSpPr>
        <p:spPr>
          <a:xfrm>
            <a:off x="956603" y="1111348"/>
            <a:ext cx="106492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‘’43 895’’ sayısında binler bölüğündeki rakamların sayı değerlerinin toplamı kaç olur?</a:t>
            </a:r>
          </a:p>
        </p:txBody>
      </p:sp>
    </p:spTree>
    <p:extLst>
      <p:ext uri="{BB962C8B-B14F-4D97-AF65-F5344CB8AC3E}">
        <p14:creationId xmlns="" xmlns:p14="http://schemas.microsoft.com/office/powerpoint/2010/main" val="9776973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61A81114-4BC7-470F-B9E8-8A63B3609B7E}"/>
              </a:ext>
            </a:extLst>
          </p:cNvPr>
          <p:cNvSpPr txBox="1"/>
          <p:nvPr/>
        </p:nvSpPr>
        <p:spPr>
          <a:xfrm>
            <a:off x="899886" y="920621"/>
            <a:ext cx="99858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tr-TR" sz="4000" u="sng" dirty="0">
                <a:latin typeface="Arial" panose="020B0604020202020204" pitchFamily="34" charset="0"/>
                <a:cs typeface="Arial" panose="020B0604020202020204" pitchFamily="34" charset="0"/>
              </a:rPr>
              <a:t>43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r-TR" sz="4000" u="sng" dirty="0">
                <a:latin typeface="Arial" panose="020B0604020202020204" pitchFamily="34" charset="0"/>
                <a:cs typeface="Arial" panose="020B0604020202020204" pitchFamily="34" charset="0"/>
              </a:rPr>
              <a:t>895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Binler Bölüğü : 43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Binler     Birler        Sayı Değeri : 4 + 3 = 7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Bölüğü   </a:t>
            </a:r>
            <a:r>
              <a:rPr lang="tr-TR" sz="4000" dirty="0" err="1">
                <a:latin typeface="Arial" panose="020B0604020202020204" pitchFamily="34" charset="0"/>
                <a:cs typeface="Arial" panose="020B0604020202020204" pitchFamily="34" charset="0"/>
              </a:rPr>
              <a:t>Bölüğü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Düz Ok Bağlayıcısı 6">
            <a:extLst>
              <a:ext uri="{FF2B5EF4-FFF2-40B4-BE49-F238E27FC236}">
                <a16:creationId xmlns="" xmlns:a16="http://schemas.microsoft.com/office/drawing/2014/main" id="{ED52142E-CE99-491C-A069-97DFFB7DD1E7}"/>
              </a:ext>
            </a:extLst>
          </p:cNvPr>
          <p:cNvCxnSpPr/>
          <p:nvPr/>
        </p:nvCxnSpPr>
        <p:spPr>
          <a:xfrm flipH="1">
            <a:off x="1799772" y="1611085"/>
            <a:ext cx="362858" cy="134982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>
            <a:extLst>
              <a:ext uri="{FF2B5EF4-FFF2-40B4-BE49-F238E27FC236}">
                <a16:creationId xmlns="" xmlns:a16="http://schemas.microsoft.com/office/drawing/2014/main" id="{59E3F294-0BFC-496D-9927-1903C972A1B0}"/>
              </a:ext>
            </a:extLst>
          </p:cNvPr>
          <p:cNvCxnSpPr>
            <a:cxnSpLocks/>
          </p:cNvCxnSpPr>
          <p:nvPr/>
        </p:nvCxnSpPr>
        <p:spPr>
          <a:xfrm>
            <a:off x="2902857" y="1611085"/>
            <a:ext cx="870857" cy="1248229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824471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9ECBE4BF-0E85-440E-96A4-415BA032DB3E}"/>
              </a:ext>
            </a:extLst>
          </p:cNvPr>
          <p:cNvSpPr txBox="1"/>
          <p:nvPr/>
        </p:nvSpPr>
        <p:spPr>
          <a:xfrm>
            <a:off x="885371" y="957943"/>
            <a:ext cx="104648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tr-TR" sz="4400" dirty="0">
                <a:latin typeface="Arial" panose="020B0604020202020204" pitchFamily="34" charset="0"/>
                <a:cs typeface="Arial" panose="020B0604020202020204" pitchFamily="34" charset="0"/>
              </a:rPr>
              <a:t>‘’30 000 + 2 000 + 400 + 50 = ?’’ şeklinde çözümlenen sayı hangisidir?</a:t>
            </a:r>
          </a:p>
          <a:p>
            <a:endParaRPr lang="tr-T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a) 30 450		b) 2435 		c) 32 450		d) 23 540</a:t>
            </a:r>
          </a:p>
        </p:txBody>
      </p:sp>
    </p:spTree>
    <p:extLst>
      <p:ext uri="{BB962C8B-B14F-4D97-AF65-F5344CB8AC3E}">
        <p14:creationId xmlns="" xmlns:p14="http://schemas.microsoft.com/office/powerpoint/2010/main" val="21409115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C98A3B80-D64D-4481-85D8-2EA1810752E2}"/>
              </a:ext>
            </a:extLst>
          </p:cNvPr>
          <p:cNvSpPr txBox="1"/>
          <p:nvPr/>
        </p:nvSpPr>
        <p:spPr>
          <a:xfrm>
            <a:off x="972457" y="1219200"/>
            <a:ext cx="957942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30 000 + 2 000 + 400 + 50 =?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İşlemi yapalım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30 000 + 2 000 + 400 + 50 = 32 450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Cevap = c şıkkı</a:t>
            </a:r>
          </a:p>
        </p:txBody>
      </p:sp>
    </p:spTree>
    <p:extLst>
      <p:ext uri="{BB962C8B-B14F-4D97-AF65-F5344CB8AC3E}">
        <p14:creationId xmlns="" xmlns:p14="http://schemas.microsoft.com/office/powerpoint/2010/main" val="40442282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FD9811E0-526F-458C-AEC4-C5B9212FD667}"/>
              </a:ext>
            </a:extLst>
          </p:cNvPr>
          <p:cNvSpPr txBox="1"/>
          <p:nvPr/>
        </p:nvSpPr>
        <p:spPr>
          <a:xfrm>
            <a:off x="870857" y="1146629"/>
            <a:ext cx="10363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‘’65 711’’ sayısının onlar basamağındaki rakamı 4, on binler basamağındaki rakamı 2 artırırsak yeni oluşan sayı kaç olur?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a) 35731		b) 85751		c) 67 751		d) 85 715</a:t>
            </a:r>
          </a:p>
        </p:txBody>
      </p:sp>
    </p:spTree>
    <p:extLst>
      <p:ext uri="{BB962C8B-B14F-4D97-AF65-F5344CB8AC3E}">
        <p14:creationId xmlns="" xmlns:p14="http://schemas.microsoft.com/office/powerpoint/2010/main" val="3793418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B100A97C-D220-4FA7-851B-6CBD6626D098}"/>
              </a:ext>
            </a:extLst>
          </p:cNvPr>
          <p:cNvSpPr txBox="1"/>
          <p:nvPr/>
        </p:nvSpPr>
        <p:spPr>
          <a:xfrm>
            <a:off x="841829" y="246743"/>
            <a:ext cx="1024708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65 711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		     1 + 4 = 5</a:t>
            </a: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6 + 2 = 8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65 711             85 751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Cevap : b şıkkı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Düz Bağlayıcı 3">
            <a:extLst>
              <a:ext uri="{FF2B5EF4-FFF2-40B4-BE49-F238E27FC236}">
                <a16:creationId xmlns="" xmlns:a16="http://schemas.microsoft.com/office/drawing/2014/main" id="{0A6F2D97-320D-445D-A67A-C603FFF70528}"/>
              </a:ext>
            </a:extLst>
          </p:cNvPr>
          <p:cNvCxnSpPr>
            <a:cxnSpLocks/>
          </p:cNvCxnSpPr>
          <p:nvPr/>
        </p:nvCxnSpPr>
        <p:spPr>
          <a:xfrm>
            <a:off x="2206171" y="986972"/>
            <a:ext cx="0" cy="88537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F561CEA3-2D82-47F2-85C5-C5949CAC8002}"/>
              </a:ext>
            </a:extLst>
          </p:cNvPr>
          <p:cNvCxnSpPr/>
          <p:nvPr/>
        </p:nvCxnSpPr>
        <p:spPr>
          <a:xfrm>
            <a:off x="2206171" y="1857829"/>
            <a:ext cx="110308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="" xmlns:a16="http://schemas.microsoft.com/office/drawing/2014/main" id="{5AA75B9F-0057-4374-872D-1098D9D0F850}"/>
              </a:ext>
            </a:extLst>
          </p:cNvPr>
          <p:cNvCxnSpPr/>
          <p:nvPr/>
        </p:nvCxnSpPr>
        <p:spPr>
          <a:xfrm>
            <a:off x="1190172" y="986972"/>
            <a:ext cx="0" cy="1524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="" xmlns:a16="http://schemas.microsoft.com/office/drawing/2014/main" id="{23020131-3CF2-4A0D-B54A-1E683CADEEF3}"/>
              </a:ext>
            </a:extLst>
          </p:cNvPr>
          <p:cNvCxnSpPr/>
          <p:nvPr/>
        </p:nvCxnSpPr>
        <p:spPr>
          <a:xfrm>
            <a:off x="1190172" y="2510972"/>
            <a:ext cx="217714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="" xmlns:a16="http://schemas.microsoft.com/office/drawing/2014/main" id="{3CEB78D8-08B8-480A-A25E-29DB5B4FEE96}"/>
              </a:ext>
            </a:extLst>
          </p:cNvPr>
          <p:cNvCxnSpPr/>
          <p:nvPr/>
        </p:nvCxnSpPr>
        <p:spPr>
          <a:xfrm>
            <a:off x="2888344" y="3657600"/>
            <a:ext cx="124822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31786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raphic 1">
            <a:extLst>
              <a:ext uri="{FF2B5EF4-FFF2-40B4-BE49-F238E27FC236}">
                <a16:creationId xmlns="" xmlns:a16="http://schemas.microsoft.com/office/drawing/2014/main" id="{0D57E7FA-E8FC-45AC-868F-CDC8144939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rot="10800000" flipV="1">
            <a:off x="2599854" y="527562"/>
            <a:ext cx="6992292" cy="5102484"/>
          </a:xfrm>
          <a:custGeom>
            <a:avLst/>
            <a:gdLst/>
            <a:ahLst/>
            <a:cxnLst/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 useBgFill="1">
        <p:nvSpPr>
          <p:cNvPr id="17" name="Rectangle 12">
            <a:extLst>
              <a:ext uri="{FF2B5EF4-FFF2-40B4-BE49-F238E27FC236}">
                <a16:creationId xmlns="" xmlns:a16="http://schemas.microsoft.com/office/drawing/2014/main" id="{8F187B58-3857-4454-9C70-EFB475976F7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İçerik Yer Tutucusu 5" descr="bina, açık hava, yol, cadde içeren bir resim&#10;&#10;Açıklama otomatik olarak oluşturuldu">
            <a:extLst>
              <a:ext uri="{FF2B5EF4-FFF2-40B4-BE49-F238E27FC236}">
                <a16:creationId xmlns="" xmlns:a16="http://schemas.microsoft.com/office/drawing/2014/main" id="{D8E1BA27-AC90-4AA7-985D-060FA521E5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0" y="-43533"/>
            <a:ext cx="12191980" cy="6857990"/>
          </a:xfrm>
          <a:prstGeom prst="rect">
            <a:avLst/>
          </a:prstGeom>
        </p:spPr>
      </p:pic>
      <p:sp>
        <p:nvSpPr>
          <p:cNvPr id="15" name="Freeform: Shape 14">
            <a:extLst>
              <a:ext uri="{FF2B5EF4-FFF2-40B4-BE49-F238E27FC236}">
                <a16:creationId xmlns="" xmlns:a16="http://schemas.microsoft.com/office/drawing/2014/main" id="{4C5418A4-3935-49EA-B51C-5DDCBFAA395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428056" y="2813365"/>
            <a:ext cx="7450687" cy="3406460"/>
          </a:xfrm>
          <a:custGeom>
            <a:avLst/>
            <a:gdLst>
              <a:gd name="connsiteX0" fmla="*/ 6457914 w 7450687"/>
              <a:gd name="connsiteY0" fmla="*/ 0 h 3406460"/>
              <a:gd name="connsiteX1" fmla="*/ 6844288 w 7450687"/>
              <a:gd name="connsiteY1" fmla="*/ 233492 h 3406460"/>
              <a:gd name="connsiteX2" fmla="*/ 7386323 w 7450687"/>
              <a:gd name="connsiteY2" fmla="*/ 717155 h 3406460"/>
              <a:gd name="connsiteX3" fmla="*/ 7430798 w 7450687"/>
              <a:gd name="connsiteY3" fmla="*/ 1809564 h 3406460"/>
              <a:gd name="connsiteX4" fmla="*/ 7013848 w 7450687"/>
              <a:gd name="connsiteY4" fmla="*/ 3104890 h 3406460"/>
              <a:gd name="connsiteX5" fmla="*/ 6569101 w 7450687"/>
              <a:gd name="connsiteY5" fmla="*/ 3402314 h 3406460"/>
              <a:gd name="connsiteX6" fmla="*/ 3683807 w 7450687"/>
              <a:gd name="connsiteY6" fmla="*/ 3341162 h 3406460"/>
              <a:gd name="connsiteX7" fmla="*/ 1704683 w 7450687"/>
              <a:gd name="connsiteY7" fmla="*/ 2860279 h 3406460"/>
              <a:gd name="connsiteX8" fmla="*/ 2010446 w 7450687"/>
              <a:gd name="connsiteY8" fmla="*/ 2801907 h 3406460"/>
              <a:gd name="connsiteX9" fmla="*/ 1273834 w 7450687"/>
              <a:gd name="connsiteY9" fmla="*/ 2674041 h 3406460"/>
              <a:gd name="connsiteX10" fmla="*/ 1315530 w 7450687"/>
              <a:gd name="connsiteY10" fmla="*/ 2657363 h 3406460"/>
              <a:gd name="connsiteX11" fmla="*/ 1234919 w 7450687"/>
              <a:gd name="connsiteY11" fmla="*/ 2590651 h 3406460"/>
              <a:gd name="connsiteX12" fmla="*/ 904138 w 7450687"/>
              <a:gd name="connsiteY12" fmla="*/ 2485024 h 3406460"/>
              <a:gd name="connsiteX13" fmla="*/ 1315530 w 7450687"/>
              <a:gd name="connsiteY13" fmla="*/ 2307126 h 3406460"/>
              <a:gd name="connsiteX14" fmla="*/ 851326 w 7450687"/>
              <a:gd name="connsiteY14" fmla="*/ 2065294 h 3406460"/>
              <a:gd name="connsiteX15" fmla="*/ 615053 w 7450687"/>
              <a:gd name="connsiteY15" fmla="*/ 2006921 h 3406460"/>
              <a:gd name="connsiteX16" fmla="*/ 1393361 w 7450687"/>
              <a:gd name="connsiteY16" fmla="*/ 1703937 h 3406460"/>
              <a:gd name="connsiteX17" fmla="*/ 131391 w 7450687"/>
              <a:gd name="connsiteY17" fmla="*/ 1553835 h 3406460"/>
              <a:gd name="connsiteX18" fmla="*/ 234239 w 7450687"/>
              <a:gd name="connsiteY18" fmla="*/ 1492682 h 3406460"/>
              <a:gd name="connsiteX19" fmla="*/ 1018105 w 7450687"/>
              <a:gd name="connsiteY19" fmla="*/ 1509360 h 3406460"/>
              <a:gd name="connsiteX20" fmla="*/ 1148750 w 7450687"/>
              <a:gd name="connsiteY20" fmla="*/ 1462106 h 3406460"/>
              <a:gd name="connsiteX21" fmla="*/ 1018105 w 7450687"/>
              <a:gd name="connsiteY21" fmla="*/ 1387055 h 3406460"/>
              <a:gd name="connsiteX22" fmla="*/ 509426 w 7450687"/>
              <a:gd name="connsiteY22" fmla="*/ 1331461 h 3406460"/>
              <a:gd name="connsiteX23" fmla="*/ 376002 w 7450687"/>
              <a:gd name="connsiteY23" fmla="*/ 1206376 h 3406460"/>
              <a:gd name="connsiteX24" fmla="*/ 150849 w 7450687"/>
              <a:gd name="connsiteY24" fmla="*/ 1061833 h 3406460"/>
              <a:gd name="connsiteX25" fmla="*/ 306510 w 7450687"/>
              <a:gd name="connsiteY25" fmla="*/ 942308 h 3406460"/>
              <a:gd name="connsiteX26" fmla="*/ 53560 w 7450687"/>
              <a:gd name="connsiteY26" fmla="*/ 764409 h 3406460"/>
              <a:gd name="connsiteX27" fmla="*/ 125832 w 7450687"/>
              <a:gd name="connsiteY27" fmla="*/ 530917 h 3406460"/>
              <a:gd name="connsiteX28" fmla="*/ 551121 w 7450687"/>
              <a:gd name="connsiteY28" fmla="*/ 475324 h 3406460"/>
              <a:gd name="connsiteX29" fmla="*/ 1120952 w 7450687"/>
              <a:gd name="connsiteY29" fmla="*/ 394713 h 3406460"/>
              <a:gd name="connsiteX30" fmla="*/ 1693564 w 7450687"/>
              <a:gd name="connsiteY30" fmla="*/ 325221 h 3406460"/>
              <a:gd name="connsiteX31" fmla="*/ 2266175 w 7450687"/>
              <a:gd name="connsiteY31" fmla="*/ 325221 h 3406460"/>
              <a:gd name="connsiteX32" fmla="*/ 2430177 w 7450687"/>
              <a:gd name="connsiteY32" fmla="*/ 330781 h 3406460"/>
              <a:gd name="connsiteX33" fmla="*/ 2432956 w 7450687"/>
              <a:gd name="connsiteY33" fmla="*/ 330781 h 3406460"/>
              <a:gd name="connsiteX34" fmla="*/ 3144551 w 7450687"/>
              <a:gd name="connsiteY34" fmla="*/ 355798 h 3406460"/>
              <a:gd name="connsiteX35" fmla="*/ 3408619 w 7450687"/>
              <a:gd name="connsiteY35" fmla="*/ 358577 h 3406460"/>
              <a:gd name="connsiteX36" fmla="*/ 3981231 w 7450687"/>
              <a:gd name="connsiteY36" fmla="*/ 361357 h 3406460"/>
              <a:gd name="connsiteX37" fmla="*/ 4551063 w 7450687"/>
              <a:gd name="connsiteY37" fmla="*/ 350238 h 3406460"/>
              <a:gd name="connsiteX38" fmla="*/ 5129233 w 7450687"/>
              <a:gd name="connsiteY38" fmla="*/ 316882 h 3406460"/>
              <a:gd name="connsiteX39" fmla="*/ 5699065 w 7450687"/>
              <a:gd name="connsiteY39" fmla="*/ 272407 h 3406460"/>
              <a:gd name="connsiteX40" fmla="*/ 6063202 w 7450687"/>
              <a:gd name="connsiteY40" fmla="*/ 172339 h 3406460"/>
              <a:gd name="connsiteX41" fmla="*/ 6457914 w 7450687"/>
              <a:gd name="connsiteY41" fmla="*/ 0 h 3406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450687" h="3406460">
                <a:moveTo>
                  <a:pt x="6457914" y="0"/>
                </a:moveTo>
                <a:cubicBezTo>
                  <a:pt x="6560763" y="125085"/>
                  <a:pt x="6713644" y="161221"/>
                  <a:pt x="6844288" y="233492"/>
                </a:cubicBezTo>
                <a:cubicBezTo>
                  <a:pt x="6972153" y="289086"/>
                  <a:pt x="7336289" y="611527"/>
                  <a:pt x="7386323" y="717155"/>
                </a:cubicBezTo>
                <a:cubicBezTo>
                  <a:pt x="7475273" y="900613"/>
                  <a:pt x="7453035" y="1573293"/>
                  <a:pt x="7430798" y="1809564"/>
                </a:cubicBezTo>
                <a:cubicBezTo>
                  <a:pt x="7347408" y="2398855"/>
                  <a:pt x="7041645" y="3077093"/>
                  <a:pt x="7013848" y="3104890"/>
                </a:cubicBezTo>
                <a:cubicBezTo>
                  <a:pt x="6924899" y="3085432"/>
                  <a:pt x="6721983" y="3391196"/>
                  <a:pt x="6569101" y="3402314"/>
                </a:cubicBezTo>
                <a:cubicBezTo>
                  <a:pt x="6407881" y="3413434"/>
                  <a:pt x="4039604" y="3405095"/>
                  <a:pt x="3683807" y="3341162"/>
                </a:cubicBezTo>
                <a:cubicBezTo>
                  <a:pt x="1749158" y="2988144"/>
                  <a:pt x="1704683" y="2860279"/>
                  <a:pt x="1704683" y="2860279"/>
                </a:cubicBezTo>
                <a:cubicBezTo>
                  <a:pt x="1704683" y="2860279"/>
                  <a:pt x="1910378" y="2835262"/>
                  <a:pt x="2010446" y="2801907"/>
                </a:cubicBezTo>
                <a:cubicBezTo>
                  <a:pt x="1865904" y="2799126"/>
                  <a:pt x="1296072" y="2693500"/>
                  <a:pt x="1273834" y="2674041"/>
                </a:cubicBezTo>
                <a:cubicBezTo>
                  <a:pt x="1284954" y="2668482"/>
                  <a:pt x="1301632" y="2662923"/>
                  <a:pt x="1315530" y="2657363"/>
                </a:cubicBezTo>
                <a:cubicBezTo>
                  <a:pt x="1284954" y="2640686"/>
                  <a:pt x="1259936" y="2621228"/>
                  <a:pt x="1234919" y="2590651"/>
                </a:cubicBezTo>
                <a:cubicBezTo>
                  <a:pt x="1154309" y="2487804"/>
                  <a:pt x="1018105" y="2523940"/>
                  <a:pt x="904138" y="2485024"/>
                </a:cubicBezTo>
                <a:cubicBezTo>
                  <a:pt x="976410" y="2268210"/>
                  <a:pt x="1168208" y="2348820"/>
                  <a:pt x="1315530" y="2307126"/>
                </a:cubicBezTo>
                <a:cubicBezTo>
                  <a:pt x="929156" y="2179260"/>
                  <a:pt x="1004207" y="2112548"/>
                  <a:pt x="851326" y="2065294"/>
                </a:cubicBezTo>
                <a:cubicBezTo>
                  <a:pt x="659528" y="2006921"/>
                  <a:pt x="615053" y="2006921"/>
                  <a:pt x="615053" y="2006921"/>
                </a:cubicBezTo>
                <a:cubicBezTo>
                  <a:pt x="840206" y="1829023"/>
                  <a:pt x="1109834" y="2020820"/>
                  <a:pt x="1393361" y="1703937"/>
                </a:cubicBezTo>
                <a:cubicBezTo>
                  <a:pt x="1120952" y="1659463"/>
                  <a:pt x="306510" y="1637225"/>
                  <a:pt x="131391" y="1553835"/>
                </a:cubicBezTo>
                <a:cubicBezTo>
                  <a:pt x="198103" y="1584411"/>
                  <a:pt x="203663" y="1492682"/>
                  <a:pt x="234239" y="1492682"/>
                </a:cubicBezTo>
                <a:cubicBezTo>
                  <a:pt x="492748" y="1489903"/>
                  <a:pt x="756816" y="1542717"/>
                  <a:pt x="1018105" y="1509360"/>
                </a:cubicBezTo>
                <a:cubicBezTo>
                  <a:pt x="1065359" y="1506581"/>
                  <a:pt x="1140411" y="1531597"/>
                  <a:pt x="1148750" y="1462106"/>
                </a:cubicBezTo>
                <a:cubicBezTo>
                  <a:pt x="1157088" y="1375936"/>
                  <a:pt x="1059800" y="1395394"/>
                  <a:pt x="1018105" y="1387055"/>
                </a:cubicBezTo>
                <a:cubicBezTo>
                  <a:pt x="848545" y="1359258"/>
                  <a:pt x="681766" y="1348140"/>
                  <a:pt x="509426" y="1331461"/>
                </a:cubicBezTo>
                <a:cubicBezTo>
                  <a:pt x="437155" y="1323122"/>
                  <a:pt x="348206" y="1339800"/>
                  <a:pt x="376002" y="1206376"/>
                </a:cubicBezTo>
                <a:cubicBezTo>
                  <a:pt x="353764" y="1078512"/>
                  <a:pt x="220341" y="1122986"/>
                  <a:pt x="150849" y="1061833"/>
                </a:cubicBezTo>
                <a:cubicBezTo>
                  <a:pt x="184205" y="989562"/>
                  <a:pt x="278714" y="1039597"/>
                  <a:pt x="306510" y="942308"/>
                </a:cubicBezTo>
                <a:cubicBezTo>
                  <a:pt x="173086" y="972884"/>
                  <a:pt x="186985" y="761630"/>
                  <a:pt x="53560" y="764409"/>
                </a:cubicBezTo>
                <a:cubicBezTo>
                  <a:pt x="-57626" y="639324"/>
                  <a:pt x="22984" y="578171"/>
                  <a:pt x="125832" y="530917"/>
                </a:cubicBezTo>
                <a:cubicBezTo>
                  <a:pt x="259256" y="472544"/>
                  <a:pt x="406578" y="486442"/>
                  <a:pt x="551121" y="475324"/>
                </a:cubicBezTo>
                <a:cubicBezTo>
                  <a:pt x="742919" y="450306"/>
                  <a:pt x="926376" y="391934"/>
                  <a:pt x="1120952" y="394713"/>
                </a:cubicBezTo>
                <a:cubicBezTo>
                  <a:pt x="1304411" y="336340"/>
                  <a:pt x="1507326" y="400272"/>
                  <a:pt x="1693564" y="325221"/>
                </a:cubicBezTo>
                <a:cubicBezTo>
                  <a:pt x="1882582" y="325221"/>
                  <a:pt x="2074379" y="325221"/>
                  <a:pt x="2266175" y="325221"/>
                </a:cubicBezTo>
                <a:cubicBezTo>
                  <a:pt x="2321770" y="328001"/>
                  <a:pt x="2374582" y="328001"/>
                  <a:pt x="2430177" y="330781"/>
                </a:cubicBezTo>
                <a:cubicBezTo>
                  <a:pt x="2430177" y="330781"/>
                  <a:pt x="2432956" y="330781"/>
                  <a:pt x="2432956" y="330781"/>
                </a:cubicBezTo>
                <a:cubicBezTo>
                  <a:pt x="2672008" y="339120"/>
                  <a:pt x="2908279" y="344679"/>
                  <a:pt x="3144551" y="355798"/>
                </a:cubicBezTo>
                <a:cubicBezTo>
                  <a:pt x="3233500" y="355798"/>
                  <a:pt x="3319670" y="358577"/>
                  <a:pt x="3408619" y="358577"/>
                </a:cubicBezTo>
                <a:cubicBezTo>
                  <a:pt x="3597637" y="372475"/>
                  <a:pt x="3789434" y="380814"/>
                  <a:pt x="3981231" y="361357"/>
                </a:cubicBezTo>
                <a:cubicBezTo>
                  <a:pt x="4173028" y="378035"/>
                  <a:pt x="4359266" y="366917"/>
                  <a:pt x="4551063" y="350238"/>
                </a:cubicBezTo>
                <a:cubicBezTo>
                  <a:pt x="4745639" y="369696"/>
                  <a:pt x="4937437" y="341899"/>
                  <a:pt x="5129233" y="316882"/>
                </a:cubicBezTo>
                <a:cubicBezTo>
                  <a:pt x="5321031" y="328001"/>
                  <a:pt x="5512828" y="328001"/>
                  <a:pt x="5699065" y="272407"/>
                </a:cubicBezTo>
                <a:cubicBezTo>
                  <a:pt x="5840829" y="333560"/>
                  <a:pt x="5910321" y="133424"/>
                  <a:pt x="6063202" y="172339"/>
                </a:cubicBezTo>
                <a:cubicBezTo>
                  <a:pt x="6216084" y="214035"/>
                  <a:pt x="6324491" y="55593"/>
                  <a:pt x="6457914" y="0"/>
                </a:cubicBezTo>
                <a:close/>
              </a:path>
            </a:pathLst>
          </a:cu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047D536-ABA9-40DA-A67B-32680B7D0D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8986" y="3547277"/>
            <a:ext cx="4452181" cy="134162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200" i="1"/>
              <a:t>HAZIRLAYAN :</a:t>
            </a:r>
            <a:br>
              <a:rPr lang="en-US" sz="2200" i="1"/>
            </a:br>
            <a:r>
              <a:rPr lang="en-US" sz="2200" i="1"/>
              <a:t>Mutlu KIRICI</a:t>
            </a:r>
            <a:br>
              <a:rPr lang="en-US" sz="2200" i="1"/>
            </a:br>
            <a:r>
              <a:rPr lang="en-US" sz="2200" i="1"/>
              <a:t>YUNUS EMRE İLKOKULU / BURSA</a:t>
            </a:r>
          </a:p>
        </p:txBody>
      </p:sp>
    </p:spTree>
    <p:extLst>
      <p:ext uri="{BB962C8B-B14F-4D97-AF65-F5344CB8AC3E}">
        <p14:creationId xmlns="" xmlns:p14="http://schemas.microsoft.com/office/powerpoint/2010/main" val="2381782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B06E4527-1CC8-471C-975C-C73BDCF8BB7E}"/>
              </a:ext>
            </a:extLst>
          </p:cNvPr>
          <p:cNvSpPr txBox="1"/>
          <p:nvPr/>
        </p:nvSpPr>
        <p:spPr>
          <a:xfrm>
            <a:off x="1336431" y="1322363"/>
            <a:ext cx="87219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41 705 sayısının basamak adlarını gösterelim.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8447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EDA4E19D-9211-448B-944E-6626D3894650}"/>
              </a:ext>
            </a:extLst>
          </p:cNvPr>
          <p:cNvSpPr txBox="1"/>
          <p:nvPr/>
        </p:nvSpPr>
        <p:spPr>
          <a:xfrm>
            <a:off x="1406769" y="647113"/>
            <a:ext cx="1055076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4  1  7  0  5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Birler Basamağı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Onlar Basamağı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Yüzler Basamağı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Binler Basamağı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</a:t>
            </a:r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On Binler Basamağı</a:t>
            </a:r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Düz Bağlayıcı 4">
            <a:extLst>
              <a:ext uri="{FF2B5EF4-FFF2-40B4-BE49-F238E27FC236}">
                <a16:creationId xmlns="" xmlns:a16="http://schemas.microsoft.com/office/drawing/2014/main" id="{87313F9F-7063-4EB0-AEDB-30E8AF292EFC}"/>
              </a:ext>
            </a:extLst>
          </p:cNvPr>
          <p:cNvCxnSpPr>
            <a:cxnSpLocks/>
          </p:cNvCxnSpPr>
          <p:nvPr/>
        </p:nvCxnSpPr>
        <p:spPr>
          <a:xfrm>
            <a:off x="4065563" y="1491175"/>
            <a:ext cx="0" cy="14630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="" xmlns:a16="http://schemas.microsoft.com/office/drawing/2014/main" id="{994FFE1D-EA4E-4771-9831-8353DF95D1A6}"/>
              </a:ext>
            </a:extLst>
          </p:cNvPr>
          <p:cNvCxnSpPr/>
          <p:nvPr/>
        </p:nvCxnSpPr>
        <p:spPr>
          <a:xfrm>
            <a:off x="4065563" y="2954215"/>
            <a:ext cx="1885071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="" xmlns:a16="http://schemas.microsoft.com/office/drawing/2014/main" id="{7BF43214-6330-4E4B-B1B7-5703EBCC5A90}"/>
              </a:ext>
            </a:extLst>
          </p:cNvPr>
          <p:cNvCxnSpPr>
            <a:cxnSpLocks/>
          </p:cNvCxnSpPr>
          <p:nvPr/>
        </p:nvCxnSpPr>
        <p:spPr>
          <a:xfrm>
            <a:off x="3502855" y="1491175"/>
            <a:ext cx="0" cy="21382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Ok Bağlayıcısı 12">
            <a:extLst>
              <a:ext uri="{FF2B5EF4-FFF2-40B4-BE49-F238E27FC236}">
                <a16:creationId xmlns="" xmlns:a16="http://schemas.microsoft.com/office/drawing/2014/main" id="{A8DBF98B-47D4-4256-AB50-7B511B5FAC55}"/>
              </a:ext>
            </a:extLst>
          </p:cNvPr>
          <p:cNvCxnSpPr/>
          <p:nvPr/>
        </p:nvCxnSpPr>
        <p:spPr>
          <a:xfrm>
            <a:off x="3502855" y="3671668"/>
            <a:ext cx="2447779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="" xmlns:a16="http://schemas.microsoft.com/office/drawing/2014/main" id="{7BE0A68C-3C4E-4CFA-9C5F-0663871D811D}"/>
              </a:ext>
            </a:extLst>
          </p:cNvPr>
          <p:cNvCxnSpPr/>
          <p:nvPr/>
        </p:nvCxnSpPr>
        <p:spPr>
          <a:xfrm>
            <a:off x="2912012" y="1491175"/>
            <a:ext cx="0" cy="264472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>
            <a:extLst>
              <a:ext uri="{FF2B5EF4-FFF2-40B4-BE49-F238E27FC236}">
                <a16:creationId xmlns="" xmlns:a16="http://schemas.microsoft.com/office/drawing/2014/main" id="{4FF9C43C-85F0-4B1B-9AC1-C47F7DDD0244}"/>
              </a:ext>
            </a:extLst>
          </p:cNvPr>
          <p:cNvCxnSpPr/>
          <p:nvPr/>
        </p:nvCxnSpPr>
        <p:spPr>
          <a:xfrm>
            <a:off x="2926080" y="4164037"/>
            <a:ext cx="3024554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="" xmlns:a16="http://schemas.microsoft.com/office/drawing/2014/main" id="{8ECC58C8-F2F2-474C-B319-25907D709F5B}"/>
              </a:ext>
            </a:extLst>
          </p:cNvPr>
          <p:cNvCxnSpPr/>
          <p:nvPr/>
        </p:nvCxnSpPr>
        <p:spPr>
          <a:xfrm>
            <a:off x="2405575" y="1491175"/>
            <a:ext cx="0" cy="320743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Ok Bağlayıcısı 22">
            <a:extLst>
              <a:ext uri="{FF2B5EF4-FFF2-40B4-BE49-F238E27FC236}">
                <a16:creationId xmlns="" xmlns:a16="http://schemas.microsoft.com/office/drawing/2014/main" id="{CB0F7B70-3F98-49BA-8637-C67F8C558D0D}"/>
              </a:ext>
            </a:extLst>
          </p:cNvPr>
          <p:cNvCxnSpPr/>
          <p:nvPr/>
        </p:nvCxnSpPr>
        <p:spPr>
          <a:xfrm>
            <a:off x="2391508" y="4712677"/>
            <a:ext cx="3559126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="" xmlns:a16="http://schemas.microsoft.com/office/drawing/2014/main" id="{D8BB6385-3E90-4FD9-9D45-012ECE9A22BC}"/>
              </a:ext>
            </a:extLst>
          </p:cNvPr>
          <p:cNvCxnSpPr>
            <a:cxnSpLocks/>
          </p:cNvCxnSpPr>
          <p:nvPr/>
        </p:nvCxnSpPr>
        <p:spPr>
          <a:xfrm>
            <a:off x="1842868" y="1491175"/>
            <a:ext cx="56270" cy="38756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>
            <a:extLst>
              <a:ext uri="{FF2B5EF4-FFF2-40B4-BE49-F238E27FC236}">
                <a16:creationId xmlns="" xmlns:a16="http://schemas.microsoft.com/office/drawing/2014/main" id="{FB1833B9-CCEC-4564-A3E0-7372837C3CFA}"/>
              </a:ext>
            </a:extLst>
          </p:cNvPr>
          <p:cNvCxnSpPr/>
          <p:nvPr/>
        </p:nvCxnSpPr>
        <p:spPr>
          <a:xfrm>
            <a:off x="1899139" y="5387926"/>
            <a:ext cx="405149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2845519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24D5D31-8EAD-40D8-9AE9-621941C51A05}"/>
              </a:ext>
            </a:extLst>
          </p:cNvPr>
          <p:cNvSpPr txBox="1"/>
          <p:nvPr/>
        </p:nvSpPr>
        <p:spPr>
          <a:xfrm>
            <a:off x="872196" y="407964"/>
            <a:ext cx="932688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Aşağıdaki sayıların okunuşlarını karşılarına yazalım.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87 129 = ………………………………..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15 601 = ……………………………….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10 996 = ……………………………….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56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049D03B-F848-4D1A-8672-6DDC007E6864}"/>
              </a:ext>
            </a:extLst>
          </p:cNvPr>
          <p:cNvSpPr txBox="1"/>
          <p:nvPr/>
        </p:nvSpPr>
        <p:spPr>
          <a:xfrm>
            <a:off x="1097280" y="1181686"/>
            <a:ext cx="95941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87 129 = Seksen yedi bin yüz yirmi dokuz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15 601 = On beş bin altı yüz bir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10 996 = On bin dokuz yüz doksan altı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8946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44065200-10E8-4734-8F64-44814E5C34D1}"/>
              </a:ext>
            </a:extLst>
          </p:cNvPr>
          <p:cNvSpPr txBox="1"/>
          <p:nvPr/>
        </p:nvSpPr>
        <p:spPr>
          <a:xfrm>
            <a:off x="984740" y="735955"/>
            <a:ext cx="921433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Aşağıda okunuşları verilen sayıları yazalım.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Elli dört bin on sekiz = ………………….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Kırk bin iki yüz iki = ………………..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3200" dirty="0">
                <a:latin typeface="Arial" panose="020B0604020202020204" pitchFamily="34" charset="0"/>
                <a:cs typeface="Arial" panose="020B0604020202020204" pitchFamily="34" charset="0"/>
              </a:rPr>
              <a:t>Doksan altı bin üç yüz elli sekiz = …………….</a:t>
            </a: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31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="" xmlns:a16="http://schemas.microsoft.com/office/drawing/2014/main" id="{A0FCCC3B-6B25-48D4-9A0A-6B0EEBC87A15}"/>
              </a:ext>
            </a:extLst>
          </p:cNvPr>
          <p:cNvSpPr txBox="1"/>
          <p:nvPr/>
        </p:nvSpPr>
        <p:spPr>
          <a:xfrm>
            <a:off x="844062" y="1195754"/>
            <a:ext cx="102694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Elli dört bin on sekiz = 54 018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Kırk bin iki yüz iki = 40 202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Doksan altı bin üç yüz elli sekiz = 96 358</a:t>
            </a:r>
          </a:p>
        </p:txBody>
      </p:sp>
    </p:spTree>
    <p:extLst>
      <p:ext uri="{BB962C8B-B14F-4D97-AF65-F5344CB8AC3E}">
        <p14:creationId xmlns="" xmlns:p14="http://schemas.microsoft.com/office/powerpoint/2010/main" val="185305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24B41D8A-01B7-4EA0-8A17-21DEB56A027D}"/>
              </a:ext>
            </a:extLst>
          </p:cNvPr>
          <p:cNvSpPr txBox="1"/>
          <p:nvPr/>
        </p:nvSpPr>
        <p:spPr>
          <a:xfrm>
            <a:off x="731520" y="1069145"/>
            <a:ext cx="108743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8 onluk + 3 birlik + 4 binlik + 1 on binlik şeklinde çözümlenen sayı kaçtır?</a:t>
            </a:r>
          </a:p>
        </p:txBody>
      </p:sp>
    </p:spTree>
    <p:extLst>
      <p:ext uri="{BB962C8B-B14F-4D97-AF65-F5344CB8AC3E}">
        <p14:creationId xmlns="" xmlns:p14="http://schemas.microsoft.com/office/powerpoint/2010/main" val="29518032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="" xmlns:a16="http://schemas.microsoft.com/office/drawing/2014/main" id="{0E0A7585-4C12-4A95-A3A9-14A6F9AB45E4}"/>
              </a:ext>
            </a:extLst>
          </p:cNvPr>
          <p:cNvSpPr txBox="1"/>
          <p:nvPr/>
        </p:nvSpPr>
        <p:spPr>
          <a:xfrm>
            <a:off x="757311" y="407963"/>
            <a:ext cx="1043822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8 onluk + 3 birlik + 4 binlik + 1 on binlik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80              3          4 000         10 000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4000" dirty="0">
                <a:latin typeface="Arial" panose="020B0604020202020204" pitchFamily="34" charset="0"/>
                <a:cs typeface="Arial" panose="020B0604020202020204" pitchFamily="34" charset="0"/>
              </a:rPr>
              <a:t>  10 000 + 4000 + 80 + 3 = 14083</a:t>
            </a: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Düz Ok Bağlayıcısı 3">
            <a:extLst>
              <a:ext uri="{FF2B5EF4-FFF2-40B4-BE49-F238E27FC236}">
                <a16:creationId xmlns="" xmlns:a16="http://schemas.microsoft.com/office/drawing/2014/main" id="{A8A90383-048E-4FB0-85ED-F63F3D19D5DB}"/>
              </a:ext>
            </a:extLst>
          </p:cNvPr>
          <p:cNvCxnSpPr>
            <a:cxnSpLocks/>
          </p:cNvCxnSpPr>
          <p:nvPr/>
        </p:nvCxnSpPr>
        <p:spPr>
          <a:xfrm flipH="1">
            <a:off x="1425528" y="1195472"/>
            <a:ext cx="168812" cy="102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="" xmlns:a16="http://schemas.microsoft.com/office/drawing/2014/main" id="{0514B566-A894-43E2-8766-AB94C8F0D10B}"/>
              </a:ext>
            </a:extLst>
          </p:cNvPr>
          <p:cNvCxnSpPr>
            <a:cxnSpLocks/>
          </p:cNvCxnSpPr>
          <p:nvPr/>
        </p:nvCxnSpPr>
        <p:spPr>
          <a:xfrm>
            <a:off x="3922542" y="1187265"/>
            <a:ext cx="0" cy="103885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>
            <a:extLst>
              <a:ext uri="{FF2B5EF4-FFF2-40B4-BE49-F238E27FC236}">
                <a16:creationId xmlns="" xmlns:a16="http://schemas.microsoft.com/office/drawing/2014/main" id="{17E9D070-DD77-4408-9B1A-A0B491554817}"/>
              </a:ext>
            </a:extLst>
          </p:cNvPr>
          <p:cNvCxnSpPr>
            <a:cxnSpLocks/>
          </p:cNvCxnSpPr>
          <p:nvPr/>
        </p:nvCxnSpPr>
        <p:spPr>
          <a:xfrm>
            <a:off x="5988148" y="1187265"/>
            <a:ext cx="0" cy="102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>
            <a:extLst>
              <a:ext uri="{FF2B5EF4-FFF2-40B4-BE49-F238E27FC236}">
                <a16:creationId xmlns="" xmlns:a16="http://schemas.microsoft.com/office/drawing/2014/main" id="{42960365-2D59-40FF-93F1-825AE6FD7444}"/>
              </a:ext>
            </a:extLst>
          </p:cNvPr>
          <p:cNvCxnSpPr>
            <a:cxnSpLocks/>
          </p:cNvCxnSpPr>
          <p:nvPr/>
        </p:nvCxnSpPr>
        <p:spPr>
          <a:xfrm>
            <a:off x="8379070" y="1187265"/>
            <a:ext cx="141849" cy="102244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99831109"/>
      </p:ext>
    </p:extLst>
  </p:cSld>
  <p:clrMapOvr>
    <a:masterClrMapping/>
  </p:clrMapOvr>
</p:sld>
</file>

<file path=ppt/theme/theme1.xml><?xml version="1.0" encoding="utf-8"?>
<a:theme xmlns:a="http://schemas.openxmlformats.org/drawingml/2006/main" name="BrushVTI">
  <a:themeElements>
    <a:clrScheme name="AnalogousFromLightSeedRightStep">
      <a:dk1>
        <a:srgbClr val="000000"/>
      </a:dk1>
      <a:lt1>
        <a:srgbClr val="FFFFFF"/>
      </a:lt1>
      <a:dk2>
        <a:srgbClr val="412430"/>
      </a:dk2>
      <a:lt2>
        <a:srgbClr val="E3E8E2"/>
      </a:lt2>
      <a:accent1>
        <a:srgbClr val="BA96C6"/>
      </a:accent1>
      <a:accent2>
        <a:srgbClr val="BA7FB0"/>
      </a:accent2>
      <a:accent3>
        <a:srgbClr val="C696AA"/>
      </a:accent3>
      <a:accent4>
        <a:srgbClr val="BA7F7F"/>
      </a:accent4>
      <a:accent5>
        <a:srgbClr val="BE9E86"/>
      </a:accent5>
      <a:accent6>
        <a:srgbClr val="ADA476"/>
      </a:accent6>
      <a:hlink>
        <a:srgbClr val="648F56"/>
      </a:hlink>
      <a:folHlink>
        <a:srgbClr val="7F7F7F"/>
      </a:folHlink>
    </a:clrScheme>
    <a:fontScheme name="Custom 3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rushVTI" id="{7102FA3A-9D7B-4497-8C4B-FB535AAFDE06}" vid="{C6D41F62-6FAB-440A-BEC7-CB7BF19081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343</Words>
  <PresentationFormat>Özel</PresentationFormat>
  <Paragraphs>78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BrushVTI</vt:lpstr>
      <vt:lpstr>BEŞ BASAMAKLI DOĞAL SAYILAR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HAZIRLAYAN : Mutlu KIRICI YUNUS EMRE İLKOKULU / BURSA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2020-09-24T11:31:58Z</dcterms:created>
  <dcterms:modified xsi:type="dcterms:W3CDTF">2020-09-25T12:14:53Z</dcterms:modified>
  <cp:category>https://www.sorubak.com</cp:category>
</cp:coreProperties>
</file>