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7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0A1B5D5-9B99-4C35-A422-299274C87663}" styleName="Orta Stil 1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84" autoAdjust="0"/>
  </p:normalViewPr>
  <p:slideViewPr>
    <p:cSldViewPr>
      <p:cViewPr>
        <p:scale>
          <a:sx n="80" d="100"/>
          <a:sy n="80" d="100"/>
        </p:scale>
        <p:origin x="-1326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52998-32E1-4340-B62B-A1CD2AC49B74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8CE48-5566-428F-9F1A-324EE78E39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0154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CE48-5566-428F-9F1A-324EE78E39C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9859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7E40279-F665-429B-9648-CEFE125AC878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5AEC7C-C60C-41A2-98A4-9756831E5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85720" y="285728"/>
            <a:ext cx="8172480" cy="100013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b="1" i="1" dirty="0" smtClean="0"/>
              <a:t>KONYA AKŞEHİR NASREDDİN HOCA İLKOKULU </a:t>
            </a:r>
          </a:p>
          <a:p>
            <a:pPr algn="ctr"/>
            <a:r>
              <a:rPr lang="tr-TR" b="1" i="1" dirty="0" smtClean="0"/>
              <a:t>4/F SINIFI MAEMATİK DERSİ DOĞAL SAYILARDA RAKAMDEĞERİ,BASAMAKDEĞERİ VE SAYI ÇÖZÜMLEME SUNUMU</a:t>
            </a:r>
            <a:endParaRPr lang="tr-TR" b="1" i="1" dirty="0"/>
          </a:p>
        </p:txBody>
      </p:sp>
      <p:pic>
        <p:nvPicPr>
          <p:cNvPr id="4" name="3 Resim" descr="OKU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1643050"/>
            <a:ext cx="5079241" cy="32769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4 Resim" descr="BAYRAK HAREKETLİ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357298"/>
            <a:ext cx="1741211" cy="1357322"/>
          </a:xfrm>
          <a:prstGeom prst="rect">
            <a:avLst/>
          </a:prstGeom>
        </p:spPr>
      </p:pic>
      <p:pic>
        <p:nvPicPr>
          <p:cNvPr id="7" name="6 Resim" descr="ATATÜR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082" y="1214422"/>
            <a:ext cx="1580247" cy="1573224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286544"/>
          </a:xfrm>
        </p:spPr>
        <p:txBody>
          <a:bodyPr/>
          <a:lstStyle/>
          <a:p>
            <a:r>
              <a:rPr lang="tr-TR" dirty="0" smtClean="0"/>
              <a:t>Aynı şekilde;</a:t>
            </a:r>
          </a:p>
          <a:p>
            <a:r>
              <a:rPr lang="tr-TR" dirty="0" smtClean="0"/>
              <a:t>91930 sayısını çözümleyelim;</a:t>
            </a:r>
          </a:p>
          <a:p>
            <a:r>
              <a:rPr lang="tr-TR" dirty="0" smtClean="0"/>
              <a:t>90.000+1.000+900+30+0</a:t>
            </a:r>
          </a:p>
          <a:p>
            <a:pPr>
              <a:buNone/>
            </a:pPr>
            <a:r>
              <a:rPr lang="tr-TR" dirty="0" smtClean="0"/>
              <a:t>Şeklinde çözümleriz.</a:t>
            </a:r>
            <a:endParaRPr lang="tr-TR" dirty="0"/>
          </a:p>
        </p:txBody>
      </p:sp>
    </p:spTree>
  </p:cSld>
  <p:clrMapOvr>
    <a:masterClrMapping/>
  </p:clrMapOvr>
  <p:transition spd="slow">
    <p:split dir="in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309.005 SAYISINI ÇÖZÜMLEYİNİZ.</a:t>
            </a:r>
          </a:p>
          <a:p>
            <a:endParaRPr lang="tr-TR" dirty="0" smtClean="0"/>
          </a:p>
          <a:p>
            <a:r>
              <a:rPr lang="tr-TR" dirty="0" smtClean="0"/>
              <a:t>300.000+0+9.000+0+0+5</a:t>
            </a:r>
          </a:p>
          <a:p>
            <a:endParaRPr lang="tr-TR" dirty="0" smtClean="0"/>
          </a:p>
          <a:p>
            <a:endParaRPr lang="tr-TR" dirty="0" smtClean="0"/>
          </a:p>
          <a:p>
            <a:pPr algn="ctr">
              <a:buNone/>
            </a:pPr>
            <a:r>
              <a:rPr lang="tr-TR" sz="8000" dirty="0" smtClean="0">
                <a:solidFill>
                  <a:srgbClr val="00B0F0"/>
                </a:solidFill>
              </a:rPr>
              <a:t>AFERİN</a:t>
            </a:r>
            <a:endParaRPr lang="tr-TR" sz="8000" dirty="0">
              <a:solidFill>
                <a:srgbClr val="00B0F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SIRA SİZDE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Basamak değeri ile rakamı çarpmak.</a:t>
            </a:r>
          </a:p>
          <a:p>
            <a:pPr>
              <a:buNone/>
            </a:pPr>
            <a:r>
              <a:rPr lang="tr-TR" dirty="0" smtClean="0"/>
              <a:t>496730 sayısını ele alalım</a:t>
            </a:r>
          </a:p>
          <a:p>
            <a:pPr>
              <a:buNone/>
            </a:pPr>
            <a:r>
              <a:rPr lang="tr-TR" sz="2000" dirty="0" smtClean="0">
                <a:solidFill>
                  <a:srgbClr val="002060"/>
                </a:solidFill>
              </a:rPr>
              <a:t>(4x100.000)+(9x10.000)+(6x1.000)+(7x100)+(3x10)+(0x1)</a:t>
            </a:r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DİĞER BİR ÇÖZÜMLEME YÖNTEMİMİZ;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215106"/>
          </a:xfrm>
        </p:spPr>
        <p:txBody>
          <a:bodyPr/>
          <a:lstStyle/>
          <a:p>
            <a:r>
              <a:rPr lang="tr-TR" dirty="0" smtClean="0"/>
              <a:t>Bu iki </a:t>
            </a:r>
            <a:r>
              <a:rPr lang="tr-TR" dirty="0" err="1" smtClean="0"/>
              <a:t>şekildede</a:t>
            </a:r>
            <a:r>
              <a:rPr lang="tr-TR" dirty="0" smtClean="0"/>
              <a:t> çözümlemeler karşımıza çıkacaktır.Baktığımız zaman aslında iki yönteminde birbirinin aynısı olduğunu görüyoruz.2.öğrendiğimiz yöntem 1. öğrendiğimiz yöntemin uzun yoldan yapılışı diyebiliriz.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İNCELEYELİM</a:t>
            </a:r>
            <a:endParaRPr lang="tr-TR" dirty="0">
              <a:solidFill>
                <a:srgbClr val="C00000"/>
              </a:solidFill>
            </a:endParaRPr>
          </a:p>
        </p:txBody>
      </p:sp>
      <p:graphicFrame>
        <p:nvGraphicFramePr>
          <p:cNvPr id="8" name="7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5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678439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1.YOL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6X100.000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7X10.000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8X1.000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4X100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3X10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9X1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2.YOL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600.000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8.000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400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8 Metin kutusu"/>
          <p:cNvSpPr txBox="1"/>
          <p:nvPr/>
        </p:nvSpPr>
        <p:spPr>
          <a:xfrm>
            <a:off x="428596" y="3857628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Gördüğünüz gibi 1.yöntemde yaptığımız çarpma işleminin sonuçlarını 2.yöntemde kullandık. Yöntemler birbiri ile aynı diyebiliriz.</a:t>
            </a:r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 SORU</a:t>
            </a:r>
            <a:r>
              <a:rPr lang="tr-TR" dirty="0" smtClean="0"/>
              <a:t>:48692 sayısının binler basamağındaki rakamı 2 artırıp,yüzler basamağındaki rakamı 3 azaltırsak sayımızda nasıl bir değişim olacaktır?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KARŞIMIZA NASIL SORULAR ÇIKABİLİR?</a:t>
            </a:r>
            <a:endParaRPr lang="tr-TR" dirty="0"/>
          </a:p>
        </p:txBody>
      </p:sp>
    </p:spTree>
  </p:cSld>
  <p:clrMapOvr>
    <a:masterClrMapping/>
  </p:clrMapOvr>
  <p:transition spd="slow">
    <p:cover dir="r"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</a:t>
            </a:r>
            <a:r>
              <a:rPr lang="tr-TR" dirty="0" smtClean="0"/>
              <a:t>Binler basamağının 2 artması demek sayımızın 2x1.000=2000 artması demek;</a:t>
            </a:r>
          </a:p>
          <a:p>
            <a:pPr>
              <a:buNone/>
            </a:pPr>
            <a:r>
              <a:rPr lang="tr-TR" dirty="0" smtClean="0"/>
              <a:t>Yüzler basamağının 3 azalması demek sayımızın 3x100=300 azalması demek.</a:t>
            </a:r>
          </a:p>
          <a:p>
            <a:pPr>
              <a:buNone/>
            </a:pPr>
            <a:r>
              <a:rPr lang="tr-TR" dirty="0" smtClean="0"/>
              <a:t>Sayımız 2000 artıp 300 azalacaksa;büyük değerden küçük değeri çıkarıp,büyük değerin birimini yazarız.</a:t>
            </a:r>
          </a:p>
          <a:p>
            <a:pPr>
              <a:buNone/>
            </a:pPr>
            <a:r>
              <a:rPr lang="tr-TR" dirty="0" smtClean="0"/>
              <a:t>2000</a:t>
            </a:r>
          </a:p>
          <a:p>
            <a:pPr>
              <a:buNone/>
            </a:pPr>
            <a:r>
              <a:rPr lang="tr-TR" dirty="0" smtClean="0"/>
              <a:t>  300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1700 büyük değer artar olduğu için ;</a:t>
            </a:r>
          </a:p>
          <a:p>
            <a:pPr>
              <a:buNone/>
            </a:pPr>
            <a:r>
              <a:rPr lang="tr-TR" dirty="0" smtClean="0"/>
              <a:t>Sayımız 1700 artar deriz.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357158" y="4214818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285720" y="4357694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lus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SORU: </a:t>
            </a:r>
            <a:r>
              <a:rPr lang="tr-TR" dirty="0" smtClean="0"/>
              <a:t>380742 Sayısının on binler basamağı 1 artırılır;yüz binler basamağı 1 azaltılırsa sayımızda nasıl bir değişim olur?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SIRA SİZDE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/>
              <a:t>On binler basamağını 1artması=1x10.000=10.000 artması</a:t>
            </a:r>
          </a:p>
          <a:p>
            <a:pPr>
              <a:buNone/>
            </a:pPr>
            <a:r>
              <a:rPr lang="tr-TR" sz="2000" dirty="0" smtClean="0"/>
              <a:t>Yüz binler basamağının 1 azalması=1x100.000=100.000 azalma demektir.</a:t>
            </a:r>
          </a:p>
          <a:p>
            <a:pPr>
              <a:buNone/>
            </a:pPr>
            <a:r>
              <a:rPr lang="tr-TR" sz="2000" dirty="0" smtClean="0"/>
              <a:t>100.000-10.000=90.000 azalır.</a:t>
            </a:r>
            <a:endParaRPr lang="tr-TR" sz="2000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ÇÖZÜM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5721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ÖRNEK SORU:</a:t>
            </a:r>
            <a:r>
              <a:rPr lang="tr-TR" sz="2000" dirty="0" smtClean="0"/>
              <a:t>(4x10.000)+(7x1.000)+(0x100)+(9x10)+(8x1) şeklinde çözümlenen sayı aşağıdakilerden hangisidir?</a:t>
            </a:r>
          </a:p>
          <a:p>
            <a:pPr>
              <a:buNone/>
            </a:pPr>
            <a:r>
              <a:rPr lang="tr-TR" sz="2000" dirty="0" smtClean="0"/>
              <a:t>a)407198      b)40198     c)47098      d)470098</a:t>
            </a:r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ÇÖZÜM: Çarpma işlemlerini yaptığımızda;</a:t>
            </a:r>
          </a:p>
          <a:p>
            <a:pPr>
              <a:buNone/>
            </a:pPr>
            <a:r>
              <a:rPr lang="tr-TR" sz="2000" dirty="0" smtClean="0"/>
              <a:t>40.000+7000+0+90+8=47098 sayısına ulaşırız.</a:t>
            </a:r>
          </a:p>
          <a:p>
            <a:pPr>
              <a:buNone/>
            </a:pPr>
            <a:endParaRPr lang="tr-TR" sz="2000" dirty="0" smtClean="0"/>
          </a:p>
          <a:p>
            <a:pPr algn="ctr">
              <a:buNone/>
            </a:pPr>
            <a:r>
              <a:rPr lang="tr-TR" sz="3200" dirty="0" smtClean="0">
                <a:solidFill>
                  <a:srgbClr val="FF0000"/>
                </a:solidFill>
              </a:rPr>
              <a:t>DOĞRU CEVAP: C seçeneğidir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Rakam değeri matematikte yazılan sayılarda bulunan rakamların kendi değeridir. Örnekle açıklayacak olursak;</a:t>
            </a:r>
          </a:p>
          <a:p>
            <a:r>
              <a:rPr lang="tr-TR" dirty="0" smtClean="0"/>
              <a:t>481209 sayısında ; </a:t>
            </a:r>
          </a:p>
          <a:p>
            <a:r>
              <a:rPr lang="tr-TR" dirty="0" smtClean="0"/>
              <a:t>4’ün değeri 4</a:t>
            </a:r>
          </a:p>
          <a:p>
            <a:r>
              <a:rPr lang="tr-TR" dirty="0" smtClean="0"/>
              <a:t>8’in değeri 8</a:t>
            </a:r>
          </a:p>
          <a:p>
            <a:r>
              <a:rPr lang="tr-TR" dirty="0" smtClean="0"/>
              <a:t>1’in değeri 1</a:t>
            </a:r>
          </a:p>
          <a:p>
            <a:r>
              <a:rPr lang="tr-TR" dirty="0" smtClean="0"/>
              <a:t>2’nin değeri 2</a:t>
            </a:r>
          </a:p>
          <a:p>
            <a:r>
              <a:rPr lang="tr-TR" dirty="0" smtClean="0"/>
              <a:t>0’ın değeri 0</a:t>
            </a:r>
          </a:p>
          <a:p>
            <a:r>
              <a:rPr lang="tr-TR" dirty="0" smtClean="0"/>
              <a:t>9’un değeri 9’dur.                      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RAKAM DEĞERİ NEDİR?</a:t>
            </a:r>
            <a:endParaRPr lang="tr-TR" dirty="0"/>
          </a:p>
        </p:txBody>
      </p:sp>
    </p:spTree>
  </p:cSld>
  <p:clrMapOvr>
    <a:masterClrMapping/>
  </p:clrMapOvr>
  <p:transition spd="slow">
    <p:wipe dir="u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4A74B beş basamaklı doğal sayısında A ve B </a:t>
            </a:r>
            <a:r>
              <a:rPr lang="tr-TR" dirty="0" err="1" smtClean="0"/>
              <a:t>nin</a:t>
            </a:r>
            <a:r>
              <a:rPr lang="tr-TR" dirty="0" smtClean="0"/>
              <a:t> basamak değerleri toplamı 5001 olduğuna göre A ve </a:t>
            </a:r>
            <a:r>
              <a:rPr lang="tr-TR" dirty="0" err="1" smtClean="0"/>
              <a:t>B’nin</a:t>
            </a:r>
            <a:r>
              <a:rPr lang="tr-TR" dirty="0" smtClean="0"/>
              <a:t> toplamı kaçtır?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SORU</a:t>
            </a:r>
            <a:endParaRPr lang="tr-TR" dirty="0"/>
          </a:p>
        </p:txBody>
      </p:sp>
    </p:spTree>
  </p:cSld>
  <p:clrMapOvr>
    <a:masterClrMapping/>
  </p:clrMapOvr>
  <p:transition spd="slow">
    <p:cover dir="rd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429420"/>
          </a:xfrm>
        </p:spPr>
        <p:txBody>
          <a:bodyPr/>
          <a:lstStyle/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dirty="0" smtClean="0"/>
              <a:t>A harfi binler basamağında olduğuna göre;</a:t>
            </a:r>
          </a:p>
          <a:p>
            <a:pPr>
              <a:buNone/>
            </a:pPr>
            <a:r>
              <a:rPr lang="tr-TR" dirty="0" smtClean="0"/>
              <a:t>Ax1000=5000 ise A=5 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B harfi birler basamağında olduğuna göre;</a:t>
            </a:r>
          </a:p>
          <a:p>
            <a:pPr>
              <a:buNone/>
            </a:pPr>
            <a:r>
              <a:rPr lang="tr-TR" dirty="0" smtClean="0"/>
              <a:t>Bx1=1 ise B=1’dir.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Buna göre A+B=5+1=6 dır.</a:t>
            </a:r>
          </a:p>
        </p:txBody>
      </p:sp>
    </p:spTree>
  </p:cSld>
  <p:clrMapOvr>
    <a:masterClrMapping/>
  </p:clrMapOvr>
  <p:transition spd="slow">
    <p:wedg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85720" y="428604"/>
            <a:ext cx="8501122" cy="600079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Diğer soru örnekleri de ünite tekrar testinde sizi beklemektedir. </a:t>
            </a:r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sz="6000" dirty="0" smtClean="0"/>
              <a:t>BAŞARILAR</a:t>
            </a:r>
            <a:endParaRPr lang="tr-TR" sz="6000" dirty="0"/>
          </a:p>
        </p:txBody>
      </p:sp>
    </p:spTree>
  </p:cSld>
  <p:clrMapOvr>
    <a:masterClrMapping/>
  </p:clrMapOvr>
  <p:transition spd="slow">
    <p:wipe dir="d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tr-TR" dirty="0" smtClean="0"/>
              <a:t>HAZIRLAYAN </a:t>
            </a:r>
          </a:p>
          <a:p>
            <a:pPr algn="ctr">
              <a:buNone/>
            </a:pPr>
            <a:r>
              <a:rPr lang="tr-TR" dirty="0" smtClean="0"/>
              <a:t>MEHMET ŞAHAN</a:t>
            </a:r>
          </a:p>
          <a:p>
            <a:pPr algn="ctr">
              <a:buNone/>
            </a:pPr>
            <a:r>
              <a:rPr lang="tr-TR" dirty="0" smtClean="0"/>
              <a:t>SINIF ÖĞRETMENİ</a:t>
            </a:r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İZLEDİĞİNİZ İÇİN TEŞEKKÜRLER.</a:t>
            </a:r>
            <a:endParaRPr lang="tr-TR" dirty="0"/>
          </a:p>
        </p:txBody>
      </p:sp>
      <p:pic>
        <p:nvPicPr>
          <p:cNvPr id="4" name="3 Resim" descr="ATATÜ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1285860"/>
            <a:ext cx="1793922" cy="1785950"/>
          </a:xfrm>
          <a:prstGeom prst="rect">
            <a:avLst/>
          </a:prstGeom>
        </p:spPr>
      </p:pic>
      <p:pic>
        <p:nvPicPr>
          <p:cNvPr id="5" name="4 Resim" descr="BAYRAK HAREKETLİ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214422"/>
            <a:ext cx="2419350" cy="188595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Basamak değeri demek ise sayılarda bulunan rakamların bulundukları basamak ile çarpımı sonucu elde edilen değerdir.</a:t>
            </a:r>
          </a:p>
          <a:p>
            <a:r>
              <a:rPr lang="tr-TR" dirty="0" smtClean="0"/>
              <a:t>478312 sayısını ele alalım;</a:t>
            </a:r>
          </a:p>
          <a:p>
            <a:r>
              <a:rPr lang="tr-TR" dirty="0" smtClean="0"/>
              <a:t>4 rakamı 100.000’ler basamağında bulunduğu için basamak değeri </a:t>
            </a:r>
            <a:r>
              <a:rPr lang="tr-TR" dirty="0" smtClean="0">
                <a:solidFill>
                  <a:srgbClr val="FF0000"/>
                </a:solidFill>
              </a:rPr>
              <a:t>400.000</a:t>
            </a:r>
            <a:r>
              <a:rPr lang="tr-TR" dirty="0" smtClean="0"/>
              <a:t> olur.</a:t>
            </a:r>
          </a:p>
          <a:p>
            <a:r>
              <a:rPr lang="tr-TR" dirty="0" smtClean="0"/>
              <a:t>3 rakamı 100’ler basamağında olduğu için basamak değeri </a:t>
            </a:r>
            <a:r>
              <a:rPr lang="tr-TR" dirty="0" smtClean="0">
                <a:solidFill>
                  <a:srgbClr val="FF0000"/>
                </a:solidFill>
              </a:rPr>
              <a:t>300</a:t>
            </a:r>
            <a:r>
              <a:rPr lang="tr-TR" dirty="0" smtClean="0"/>
              <a:t> olur.</a:t>
            </a:r>
          </a:p>
          <a:p>
            <a:r>
              <a:rPr lang="tr-TR" dirty="0" smtClean="0"/>
              <a:t>Diğer sayfalardaki tabloları dikkatlice inceleyelim.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BASAMAK DEĞERİ NEDİR?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8501122" cy="3286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214446"/>
                <a:gridCol w="1214446"/>
                <a:gridCol w="1214446"/>
                <a:gridCol w="1214446"/>
                <a:gridCol w="1214446"/>
                <a:gridCol w="1214446"/>
              </a:tblGrid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BASAMAK</a:t>
                      </a:r>
                      <a:r>
                        <a:rPr lang="tr-TR" sz="1400" baseline="0" dirty="0" smtClean="0"/>
                        <a:t> ADI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YÜZ 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ON 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YÜZLER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ONLAR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BİRLER BASAMAĞI</a:t>
                      </a:r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RAKAMLAR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2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8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</a:tr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RAKAM DEĞERİ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2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8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</a:tr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BASAMAK DEĞERİ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600.000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2.000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800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0 </a:t>
                      </a:r>
                      <a:r>
                        <a:rPr lang="tr-TR" sz="1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tr-T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SAYI</a:t>
                      </a:r>
                      <a:endParaRPr lang="tr-TR" sz="14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672809</a:t>
                      </a:r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OKUNUŞU</a:t>
                      </a:r>
                      <a:endParaRPr lang="tr-TR" sz="14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ALTI YÜZ YETMİŞ İKİ BİN SEKİZ YÜZ DOKUZ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500034" y="4143380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UNUTMA *</a:t>
            </a:r>
            <a:r>
              <a:rPr lang="tr-TR" dirty="0" smtClean="0"/>
              <a:t>=ÇARPMA İŞLEMİNDE 0 (SIFIR) YUTAN ELAMAN OLDUĞU İÇİN RAKAM DEĞERİDE BASAMAK DEĞERİDE HER ZAMAN SIFIR OLUR.</a:t>
            </a:r>
            <a:endParaRPr lang="tr-TR" dirty="0"/>
          </a:p>
        </p:txBody>
      </p:sp>
    </p:spTree>
  </p:cSld>
  <p:clrMapOvr>
    <a:masterClrMapping/>
  </p:clrMapOvr>
  <p:transition spd="slow">
    <p:wheel spokes="1"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8501122" cy="3286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214446"/>
                <a:gridCol w="1214446"/>
                <a:gridCol w="1214446"/>
                <a:gridCol w="1214446"/>
                <a:gridCol w="1214446"/>
                <a:gridCol w="1214446"/>
              </a:tblGrid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BASAMAK</a:t>
                      </a:r>
                      <a:r>
                        <a:rPr lang="tr-TR" sz="1400" baseline="0" dirty="0" smtClean="0"/>
                        <a:t> ADI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YÜZ 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ON 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YÜZLER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ONLAR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BİRLER BASAMAĞI</a:t>
                      </a:r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RAKAMLAR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2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1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5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</a:tr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RAKAM DEĞERİ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2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1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5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</a:tr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BASAMAK DEĞERİ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700.000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2.000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100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50</a:t>
                      </a:r>
                      <a:endParaRPr lang="tr-T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</a:t>
                      </a:r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SAYI</a:t>
                      </a:r>
                      <a:endParaRPr lang="tr-TR" sz="14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792157</a:t>
                      </a:r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OKUNUŞU</a:t>
                      </a:r>
                      <a:endParaRPr lang="tr-TR" sz="14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YEDİYÜZ DOKSAN İKİ BİN YÜZ</a:t>
                      </a:r>
                      <a:r>
                        <a:rPr lang="tr-TR" sz="1400" baseline="0" dirty="0" smtClean="0"/>
                        <a:t> ELLİ YEDİ</a:t>
                      </a:r>
                      <a:endParaRPr lang="tr-TR" sz="14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newsflash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8501122" cy="3286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214446"/>
                <a:gridCol w="1214446"/>
                <a:gridCol w="1214446"/>
                <a:gridCol w="1214446"/>
                <a:gridCol w="1214446"/>
                <a:gridCol w="1214446"/>
              </a:tblGrid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BASAMAK</a:t>
                      </a:r>
                      <a:r>
                        <a:rPr lang="tr-TR" sz="1400" baseline="0" dirty="0" smtClean="0"/>
                        <a:t> ADI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YÜZ 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ON 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BİNLER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YÜZLER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ONLAR BASAMAĞI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BİRLER BASAMAĞI</a:t>
                      </a:r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RAKAMLAR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3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1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4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8</a:t>
                      </a:r>
                      <a:endParaRPr lang="tr-TR" sz="1400" dirty="0"/>
                    </a:p>
                  </a:txBody>
                  <a:tcPr/>
                </a:tc>
              </a:tr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RAKAM DEĞERİ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3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1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4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8</a:t>
                      </a:r>
                      <a:endParaRPr lang="tr-TR" sz="1400" dirty="0"/>
                    </a:p>
                  </a:txBody>
                  <a:tcPr/>
                </a:tc>
              </a:tr>
              <a:tr h="635443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BASAMAK DEĞERİ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300.000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10.000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6.000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900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40</a:t>
                      </a:r>
                      <a:endParaRPr lang="tr-T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8</a:t>
                      </a:r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SAYI</a:t>
                      </a:r>
                      <a:endParaRPr lang="tr-TR" sz="14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316948</a:t>
                      </a:r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  <a:tr h="4599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OKUNUŞU</a:t>
                      </a:r>
                      <a:endParaRPr lang="tr-TR" sz="14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ÜÇ YÜZ ON ALTI BİN DOKUZ YÜZ KIRK SEKİZ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 dir="in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RAKAM DEĞERİ VE BASAMAK DEĞERİNİ ANLADIĞIMIZA GÖRE ŞİMDİ SAYILARI ÇÖZÜMLEMEYE BAKALIM</a:t>
            </a:r>
            <a:endParaRPr lang="tr-TR" dirty="0"/>
          </a:p>
        </p:txBody>
      </p:sp>
    </p:spTree>
  </p:cSld>
  <p:clrMapOvr>
    <a:masterClrMapping/>
  </p:clrMapOvr>
  <p:transition spd="slow">
    <p:wipe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0" y="214290"/>
            <a:ext cx="8929718" cy="6429420"/>
          </a:xfrm>
        </p:spPr>
        <p:txBody>
          <a:bodyPr/>
          <a:lstStyle/>
          <a:p>
            <a:r>
              <a:rPr lang="tr-TR" dirty="0" smtClean="0"/>
              <a:t>SAYIYI ÇÖZÜMLEMEK DEMEK BASAMAK DEĞERİ İLE O BASAMAKTA BULUNAN RAKAMI ÇARPMAK DEMEK.ÇÖZÜMLEME İŞLEMİ FARKLI ŞEKİLLERDE YAPILIR ŞİMDİ ONLARI İNCELEYELİM.</a:t>
            </a:r>
            <a:endParaRPr lang="tr-TR" dirty="0"/>
          </a:p>
        </p:txBody>
      </p:sp>
    </p:spTree>
  </p:cSld>
  <p:clrMapOvr>
    <a:masterClrMapping/>
  </p:clrMapOvr>
  <p:transition spd="slow">
    <p:cover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829245 SAYISINI ÇÖZÜMLEYELİM.</a:t>
            </a:r>
          </a:p>
          <a:p>
            <a:r>
              <a:rPr lang="tr-TR" dirty="0" smtClean="0"/>
              <a:t>800.000+20.000+9.000+200+40+5</a:t>
            </a:r>
          </a:p>
          <a:p>
            <a:r>
              <a:rPr lang="tr-TR" dirty="0" smtClean="0"/>
              <a:t>Şeklinde çözümlenir. Gördüğünüz gibi rakamların basamak değerlerini toplayarak yazma yaptık.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İLK OLARAK BASAMAK DEĞERİ YAZILARAK ÇÖZÜMLEME</a:t>
            </a:r>
            <a:endParaRPr lang="tr-TR" dirty="0"/>
          </a:p>
        </p:txBody>
      </p:sp>
    </p:spTree>
  </p:cSld>
  <p:clrMapOvr>
    <a:masterClrMapping/>
  </p:clrMapOvr>
  <p:transition spd="slow">
    <p:split dir="in"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76</TotalTime>
  <Words>658</Words>
  <PresentationFormat>Ekran Gösterisi (4:3)</PresentationFormat>
  <Paragraphs>199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Kalabalık</vt:lpstr>
      <vt:lpstr>Slayt 1</vt:lpstr>
      <vt:lpstr>RAKAM DEĞERİ NEDİR?</vt:lpstr>
      <vt:lpstr>BASAMAK DEĞERİ NEDİR?</vt:lpstr>
      <vt:lpstr>Slayt 4</vt:lpstr>
      <vt:lpstr>Slayt 5</vt:lpstr>
      <vt:lpstr>Slayt 6</vt:lpstr>
      <vt:lpstr>RAKAM DEĞERİ VE BASAMAK DEĞERİNİ ANLADIĞIMIZA GÖRE ŞİMDİ SAYILARI ÇÖZÜMLEMEYE BAKALIM</vt:lpstr>
      <vt:lpstr>Slayt 8</vt:lpstr>
      <vt:lpstr>İLK OLARAK BASAMAK DEĞERİ YAZILARAK ÇÖZÜMLEME</vt:lpstr>
      <vt:lpstr>Slayt 10</vt:lpstr>
      <vt:lpstr>SIRA SİZDE</vt:lpstr>
      <vt:lpstr>DİĞER BİR ÇÖZÜMLEME YÖNTEMİMİZ;</vt:lpstr>
      <vt:lpstr>Slayt 13</vt:lpstr>
      <vt:lpstr>İNCELEYELİM</vt:lpstr>
      <vt:lpstr>KARŞIMIZA NASIL SORULAR ÇIKABİLİR?</vt:lpstr>
      <vt:lpstr>Slayt 16</vt:lpstr>
      <vt:lpstr>SIRA SİZDE</vt:lpstr>
      <vt:lpstr>ÇÖZÜM</vt:lpstr>
      <vt:lpstr>Slayt 19</vt:lpstr>
      <vt:lpstr>ÖRNEK SORU</vt:lpstr>
      <vt:lpstr>Slayt 21</vt:lpstr>
      <vt:lpstr>Slayt 22</vt:lpstr>
      <vt:lpstr>İZLEDİĞİNİZ İÇİN TEŞEKKÜRLER.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2020-09-20T14:18:31Z</dcterms:created>
  <dcterms:modified xsi:type="dcterms:W3CDTF">2020-09-21T07:55:47Z</dcterms:modified>
  <cp:category>https://www.sorubak.com</cp:category>
</cp:coreProperties>
</file>