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8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87" d="100"/>
          <a:sy n="87" d="100"/>
        </p:scale>
        <p:origin x="-654" y="-24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E2E9C35-5E5C-4DB2-8CDB-3F793BA6A80F}" type="datetimeFigureOut">
              <a:rPr lang="tr-TR" smtClean="0"/>
              <a:pPr/>
              <a:t>14/09/2020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9D45192-AE3C-41E0-8D8D-626FCE3B4F40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5628238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D45192-AE3C-41E0-8D8D-626FCE3B4F40}" type="slidenum">
              <a:rPr lang="tr-TR" smtClean="0"/>
              <a:pPr/>
              <a:t>1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6760925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AE1CE1-757A-46F0-857E-046692F0CC1B}" type="datetimeFigureOut">
              <a:rPr lang="tr-TR" smtClean="0"/>
              <a:pPr/>
              <a:t>14/09/2020</a:t>
            </a:fld>
            <a:endParaRPr lang="tr-TR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6166D8-7C42-498F-856A-CE52A3497CD2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AE1CE1-757A-46F0-857E-046692F0CC1B}" type="datetimeFigureOut">
              <a:rPr lang="tr-TR" smtClean="0"/>
              <a:pPr/>
              <a:t>14/09/2020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6166D8-7C42-498F-856A-CE52A3497CD2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AE1CE1-757A-46F0-857E-046692F0CC1B}" type="datetimeFigureOut">
              <a:rPr lang="tr-TR" smtClean="0"/>
              <a:pPr/>
              <a:t>14/09/2020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6166D8-7C42-498F-856A-CE52A3497CD2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AE1CE1-757A-46F0-857E-046692F0CC1B}" type="datetimeFigureOut">
              <a:rPr lang="tr-TR" smtClean="0"/>
              <a:pPr/>
              <a:t>14/09/2020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6166D8-7C42-498F-856A-CE52A3497CD2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AE1CE1-757A-46F0-857E-046692F0CC1B}" type="datetimeFigureOut">
              <a:rPr lang="tr-TR" smtClean="0"/>
              <a:pPr/>
              <a:t>14/09/2020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0D6166D8-7C42-498F-856A-CE52A3497CD2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AE1CE1-757A-46F0-857E-046692F0CC1B}" type="datetimeFigureOut">
              <a:rPr lang="tr-TR" smtClean="0"/>
              <a:pPr/>
              <a:t>14/09/2020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6166D8-7C42-498F-856A-CE52A3497CD2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AE1CE1-757A-46F0-857E-046692F0CC1B}" type="datetimeFigureOut">
              <a:rPr lang="tr-TR" smtClean="0"/>
              <a:pPr/>
              <a:t>14/09/2020</a:t>
            </a:fld>
            <a:endParaRPr lang="tr-T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6166D8-7C42-498F-856A-CE52A3497CD2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AE1CE1-757A-46F0-857E-046692F0CC1B}" type="datetimeFigureOut">
              <a:rPr lang="tr-TR" smtClean="0"/>
              <a:pPr/>
              <a:t>14/09/2020</a:t>
            </a:fld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6166D8-7C42-498F-856A-CE52A3497CD2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AE1CE1-757A-46F0-857E-046692F0CC1B}" type="datetimeFigureOut">
              <a:rPr lang="tr-TR" smtClean="0"/>
              <a:pPr/>
              <a:t>14/09/2020</a:t>
            </a:fld>
            <a:endParaRPr lang="tr-T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6166D8-7C42-498F-856A-CE52A3497CD2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AE1CE1-757A-46F0-857E-046692F0CC1B}" type="datetimeFigureOut">
              <a:rPr lang="tr-TR" smtClean="0"/>
              <a:pPr/>
              <a:t>14/09/2020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6166D8-7C42-498F-856A-CE52A3497CD2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en-US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Click icon to add picture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AE1CE1-757A-46F0-857E-046692F0CC1B}" type="datetimeFigureOut">
              <a:rPr lang="tr-TR" smtClean="0"/>
              <a:pPr/>
              <a:t>14/09/2020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6166D8-7C42-498F-856A-CE52A3497CD2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76AE1CE1-757A-46F0-857E-046692F0CC1B}" type="datetimeFigureOut">
              <a:rPr lang="tr-TR" smtClean="0"/>
              <a:pPr/>
              <a:t>14/09/2020</a:t>
            </a:fld>
            <a:endParaRPr lang="tr-T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0D6166D8-7C42-498F-856A-CE52A3497CD2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tr-TR" dirty="0" smtClean="0"/>
              <a:t>ÖN AD – ADIL TEST</a:t>
            </a:r>
            <a:endParaRPr lang="tr-TR" dirty="0"/>
          </a:p>
        </p:txBody>
      </p:sp>
      <p:sp>
        <p:nvSpPr>
          <p:cNvPr id="3" name="Metin kutusu 2"/>
          <p:cNvSpPr txBox="1"/>
          <p:nvPr/>
        </p:nvSpPr>
        <p:spPr>
          <a:xfrm>
            <a:off x="5796136" y="476672"/>
            <a:ext cx="24482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>
                <a:hlinkClick r:id="rId3"/>
              </a:rPr>
              <a:t>www.egitimhane.com</a:t>
            </a:r>
            <a:r>
              <a:rPr lang="tr-TR" dirty="0" smtClean="0"/>
              <a:t> 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7252450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37160" indent="0">
              <a:buNone/>
            </a:pPr>
            <a:r>
              <a:rPr lang="tr-TR" dirty="0"/>
              <a:t>9</a:t>
            </a:r>
            <a:r>
              <a:rPr lang="tr-TR" dirty="0" smtClean="0"/>
              <a:t>-“</a:t>
            </a:r>
            <a:r>
              <a:rPr lang="tr-TR" dirty="0"/>
              <a:t>Bu akşam bize misafir gelecek.” Cümlesindeki hangi kelime ad olmadığı halde bir adın yerini almıştır</a:t>
            </a:r>
            <a:r>
              <a:rPr lang="tr-TR" dirty="0" smtClean="0"/>
              <a:t>?</a:t>
            </a:r>
          </a:p>
          <a:p>
            <a:pPr marL="137160" indent="0">
              <a:buNone/>
            </a:pPr>
            <a:endParaRPr lang="tr-TR" dirty="0"/>
          </a:p>
          <a:p>
            <a:pPr marL="137160" lvl="0" indent="0">
              <a:buNone/>
            </a:pPr>
            <a:r>
              <a:rPr lang="tr-TR" dirty="0" smtClean="0"/>
              <a:t>a)Bu</a:t>
            </a:r>
            <a:r>
              <a:rPr lang="tr-TR" dirty="0"/>
              <a:t>		b) akşam		c) </a:t>
            </a:r>
            <a:r>
              <a:rPr lang="tr-TR" dirty="0" smtClean="0"/>
              <a:t>bize</a:t>
            </a:r>
            <a:r>
              <a:rPr lang="tr-TR" dirty="0"/>
              <a:t>	d) misafir</a:t>
            </a:r>
          </a:p>
          <a:p>
            <a:pPr marL="137160" indent="0">
              <a:buNone/>
            </a:pP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213567802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37160" indent="0">
              <a:buNone/>
            </a:pPr>
            <a:r>
              <a:rPr lang="tr-TR" dirty="0" smtClean="0"/>
              <a:t>10-Aşağıdakilerden </a:t>
            </a:r>
            <a:r>
              <a:rPr lang="tr-TR" dirty="0"/>
              <a:t>hanisi </a:t>
            </a:r>
            <a:r>
              <a:rPr lang="tr-TR" dirty="0" smtClean="0"/>
              <a:t>adıldır?</a:t>
            </a:r>
          </a:p>
          <a:p>
            <a:pPr marL="137160" indent="0">
              <a:buNone/>
            </a:pPr>
            <a:endParaRPr lang="tr-TR" dirty="0"/>
          </a:p>
          <a:p>
            <a:pPr marL="137160" lvl="0" indent="0">
              <a:buNone/>
            </a:pPr>
            <a:r>
              <a:rPr lang="tr-TR" dirty="0" smtClean="0"/>
              <a:t>a)Ayşe</a:t>
            </a:r>
            <a:r>
              <a:rPr lang="tr-TR" dirty="0"/>
              <a:t>	b) konut	</a:t>
            </a:r>
            <a:r>
              <a:rPr lang="tr-TR" dirty="0" smtClean="0"/>
              <a:t>c)masa</a:t>
            </a:r>
            <a:r>
              <a:rPr lang="tr-TR" dirty="0"/>
              <a:t>	d)şunlar</a:t>
            </a:r>
          </a:p>
          <a:p>
            <a:pPr marL="137160" indent="0">
              <a:buNone/>
            </a:pP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173958406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37160" indent="0">
              <a:buNone/>
            </a:pPr>
            <a:r>
              <a:rPr lang="tr-TR" dirty="0" smtClean="0"/>
              <a:t>11-“</a:t>
            </a:r>
            <a:r>
              <a:rPr lang="tr-TR" dirty="0"/>
              <a:t>Ben, Ayşe ve Turgut, akşama size geleceğiz.” Cümlesinde </a:t>
            </a:r>
            <a:r>
              <a:rPr lang="tr-TR" dirty="0" smtClean="0"/>
              <a:t>adıl </a:t>
            </a:r>
            <a:r>
              <a:rPr lang="tr-TR" dirty="0"/>
              <a:t>görevinde kaç tane kelime vardır?</a:t>
            </a:r>
          </a:p>
          <a:p>
            <a:pPr marL="137160" lvl="0" indent="0">
              <a:buNone/>
            </a:pPr>
            <a:r>
              <a:rPr lang="tr-TR" dirty="0" smtClean="0"/>
              <a:t>a)2</a:t>
            </a:r>
            <a:r>
              <a:rPr lang="tr-TR" dirty="0"/>
              <a:t>		b) 3			c) 1			d) 4</a:t>
            </a:r>
          </a:p>
          <a:p>
            <a:pPr marL="137160" indent="0">
              <a:buNone/>
            </a:pP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380411412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37160" indent="0">
              <a:buNone/>
            </a:pPr>
            <a:r>
              <a:rPr lang="tr-TR" dirty="0" smtClean="0"/>
              <a:t>12-Hangi </a:t>
            </a:r>
            <a:r>
              <a:rPr lang="tr-TR" dirty="0"/>
              <a:t>cümlede adın yerini tutan bir kelime vardır</a:t>
            </a:r>
            <a:r>
              <a:rPr lang="tr-TR" dirty="0" smtClean="0"/>
              <a:t>?</a:t>
            </a:r>
          </a:p>
          <a:p>
            <a:pPr marL="137160" indent="0">
              <a:buNone/>
            </a:pPr>
            <a:r>
              <a:rPr lang="tr-TR" dirty="0" smtClean="0"/>
              <a:t>     </a:t>
            </a:r>
            <a:r>
              <a:rPr lang="tr-TR" dirty="0"/>
              <a:t>a)  Melisa, yarın Ankara’ya gidiyor.</a:t>
            </a:r>
          </a:p>
          <a:p>
            <a:pPr marL="137160" indent="0">
              <a:buNone/>
            </a:pPr>
            <a:r>
              <a:rPr lang="tr-TR" dirty="0"/>
              <a:t>     b)  Annemin Ayşe’ye aldığı kitabı görmedim.</a:t>
            </a:r>
          </a:p>
          <a:p>
            <a:pPr marL="137160" indent="0">
              <a:buNone/>
            </a:pPr>
            <a:r>
              <a:rPr lang="tr-TR" dirty="0"/>
              <a:t>  </a:t>
            </a:r>
            <a:r>
              <a:rPr lang="tr-TR" dirty="0" smtClean="0"/>
              <a:t>   </a:t>
            </a:r>
            <a:r>
              <a:rPr lang="tr-TR" dirty="0"/>
              <a:t>c)   Bilgisayarın tamirinden anlamıyorum.</a:t>
            </a:r>
          </a:p>
          <a:p>
            <a:pPr marL="137160" indent="0">
              <a:buNone/>
            </a:pPr>
            <a:r>
              <a:rPr lang="tr-TR" dirty="0" smtClean="0"/>
              <a:t>     d</a:t>
            </a:r>
            <a:r>
              <a:rPr lang="tr-TR" dirty="0"/>
              <a:t>)   Siz ne zaman geliyorsunuz?</a:t>
            </a:r>
          </a:p>
          <a:p>
            <a:pPr marL="137160" indent="0">
              <a:buNone/>
            </a:pP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191003292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37160" indent="0">
              <a:buNone/>
            </a:pPr>
            <a:r>
              <a:rPr lang="tr-TR" dirty="0" smtClean="0"/>
              <a:t>14-“</a:t>
            </a:r>
            <a:r>
              <a:rPr lang="tr-TR" dirty="0"/>
              <a:t>Bu akşam onunla bu konuyu konuşacağım.”cümlesinde hangi kelime </a:t>
            </a:r>
            <a:r>
              <a:rPr lang="tr-TR" dirty="0" smtClean="0"/>
              <a:t>adıldır?</a:t>
            </a:r>
          </a:p>
          <a:p>
            <a:pPr marL="137160" indent="0">
              <a:buNone/>
            </a:pPr>
            <a:endParaRPr lang="tr-TR" dirty="0"/>
          </a:p>
          <a:p>
            <a:pPr marL="137160" indent="0">
              <a:buNone/>
            </a:pPr>
            <a:r>
              <a:rPr lang="tr-TR" dirty="0" smtClean="0"/>
              <a:t>a)Bu</a:t>
            </a:r>
            <a:r>
              <a:rPr lang="tr-TR" dirty="0"/>
              <a:t>		 b) akşam	</a:t>
            </a:r>
            <a:r>
              <a:rPr lang="tr-TR" dirty="0" smtClean="0"/>
              <a:t>c</a:t>
            </a:r>
            <a:r>
              <a:rPr lang="tr-TR" dirty="0"/>
              <a:t>) onunla	</a:t>
            </a:r>
            <a:r>
              <a:rPr lang="tr-TR" dirty="0" smtClean="0"/>
              <a:t>d</a:t>
            </a:r>
            <a:r>
              <a:rPr lang="tr-TR" dirty="0"/>
              <a:t>) konuşacağım</a:t>
            </a:r>
          </a:p>
        </p:txBody>
      </p:sp>
    </p:spTree>
    <p:extLst>
      <p:ext uri="{BB962C8B-B14F-4D97-AF65-F5344CB8AC3E}">
        <p14:creationId xmlns:p14="http://schemas.microsoft.com/office/powerpoint/2010/main" xmlns="" val="42741622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37160" indent="0">
              <a:buNone/>
            </a:pPr>
            <a:r>
              <a:rPr lang="tr-TR" dirty="0" smtClean="0"/>
              <a:t>15-Hangi </a:t>
            </a:r>
            <a:r>
              <a:rPr lang="tr-TR" dirty="0"/>
              <a:t>cümlede altı çizili kelime </a:t>
            </a:r>
            <a:r>
              <a:rPr lang="tr-TR" dirty="0" smtClean="0"/>
              <a:t>adıl </a:t>
            </a:r>
            <a:r>
              <a:rPr lang="tr-TR" dirty="0"/>
              <a:t>olarak kullanılmıştır</a:t>
            </a:r>
            <a:r>
              <a:rPr lang="tr-TR" dirty="0" smtClean="0"/>
              <a:t>?</a:t>
            </a:r>
          </a:p>
          <a:p>
            <a:pPr marL="137160" indent="0">
              <a:buNone/>
            </a:pPr>
            <a:endParaRPr lang="tr-TR" dirty="0"/>
          </a:p>
          <a:p>
            <a:pPr marL="137160" indent="0">
              <a:buNone/>
            </a:pPr>
            <a:r>
              <a:rPr lang="tr-TR" dirty="0"/>
              <a:t>a)</a:t>
            </a:r>
            <a:r>
              <a:rPr lang="tr-TR" u="sng" dirty="0"/>
              <a:t>Şu</a:t>
            </a:r>
            <a:r>
              <a:rPr lang="tr-TR" dirty="0"/>
              <a:t> kitapları dolaba yerleştireyim.</a:t>
            </a:r>
          </a:p>
          <a:p>
            <a:pPr marL="137160" indent="0">
              <a:buNone/>
            </a:pPr>
            <a:r>
              <a:rPr lang="tr-TR" dirty="0"/>
              <a:t>b)</a:t>
            </a:r>
            <a:r>
              <a:rPr lang="tr-TR" u="sng" dirty="0"/>
              <a:t>Bu </a:t>
            </a:r>
            <a:r>
              <a:rPr lang="tr-TR" dirty="0"/>
              <a:t>evde uzun zamandır oturuyoruz.</a:t>
            </a:r>
          </a:p>
          <a:p>
            <a:pPr marL="137160" indent="0">
              <a:buNone/>
            </a:pPr>
            <a:r>
              <a:rPr lang="tr-TR" dirty="0"/>
              <a:t>c)</a:t>
            </a:r>
            <a:r>
              <a:rPr lang="tr-TR" u="sng" dirty="0"/>
              <a:t>O</a:t>
            </a:r>
            <a:r>
              <a:rPr lang="tr-TR" dirty="0"/>
              <a:t>,her zaman yanımızdadır.</a:t>
            </a:r>
          </a:p>
          <a:p>
            <a:pPr marL="137160" indent="0">
              <a:buNone/>
            </a:pPr>
            <a:r>
              <a:rPr lang="tr-TR" dirty="0"/>
              <a:t>d) </a:t>
            </a:r>
            <a:r>
              <a:rPr lang="tr-TR" u="sng" dirty="0"/>
              <a:t>O</a:t>
            </a:r>
            <a:r>
              <a:rPr lang="tr-TR" dirty="0"/>
              <a:t> elbiseyi çok beğendim.</a:t>
            </a:r>
          </a:p>
          <a:p>
            <a:pPr marL="137160" indent="0">
              <a:buNone/>
            </a:pP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374898023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56792"/>
            <a:ext cx="8229600" cy="4709160"/>
          </a:xfrm>
        </p:spPr>
        <p:txBody>
          <a:bodyPr/>
          <a:lstStyle/>
          <a:p>
            <a:pPr marL="137160" indent="0">
              <a:buNone/>
            </a:pPr>
            <a:r>
              <a:rPr lang="tr-TR" dirty="0" smtClean="0"/>
              <a:t>16- </a:t>
            </a:r>
            <a:r>
              <a:rPr lang="tr-TR" dirty="0"/>
              <a:t>“………………….. tatile ne zaman gidiyorlar?” cümlesinde noktalı yere hangi </a:t>
            </a:r>
            <a:r>
              <a:rPr lang="tr-TR" dirty="0" smtClean="0"/>
              <a:t>adıl </a:t>
            </a:r>
            <a:r>
              <a:rPr lang="tr-TR" dirty="0"/>
              <a:t>gelirse uygun olur</a:t>
            </a:r>
            <a:r>
              <a:rPr lang="tr-TR" dirty="0" smtClean="0"/>
              <a:t>?</a:t>
            </a:r>
          </a:p>
          <a:p>
            <a:pPr marL="137160" indent="0">
              <a:buNone/>
            </a:pPr>
            <a:endParaRPr lang="tr-TR" dirty="0"/>
          </a:p>
          <a:p>
            <a:pPr marL="137160" indent="0">
              <a:buNone/>
            </a:pPr>
            <a:r>
              <a:rPr lang="tr-TR" dirty="0"/>
              <a:t>a)Siz               b)Biz               c)O             d)Onlar </a:t>
            </a:r>
          </a:p>
          <a:p>
            <a:pPr marL="137160" indent="0">
              <a:buNone/>
            </a:pP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325790396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137160" indent="0">
              <a:buNone/>
            </a:pPr>
            <a:r>
              <a:rPr lang="tr-TR" sz="2400" b="1" dirty="0"/>
              <a:t>1.  </a:t>
            </a:r>
            <a:r>
              <a:rPr lang="tr-TR" sz="2400" dirty="0"/>
              <a:t>"Yazın,  sıcak günlerinde serinlemek için ' kendimizi soğuk sulara bırakıyorduk." </a:t>
            </a:r>
            <a:r>
              <a:rPr lang="tr-TR" sz="2400" b="1" dirty="0"/>
              <a:t>cümlesinde hangi kelimeler </a:t>
            </a:r>
            <a:r>
              <a:rPr lang="tr-TR" sz="2400" b="1" dirty="0" smtClean="0"/>
              <a:t>ön addır</a:t>
            </a:r>
            <a:r>
              <a:rPr lang="tr-TR" sz="2400" b="1" dirty="0"/>
              <a:t>?</a:t>
            </a:r>
            <a:endParaRPr lang="tr-TR" sz="2400" dirty="0"/>
          </a:p>
          <a:p>
            <a:pPr marL="137160" indent="0">
              <a:buNone/>
            </a:pPr>
            <a:r>
              <a:rPr lang="tr-TR" sz="2400" dirty="0"/>
              <a:t> </a:t>
            </a:r>
          </a:p>
          <a:p>
            <a:pPr marL="137160" indent="0">
              <a:buNone/>
            </a:pPr>
            <a:r>
              <a:rPr lang="tr-TR" sz="2400" dirty="0"/>
              <a:t>      A. sıcak – sular		B. sıcak - soğuk </a:t>
            </a:r>
          </a:p>
          <a:p>
            <a:pPr marL="137160" indent="0">
              <a:buNone/>
            </a:pPr>
            <a:r>
              <a:rPr lang="tr-TR" sz="2400" dirty="0"/>
              <a:t>      C. yazın - soğuk 	D. soğuk – sular</a:t>
            </a:r>
          </a:p>
          <a:p>
            <a:pPr marL="137160" indent="0">
              <a:buNone/>
            </a:pPr>
            <a:endParaRPr lang="tr-TR" sz="2400" dirty="0"/>
          </a:p>
        </p:txBody>
      </p:sp>
    </p:spTree>
    <p:extLst>
      <p:ext uri="{BB962C8B-B14F-4D97-AF65-F5344CB8AC3E}">
        <p14:creationId xmlns:p14="http://schemas.microsoft.com/office/powerpoint/2010/main" xmlns="" val="99563415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37160" indent="0">
              <a:buNone/>
            </a:pPr>
            <a:r>
              <a:rPr lang="tr-TR" b="1" dirty="0"/>
              <a:t>2.  Aşağıdaki cümlelerin hangisinde </a:t>
            </a:r>
            <a:r>
              <a:rPr lang="tr-TR" b="1" dirty="0" smtClean="0"/>
              <a:t>ön ad kullanılmıştır</a:t>
            </a:r>
            <a:r>
              <a:rPr lang="tr-TR" b="1" dirty="0"/>
              <a:t>?</a:t>
            </a:r>
            <a:endParaRPr lang="tr-TR" dirty="0"/>
          </a:p>
          <a:p>
            <a:pPr marL="137160" indent="0">
              <a:buNone/>
            </a:pPr>
            <a:r>
              <a:rPr lang="tr-TR" dirty="0"/>
              <a:t> </a:t>
            </a:r>
          </a:p>
          <a:p>
            <a:pPr marL="137160" lvl="0" indent="0">
              <a:buNone/>
            </a:pPr>
            <a:r>
              <a:rPr lang="tr-TR" dirty="0" smtClean="0"/>
              <a:t>A) Sen </a:t>
            </a:r>
            <a:r>
              <a:rPr lang="tr-TR" dirty="0"/>
              <a:t>beni güldürüyorsun.</a:t>
            </a:r>
          </a:p>
          <a:p>
            <a:pPr marL="137160" lvl="0" indent="0">
              <a:buNone/>
            </a:pPr>
            <a:r>
              <a:rPr lang="tr-TR" dirty="0" smtClean="0"/>
              <a:t>B) O </a:t>
            </a:r>
            <a:r>
              <a:rPr lang="tr-TR" dirty="0"/>
              <a:t>akşam saatlerce bekledim.</a:t>
            </a:r>
          </a:p>
          <a:p>
            <a:pPr marL="137160" lvl="0" indent="0">
              <a:buNone/>
            </a:pPr>
            <a:r>
              <a:rPr lang="tr-TR" dirty="0" smtClean="0"/>
              <a:t>C) Birisi </a:t>
            </a:r>
            <a:r>
              <a:rPr lang="tr-TR" dirty="0"/>
              <a:t>tahtayı silsin.</a:t>
            </a:r>
          </a:p>
          <a:p>
            <a:pPr marL="137160" lvl="0" indent="0">
              <a:buNone/>
            </a:pPr>
            <a:r>
              <a:rPr lang="tr-TR" dirty="0" smtClean="0"/>
              <a:t>D) Çalışmadığımı </a:t>
            </a:r>
            <a:r>
              <a:rPr lang="tr-TR" dirty="0"/>
              <a:t>kim söyledi.</a:t>
            </a:r>
          </a:p>
          <a:p>
            <a:pPr marL="137160" indent="0">
              <a:buNone/>
            </a:pP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9507634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196752"/>
            <a:ext cx="8229600" cy="4709160"/>
          </a:xfrm>
        </p:spPr>
        <p:txBody>
          <a:bodyPr/>
          <a:lstStyle/>
          <a:p>
            <a:pPr marL="137160" indent="0">
              <a:buNone/>
            </a:pPr>
            <a:r>
              <a:rPr lang="tr-TR" b="1" dirty="0"/>
              <a:t>3.  </a:t>
            </a:r>
            <a:r>
              <a:rPr lang="tr-TR" dirty="0"/>
              <a:t>"Geniş" </a:t>
            </a:r>
            <a:r>
              <a:rPr lang="tr-TR" b="1" dirty="0"/>
              <a:t>kelimesi aşağıdaki cümlelerin hangisinde bir ismi nitelemektedir?</a:t>
            </a:r>
            <a:endParaRPr lang="tr-TR" dirty="0"/>
          </a:p>
          <a:p>
            <a:pPr marL="137160" indent="0">
              <a:buNone/>
            </a:pPr>
            <a:r>
              <a:rPr lang="tr-TR" dirty="0"/>
              <a:t> </a:t>
            </a:r>
          </a:p>
          <a:p>
            <a:pPr marL="137160" lvl="0" indent="0">
              <a:buNone/>
            </a:pPr>
            <a:r>
              <a:rPr lang="tr-TR" dirty="0" smtClean="0"/>
              <a:t>A) Okulun </a:t>
            </a:r>
            <a:r>
              <a:rPr lang="tr-TR" dirty="0"/>
              <a:t>bahçesi çok genişti.</a:t>
            </a:r>
          </a:p>
          <a:p>
            <a:pPr marL="137160" lvl="0" indent="0">
              <a:buNone/>
            </a:pPr>
            <a:r>
              <a:rPr lang="tr-TR" dirty="0" smtClean="0"/>
              <a:t>B) Hep </a:t>
            </a:r>
            <a:r>
              <a:rPr lang="tr-TR" dirty="0"/>
              <a:t>geniş odalı evleri tercih ederdi.</a:t>
            </a:r>
          </a:p>
          <a:p>
            <a:pPr marL="137160" lvl="0" indent="0">
              <a:buNone/>
            </a:pPr>
            <a:r>
              <a:rPr lang="tr-TR" dirty="0" smtClean="0"/>
              <a:t>C) </a:t>
            </a:r>
            <a:r>
              <a:rPr lang="tr-TR" dirty="0"/>
              <a:t>Olaylar karşısında çok geniş düşünür.</a:t>
            </a:r>
          </a:p>
          <a:p>
            <a:pPr marL="137160" lvl="0" indent="0">
              <a:buNone/>
            </a:pPr>
            <a:r>
              <a:rPr lang="tr-TR" dirty="0" smtClean="0"/>
              <a:t>D) Kapının </a:t>
            </a:r>
            <a:r>
              <a:rPr lang="tr-TR" dirty="0"/>
              <a:t>genişliği herkesin dikkatini çekti</a:t>
            </a:r>
          </a:p>
          <a:p>
            <a:pPr marL="137160" indent="0">
              <a:buNone/>
            </a:pP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9590282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37160" indent="0">
              <a:buNone/>
            </a:pPr>
            <a:r>
              <a:rPr lang="tr-TR" b="1" dirty="0"/>
              <a:t>4. Aşağıdaki cümlelerin hangisinde altı çizili kelime </a:t>
            </a:r>
            <a:r>
              <a:rPr lang="tr-TR" b="1" dirty="0" smtClean="0"/>
              <a:t>ön ad </a:t>
            </a:r>
            <a:r>
              <a:rPr lang="tr-TR" b="1" dirty="0"/>
              <a:t>değildir?</a:t>
            </a:r>
            <a:endParaRPr lang="tr-TR" dirty="0"/>
          </a:p>
          <a:p>
            <a:pPr marL="137160" indent="0">
              <a:buNone/>
            </a:pPr>
            <a:r>
              <a:rPr lang="tr-TR" b="1" dirty="0"/>
              <a:t> </a:t>
            </a:r>
            <a:endParaRPr lang="tr-TR" dirty="0"/>
          </a:p>
          <a:p>
            <a:pPr marL="137160" indent="0">
              <a:buNone/>
            </a:pPr>
            <a:r>
              <a:rPr lang="tr-TR" dirty="0"/>
              <a:t>A. </a:t>
            </a:r>
            <a:r>
              <a:rPr lang="tr-TR" u="sng" dirty="0"/>
              <a:t>Hangi</a:t>
            </a:r>
            <a:r>
              <a:rPr lang="tr-TR" dirty="0"/>
              <a:t>  yana doğru uzanalım? </a:t>
            </a:r>
          </a:p>
          <a:p>
            <a:pPr marL="137160" indent="0">
              <a:buNone/>
            </a:pPr>
            <a:r>
              <a:rPr lang="tr-TR" dirty="0"/>
              <a:t>B. </a:t>
            </a:r>
            <a:r>
              <a:rPr lang="tr-TR" u="sng" dirty="0"/>
              <a:t>Uzun</a:t>
            </a:r>
            <a:r>
              <a:rPr lang="tr-TR" dirty="0"/>
              <a:t> saçın bakımı zordur.</a:t>
            </a:r>
          </a:p>
          <a:p>
            <a:pPr marL="137160" indent="0">
              <a:buNone/>
            </a:pPr>
            <a:r>
              <a:rPr lang="tr-TR" dirty="0"/>
              <a:t>C.  </a:t>
            </a:r>
            <a:r>
              <a:rPr lang="tr-TR" u="sng" dirty="0"/>
              <a:t>Onun</a:t>
            </a:r>
            <a:r>
              <a:rPr lang="tr-TR" dirty="0"/>
              <a:t> gözleri masmaviydi.</a:t>
            </a:r>
          </a:p>
          <a:p>
            <a:pPr marL="137160" indent="0">
              <a:buNone/>
            </a:pPr>
            <a:r>
              <a:rPr lang="tr-TR" dirty="0"/>
              <a:t>D. </a:t>
            </a:r>
            <a:r>
              <a:rPr lang="tr-TR" u="sng" dirty="0"/>
              <a:t>Şu</a:t>
            </a:r>
            <a:r>
              <a:rPr lang="tr-TR" dirty="0"/>
              <a:t>  kızı tanıyor musunuz?</a:t>
            </a:r>
          </a:p>
          <a:p>
            <a:pPr marL="137160" indent="0">
              <a:buNone/>
            </a:pP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237253937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37160" indent="0">
              <a:buNone/>
            </a:pPr>
            <a:r>
              <a:rPr lang="tr-TR" b="1" dirty="0"/>
              <a:t>5.  </a:t>
            </a:r>
            <a:r>
              <a:rPr lang="tr-TR" dirty="0"/>
              <a:t>"Soğuk" </a:t>
            </a:r>
            <a:r>
              <a:rPr lang="tr-TR" b="1" dirty="0"/>
              <a:t>kelimesi hangi seçenekte </a:t>
            </a:r>
            <a:r>
              <a:rPr lang="tr-TR" b="1" dirty="0" smtClean="0"/>
              <a:t>ön ad  </a:t>
            </a:r>
            <a:r>
              <a:rPr lang="tr-TR" b="1" dirty="0"/>
              <a:t>olarak kullanılmıştır?</a:t>
            </a:r>
            <a:r>
              <a:rPr lang="tr-TR" dirty="0"/>
              <a:t>	</a:t>
            </a:r>
          </a:p>
          <a:p>
            <a:pPr marL="137160" lvl="0" indent="0">
              <a:buNone/>
            </a:pPr>
            <a:r>
              <a:rPr lang="tr-TR" dirty="0" smtClean="0"/>
              <a:t>A)Biz </a:t>
            </a:r>
            <a:r>
              <a:rPr lang="tr-TR" dirty="0"/>
              <a:t>ne soğuk havalar gördük.</a:t>
            </a:r>
          </a:p>
          <a:p>
            <a:pPr marL="137160" lvl="0" indent="0">
              <a:buNone/>
            </a:pPr>
            <a:r>
              <a:rPr lang="tr-TR" dirty="0" smtClean="0"/>
              <a:t>B)Nerden </a:t>
            </a:r>
            <a:r>
              <a:rPr lang="tr-TR" dirty="0"/>
              <a:t>bilirim soğuk içmediğini.</a:t>
            </a:r>
          </a:p>
          <a:p>
            <a:pPr marL="137160" lvl="0" indent="0">
              <a:buNone/>
            </a:pPr>
            <a:r>
              <a:rPr lang="tr-TR" dirty="0" smtClean="0"/>
              <a:t>C)Garibime </a:t>
            </a:r>
            <a:r>
              <a:rPr lang="tr-TR" dirty="0"/>
              <a:t>soğuk dokunmuş.</a:t>
            </a:r>
          </a:p>
          <a:p>
            <a:pPr marL="137160" lvl="0" indent="0">
              <a:buNone/>
            </a:pPr>
            <a:r>
              <a:rPr lang="tr-TR" dirty="0" smtClean="0"/>
              <a:t>D)Soğuk </a:t>
            </a:r>
            <a:r>
              <a:rPr lang="tr-TR" dirty="0"/>
              <a:t>soğuk bakma yüzüme öyle!.</a:t>
            </a:r>
          </a:p>
          <a:p>
            <a:pPr marL="137160" indent="0">
              <a:buNone/>
            </a:pP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58530698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37160" indent="0">
              <a:buNone/>
            </a:pPr>
            <a:r>
              <a:rPr lang="tr-TR" b="1" dirty="0"/>
              <a:t>6. Hangi şıktaki ikileme </a:t>
            </a:r>
            <a:r>
              <a:rPr lang="tr-TR" b="1" dirty="0" smtClean="0"/>
              <a:t>ön ad </a:t>
            </a:r>
            <a:r>
              <a:rPr lang="tr-TR" b="1" dirty="0"/>
              <a:t>olarak kullanılmıştır?</a:t>
            </a:r>
            <a:endParaRPr lang="tr-TR" dirty="0"/>
          </a:p>
          <a:p>
            <a:pPr marL="137160" indent="0">
              <a:buNone/>
            </a:pPr>
            <a:r>
              <a:rPr lang="tr-TR" dirty="0"/>
              <a:t> </a:t>
            </a:r>
          </a:p>
          <a:p>
            <a:pPr marL="137160" lvl="0" indent="0">
              <a:buNone/>
            </a:pPr>
            <a:r>
              <a:rPr lang="tr-TR" dirty="0" smtClean="0"/>
              <a:t>A)Bir </a:t>
            </a:r>
            <a:r>
              <a:rPr lang="tr-TR" dirty="0"/>
              <a:t>bir geçen sonbaharı hatırlamakta</a:t>
            </a:r>
          </a:p>
          <a:p>
            <a:pPr marL="137160" lvl="0" indent="0">
              <a:buNone/>
            </a:pPr>
            <a:r>
              <a:rPr lang="tr-TR" dirty="0" smtClean="0"/>
              <a:t>B)Çocuk </a:t>
            </a:r>
            <a:r>
              <a:rPr lang="tr-TR" dirty="0"/>
              <a:t>hızlı hızlı koşuyordu.</a:t>
            </a:r>
          </a:p>
          <a:p>
            <a:pPr marL="137160" lvl="0" indent="0">
              <a:buNone/>
            </a:pPr>
            <a:r>
              <a:rPr lang="tr-TR" dirty="0" smtClean="0"/>
              <a:t>C)Bayrağımız </a:t>
            </a:r>
            <a:r>
              <a:rPr lang="tr-TR" dirty="0"/>
              <a:t>dalga dalga göklerde.</a:t>
            </a:r>
          </a:p>
          <a:p>
            <a:pPr marL="137160" lvl="0" indent="0">
              <a:buNone/>
            </a:pPr>
            <a:r>
              <a:rPr lang="tr-TR" dirty="0" smtClean="0"/>
              <a:t>D)Çocukları </a:t>
            </a:r>
            <a:r>
              <a:rPr lang="tr-TR" dirty="0"/>
              <a:t>sıra sıra dizilmiş gördüm.</a:t>
            </a:r>
          </a:p>
          <a:p>
            <a:pPr marL="137160" indent="0">
              <a:buNone/>
            </a:pP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184824465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37160" indent="0">
              <a:buNone/>
            </a:pPr>
            <a:r>
              <a:rPr lang="tr-TR" b="1" dirty="0"/>
              <a:t>7</a:t>
            </a:r>
            <a:r>
              <a:rPr lang="tr-TR" b="1" dirty="0" smtClean="0"/>
              <a:t>. </a:t>
            </a:r>
            <a:r>
              <a:rPr lang="tr-TR" dirty="0"/>
              <a:t>"Akıllı düşman, akılsız dosttan iyidir" </a:t>
            </a:r>
            <a:r>
              <a:rPr lang="tr-TR" b="1" dirty="0"/>
              <a:t>cüm­lesinde kaç tane </a:t>
            </a:r>
            <a:r>
              <a:rPr lang="tr-TR" b="1" dirty="0" smtClean="0"/>
              <a:t>ön ad </a:t>
            </a:r>
            <a:r>
              <a:rPr lang="tr-TR" b="1" dirty="0"/>
              <a:t>vardır?</a:t>
            </a:r>
            <a:endParaRPr lang="tr-TR" dirty="0"/>
          </a:p>
          <a:p>
            <a:pPr marL="137160" indent="0">
              <a:buNone/>
            </a:pPr>
            <a:r>
              <a:rPr lang="tr-TR" dirty="0"/>
              <a:t> </a:t>
            </a:r>
          </a:p>
          <a:p>
            <a:pPr marL="137160" indent="0">
              <a:buNone/>
            </a:pPr>
            <a:r>
              <a:rPr lang="tr-TR" b="1" dirty="0"/>
              <a:t>     A. 1	    B. 3	    C. 2	   D. 4</a:t>
            </a:r>
            <a:endParaRPr lang="tr-TR" dirty="0"/>
          </a:p>
          <a:p>
            <a:pPr marL="137160" indent="0">
              <a:buNone/>
            </a:pP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179388913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37160" indent="0">
              <a:buNone/>
            </a:pPr>
            <a:r>
              <a:rPr lang="tr-TR" b="1" dirty="0"/>
              <a:t>8</a:t>
            </a:r>
            <a:r>
              <a:rPr lang="tr-TR" b="1" dirty="0" smtClean="0"/>
              <a:t>. </a:t>
            </a:r>
            <a:r>
              <a:rPr lang="tr-TR" dirty="0"/>
              <a:t>“ Güzel “</a:t>
            </a:r>
            <a:r>
              <a:rPr lang="tr-TR" b="1" dirty="0"/>
              <a:t>  kelimesi aşağıdakilerin hangisinde </a:t>
            </a:r>
            <a:r>
              <a:rPr lang="tr-TR" b="1" dirty="0" smtClean="0"/>
              <a:t>ön ad </a:t>
            </a:r>
            <a:r>
              <a:rPr lang="tr-TR" b="1" dirty="0"/>
              <a:t>olarak  kullanılmıştır?</a:t>
            </a:r>
            <a:endParaRPr lang="tr-TR" dirty="0"/>
          </a:p>
          <a:p>
            <a:pPr marL="137160" indent="0">
              <a:buNone/>
            </a:pPr>
            <a:r>
              <a:rPr lang="tr-TR" dirty="0"/>
              <a:t> </a:t>
            </a:r>
          </a:p>
          <a:p>
            <a:pPr marL="137160" lvl="0" indent="0">
              <a:buNone/>
            </a:pPr>
            <a:r>
              <a:rPr lang="tr-TR" dirty="0" smtClean="0"/>
              <a:t>A)Öğretmen </a:t>
            </a:r>
            <a:r>
              <a:rPr lang="tr-TR" dirty="0"/>
              <a:t>dersi güzel anlattı.</a:t>
            </a:r>
          </a:p>
          <a:p>
            <a:pPr marL="137160" lvl="0" indent="0">
              <a:buNone/>
            </a:pPr>
            <a:r>
              <a:rPr lang="tr-TR" dirty="0" smtClean="0"/>
              <a:t>B)Güzel</a:t>
            </a:r>
            <a:r>
              <a:rPr lang="tr-TR" dirty="0"/>
              <a:t>, ırmaktan geliyordu.</a:t>
            </a:r>
          </a:p>
          <a:p>
            <a:pPr marL="137160" lvl="0" indent="0">
              <a:buNone/>
            </a:pPr>
            <a:r>
              <a:rPr lang="tr-TR" dirty="0" smtClean="0"/>
              <a:t>C)Güzel </a:t>
            </a:r>
            <a:r>
              <a:rPr lang="tr-TR" dirty="0"/>
              <a:t>çocuk kucaktan hiç inmiyordu. </a:t>
            </a:r>
          </a:p>
          <a:p>
            <a:pPr marL="137160" lvl="0" indent="0">
              <a:buNone/>
            </a:pPr>
            <a:r>
              <a:rPr lang="tr-TR" dirty="0" smtClean="0"/>
              <a:t>D)Akşam </a:t>
            </a:r>
            <a:r>
              <a:rPr lang="tr-TR" dirty="0"/>
              <a:t>yemeği çok güzeldi.</a:t>
            </a:r>
          </a:p>
          <a:p>
            <a:pPr marL="137160" indent="0">
              <a:buNone/>
            </a:pP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2058364157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pex">
  <a:themeElements>
    <a:clrScheme name="Apex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Apex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Apex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61</TotalTime>
  <Words>269</Words>
  <PresentationFormat>Ekran Gösterisi (4:3)</PresentationFormat>
  <Paragraphs>70</Paragraphs>
  <Slides>16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16</vt:i4>
      </vt:variant>
    </vt:vector>
  </HeadingPairs>
  <TitlesOfParts>
    <vt:vector size="17" baseType="lpstr">
      <vt:lpstr>Apex</vt:lpstr>
      <vt:lpstr>ÖN AD – ADIL TEST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  <vt:lpstr>Slayt 15</vt:lpstr>
      <vt:lpstr>Slayt 16</vt:lpstr>
    </vt:vector>
  </TitlesOfParts>
  <Manager>https://www.sorubak.com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2020-09-10T10:45:43Z</dcterms:created>
  <dcterms:modified xsi:type="dcterms:W3CDTF">2020-09-14T07:42:59Z</dcterms:modified>
  <cp:category>https://www.sorubak.com</cp:category>
</cp:coreProperties>
</file>