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70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39602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0905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412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676660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0710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96011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8606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9656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1016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969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9408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4366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507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627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426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0858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668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9D7E206-B530-4199-AFA6-96A512D082FF}" type="datetimeFigureOut">
              <a:rPr lang="tr-TR" smtClean="0"/>
              <a:pPr/>
              <a:t>15/09/2020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DEB35C9-AC51-4273-B94F-BA465A74DCD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105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3000"/>
            <a:lum/>
          </a:blip>
          <a:srcRect/>
          <a:stretch>
            <a:fillRect t="-83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439032" y="3192650"/>
            <a:ext cx="4992046" cy="1131378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alıştırmalar</a:t>
            </a:r>
            <a:endParaRPr lang="tr-TR" sz="5400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640" y="5217386"/>
            <a:ext cx="1423671" cy="141984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963181" y="577311"/>
            <a:ext cx="9943748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LFABET98" panose="00000400000000000000" pitchFamily="2" charset="0"/>
              </a:rPr>
              <a:t>SAYI VE </a:t>
            </a:r>
          </a:p>
          <a:p>
            <a:pPr algn="ctr"/>
            <a:r>
              <a:rPr lang="tr-TR" sz="8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LFABET98" panose="00000400000000000000" pitchFamily="2" charset="0"/>
              </a:rPr>
              <a:t>BASAMAK DEĞERİ</a:t>
            </a:r>
            <a:endParaRPr lang="tr-TR" sz="8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74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943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455481" y="5206466"/>
            <a:ext cx="16030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44</a:t>
            </a:r>
            <a:endParaRPr lang="tr-TR" sz="50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3779936" y="5206467"/>
            <a:ext cx="193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40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97424" y="816169"/>
            <a:ext cx="111742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	Onlar basamağındaki rakamın sayı ve basamak değerleri toplamı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930225" y="4279767"/>
            <a:ext cx="489068" cy="75600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5085623" y="4252858"/>
            <a:ext cx="391752" cy="72562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6287922" y="5206466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4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518290" y="5102793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+</a:t>
            </a:r>
            <a:endParaRPr lang="tr-TR" sz="48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972330" y="5095917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=</a:t>
            </a:r>
            <a:endParaRPr lang="tr-TR" sz="4800" dirty="0">
              <a:solidFill>
                <a:schemeClr val="bg1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 flipV="1">
            <a:off x="1470636" y="2309247"/>
            <a:ext cx="7301405" cy="4515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9404017" y="1530255"/>
            <a:ext cx="2064746" cy="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4000915" y="5834563"/>
            <a:ext cx="1643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Basamak Değ.</a:t>
            </a:r>
            <a:endParaRPr lang="tr-TR" sz="25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05506" y="5777275"/>
            <a:ext cx="10714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Sayı</a:t>
            </a:r>
          </a:p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 Değ.</a:t>
            </a:r>
            <a:endParaRPr lang="tr-TR" sz="25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5717127" y="2296234"/>
            <a:ext cx="93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C00000"/>
                </a:solidFill>
              </a:rPr>
              <a:t>B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5218484" y="2279808"/>
            <a:ext cx="796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C00000"/>
                </a:solidFill>
              </a:rPr>
              <a:t>O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4704154" y="2302456"/>
            <a:ext cx="548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C00000"/>
                </a:solidFill>
              </a:rPr>
              <a:t>Y</a:t>
            </a:r>
            <a:endParaRPr lang="tr-T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04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9" grpId="0"/>
      <p:bldP spid="26" grpId="0"/>
      <p:bldP spid="9" grpId="0"/>
      <p:bldP spid="15" grpId="0"/>
      <p:bldP spid="16" grpId="0"/>
      <p:bldP spid="17" grpId="0"/>
      <p:bldP spid="20" grpId="0"/>
      <p:bldP spid="21" grpId="0"/>
      <p:bldP spid="25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943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455481" y="5206466"/>
            <a:ext cx="16030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36</a:t>
            </a:r>
            <a:endParaRPr lang="tr-TR" sz="50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3779936" y="5206467"/>
            <a:ext cx="193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40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97424" y="816169"/>
            <a:ext cx="111742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	Onlar basamağındaki rakamın sayı ve basamak değerleri farkı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5930225" y="4279767"/>
            <a:ext cx="489068" cy="75600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5085623" y="4252858"/>
            <a:ext cx="391752" cy="72562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6287922" y="5206466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4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518290" y="5102793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</a:rPr>
              <a:t>-</a:t>
            </a:r>
            <a:endParaRPr lang="tr-TR" sz="4800" b="1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972330" y="5095917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=</a:t>
            </a:r>
            <a:endParaRPr lang="tr-TR" sz="4800" dirty="0">
              <a:solidFill>
                <a:schemeClr val="bg1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 flipV="1">
            <a:off x="1470636" y="2309247"/>
            <a:ext cx="7301405" cy="4515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9404017" y="1530255"/>
            <a:ext cx="2064746" cy="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4000915" y="5834563"/>
            <a:ext cx="1643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Basamak Değ.</a:t>
            </a:r>
            <a:endParaRPr lang="tr-TR" sz="25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6105506" y="5777275"/>
            <a:ext cx="10714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Sayı</a:t>
            </a:r>
          </a:p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 Değ.</a:t>
            </a:r>
            <a:endParaRPr lang="tr-TR" sz="25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5717127" y="2296234"/>
            <a:ext cx="93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C00000"/>
                </a:solidFill>
              </a:rPr>
              <a:t>B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5218484" y="2279808"/>
            <a:ext cx="796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C00000"/>
                </a:solidFill>
              </a:rPr>
              <a:t>O</a:t>
            </a:r>
            <a:endParaRPr lang="tr-TR" sz="6000" dirty="0">
              <a:solidFill>
                <a:srgbClr val="C00000"/>
              </a:solidFill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4704154" y="2302456"/>
            <a:ext cx="548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6000" dirty="0" smtClean="0">
                <a:solidFill>
                  <a:srgbClr val="C00000"/>
                </a:solidFill>
              </a:rPr>
              <a:t>Y</a:t>
            </a:r>
            <a:endParaRPr lang="tr-T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64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9" grpId="0"/>
      <p:bldP spid="26" grpId="0"/>
      <p:bldP spid="9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</a:rPr>
              <a:t>Soru Çözelim</a:t>
            </a:r>
            <a:endParaRPr lang="tr-TR" sz="4500" dirty="0">
              <a:solidFill>
                <a:srgbClr val="FFC000"/>
              </a:solidFill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1155668" y="3132525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318</a:t>
            </a:r>
            <a:endParaRPr lang="tr-TR" sz="66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1737625" y="5526505"/>
            <a:ext cx="18422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tx1">
                    <a:lumMod val="75000"/>
                  </a:schemeClr>
                </a:solidFill>
              </a:rPr>
              <a:t>300</a:t>
            </a:r>
            <a:endParaRPr lang="tr-TR" sz="5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7" name="Metin kutusu 36"/>
          <p:cNvSpPr txBox="1"/>
          <p:nvPr/>
        </p:nvSpPr>
        <p:spPr>
          <a:xfrm>
            <a:off x="5405283" y="5466901"/>
            <a:ext cx="10680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solidFill>
                  <a:schemeClr val="tx1">
                    <a:lumMod val="75000"/>
                  </a:schemeClr>
                </a:solidFill>
              </a:rPr>
              <a:t>3</a:t>
            </a:r>
            <a:endParaRPr lang="tr-TR" sz="5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9320141" y="5526505"/>
            <a:ext cx="11788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tx1">
                    <a:lumMod val="75000"/>
                  </a:schemeClr>
                </a:solidFill>
              </a:rPr>
              <a:t>30</a:t>
            </a:r>
            <a:endParaRPr lang="tr-TR" sz="5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950787" y="906429"/>
            <a:ext cx="103558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/>
              <a:t>Aşağıdaki sayılardan hangisinde 3 rakamının basamak değeri 30’dur?</a:t>
            </a:r>
            <a:endParaRPr lang="tr-TR" sz="5000" dirty="0"/>
          </a:p>
        </p:txBody>
      </p:sp>
      <p:sp>
        <p:nvSpPr>
          <p:cNvPr id="20" name="AutoShape 141"/>
          <p:cNvSpPr>
            <a:spLocks noChangeArrowheads="1"/>
          </p:cNvSpPr>
          <p:nvPr/>
        </p:nvSpPr>
        <p:spPr bwMode="auto">
          <a:xfrm>
            <a:off x="4557062" y="3132524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903</a:t>
            </a:r>
            <a:endParaRPr lang="tr-TR" sz="66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AutoShape 141"/>
          <p:cNvSpPr>
            <a:spLocks noChangeArrowheads="1"/>
          </p:cNvSpPr>
          <p:nvPr/>
        </p:nvSpPr>
        <p:spPr bwMode="auto">
          <a:xfrm>
            <a:off x="8093284" y="3132523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834</a:t>
            </a:r>
            <a:endParaRPr lang="tr-TR" sz="66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2119775" y="4270631"/>
            <a:ext cx="86396" cy="751312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H="1">
            <a:off x="6212114" y="4270631"/>
            <a:ext cx="421604" cy="736798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>
            <a:off x="9607154" y="4270631"/>
            <a:ext cx="59360" cy="765826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1445760" y="4925513"/>
            <a:ext cx="18422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chemeClr val="tx1">
                    <a:lumMod val="75000"/>
                  </a:schemeClr>
                </a:solidFill>
              </a:rPr>
              <a:t>3 x 100</a:t>
            </a:r>
            <a:endParaRPr lang="tr-TR" sz="3500" u="sng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5070041" y="4925513"/>
            <a:ext cx="18422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chemeClr val="tx1">
                    <a:lumMod val="75000"/>
                  </a:schemeClr>
                </a:solidFill>
              </a:rPr>
              <a:t>3 x 1</a:t>
            </a:r>
            <a:endParaRPr lang="tr-TR" sz="3500" u="sng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8752903" y="5021123"/>
            <a:ext cx="18422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chemeClr val="tx1">
                    <a:lumMod val="75000"/>
                  </a:schemeClr>
                </a:solidFill>
              </a:rPr>
              <a:t>3 x 10</a:t>
            </a:r>
            <a:endParaRPr lang="tr-TR" sz="3500" u="sng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</a:rPr>
              <a:t>Soru Çözelim</a:t>
            </a:r>
            <a:endParaRPr lang="tr-TR" sz="3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15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36" grpId="0"/>
      <p:bldP spid="36" grpId="1"/>
      <p:bldP spid="37" grpId="0"/>
      <p:bldP spid="37" grpId="1"/>
      <p:bldP spid="38" grpId="0"/>
      <p:bldP spid="2" grpId="0"/>
      <p:bldP spid="20" grpId="0" animBg="1"/>
      <p:bldP spid="20" grpId="1" animBg="1"/>
      <p:bldP spid="21" grpId="0" animBg="1"/>
      <p:bldP spid="21" grpId="1" animBg="1"/>
      <p:bldP spid="21" grpId="2" animBg="1"/>
      <p:bldP spid="39" grpId="0"/>
      <p:bldP spid="39" grpId="1"/>
      <p:bldP spid="40" grpId="0"/>
      <p:bldP spid="40" grpId="1"/>
      <p:bldP spid="41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928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5090204" y="5122647"/>
            <a:ext cx="12176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tx1">
                    <a:lumMod val="75000"/>
                  </a:schemeClr>
                </a:solidFill>
                <a:latin typeface="ALFABET98" panose="00000400000000000000" pitchFamily="2" charset="0"/>
              </a:rPr>
              <a:t>20</a:t>
            </a:r>
            <a:endParaRPr lang="tr-TR" sz="5000" dirty="0">
              <a:solidFill>
                <a:schemeClr val="tx1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330327" y="906428"/>
            <a:ext cx="95313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Ok işareti ile gösterilen rakamın basamak değeri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5598287" y="2537644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4347919" y="4491705"/>
            <a:ext cx="25007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chemeClr val="tx1">
                    <a:lumMod val="75000"/>
                  </a:schemeClr>
                </a:solidFill>
                <a:latin typeface="ALFABET98" panose="00000400000000000000" pitchFamily="2" charset="0"/>
              </a:rPr>
              <a:t>2 x 10</a:t>
            </a:r>
            <a:endParaRPr lang="tr-TR" sz="3500" u="sng" dirty="0">
              <a:solidFill>
                <a:schemeClr val="tx1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23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6" grpId="1"/>
      <p:bldP spid="36" grpId="2"/>
      <p:bldP spid="2" grpId="0"/>
      <p:bldP spid="39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835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4856076" y="5122647"/>
            <a:ext cx="1527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800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580940" y="906429"/>
            <a:ext cx="94848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Ok işareti ile gösterilen rakamın basamak değeri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5043710" y="2537645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4347919" y="4491705"/>
            <a:ext cx="25007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u="sng" dirty="0" smtClean="0">
                <a:solidFill>
                  <a:schemeClr val="bg1"/>
                </a:solidFill>
                <a:latin typeface="ALFABET98" panose="00000400000000000000" pitchFamily="2" charset="0"/>
              </a:rPr>
              <a:t>8 x 100</a:t>
            </a:r>
            <a:endParaRPr lang="tr-TR" sz="3500" u="sng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96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6" grpId="1"/>
      <p:bldP spid="36" grpId="2"/>
      <p:bldP spid="2" grpId="0"/>
      <p:bldP spid="39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147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4856076" y="5122647"/>
            <a:ext cx="1527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7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456953" y="906429"/>
            <a:ext cx="92780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Ok işareti ile gösterilen rakamın basamak değeri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6159588" y="2537645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4347919" y="4491705"/>
            <a:ext cx="25007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u="sng" dirty="0" smtClean="0">
                <a:solidFill>
                  <a:schemeClr val="bg1"/>
                </a:solidFill>
                <a:latin typeface="ALFABET98" panose="00000400000000000000" pitchFamily="2" charset="0"/>
              </a:rPr>
              <a:t>7 x 1</a:t>
            </a:r>
            <a:endParaRPr lang="tr-TR" sz="3500" b="1" u="sng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757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6" grpId="1"/>
      <p:bldP spid="36" grpId="2"/>
      <p:bldP spid="2" grpId="0"/>
      <p:bldP spid="39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209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950787" y="906429"/>
            <a:ext cx="103558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Ok işareti ile gösterilen rakamın sayı  değeri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44234" y="6232695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50787" y="917047"/>
            <a:ext cx="103558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Ok işareti ile gösterilen rakamın basamak  değeri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699854" y="4212742"/>
            <a:ext cx="1527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200</a:t>
            </a:r>
            <a:endParaRPr lang="tr-TR" sz="50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201763" y="3581800"/>
            <a:ext cx="25007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u="sng" dirty="0" smtClean="0">
                <a:solidFill>
                  <a:schemeClr val="bg1"/>
                </a:solidFill>
                <a:latin typeface="ALFABET98" panose="00000400000000000000" pitchFamily="2" charset="0"/>
              </a:rPr>
              <a:t>2 x 100</a:t>
            </a:r>
            <a:endParaRPr lang="tr-TR" sz="3500" b="1" u="sng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2" name="AutoShape 141"/>
          <p:cNvSpPr>
            <a:spLocks noChangeArrowheads="1"/>
          </p:cNvSpPr>
          <p:nvPr/>
        </p:nvSpPr>
        <p:spPr bwMode="auto">
          <a:xfrm>
            <a:off x="4091402" y="313695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2   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5043710" y="2537645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Metin kutusu 35"/>
          <p:cNvSpPr txBox="1"/>
          <p:nvPr/>
        </p:nvSpPr>
        <p:spPr>
          <a:xfrm>
            <a:off x="4279924" y="4393933"/>
            <a:ext cx="15275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2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37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2" grpId="1"/>
      <p:bldP spid="26" grpId="0"/>
      <p:bldP spid="9" grpId="0"/>
      <p:bldP spid="10" grpId="0"/>
      <p:bldP spid="10" grpId="1"/>
      <p:bldP spid="10" grpId="2"/>
      <p:bldP spid="11" grpId="0"/>
      <p:bldP spid="12" grpId="0" animBg="1"/>
      <p:bldP spid="12" grpId="1" animBg="1"/>
      <p:bldP spid="36" grpId="0"/>
      <p:bldP spid="36" grpId="1"/>
      <p:bldP spid="36" grpId="2"/>
      <p:bldP spid="36" grpId="3"/>
      <p:bldP spid="36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986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571926" y="5206468"/>
            <a:ext cx="11828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15</a:t>
            </a:r>
            <a:endParaRPr lang="tr-TR" sz="50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6159588" y="2537645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4117232" y="5210016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9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694481" y="816169"/>
            <a:ext cx="88030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	Ok ile gösterilen rakamların sayı değerleri toplamı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994632" y="2568022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6128708" y="4454016"/>
            <a:ext cx="489068" cy="75600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4572000" y="4484393"/>
            <a:ext cx="391752" cy="72562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6219976" y="5206470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6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284939" y="5206469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+</a:t>
            </a:r>
            <a:endParaRPr lang="tr-TR" sz="48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7015576" y="5206468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=</a:t>
            </a:r>
            <a:endParaRPr lang="tr-TR" sz="4800" dirty="0">
              <a:solidFill>
                <a:schemeClr val="bg1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1470636" y="2354397"/>
            <a:ext cx="5838548" cy="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01857" y="1487189"/>
            <a:ext cx="4432516" cy="100604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735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9" grpId="0"/>
      <p:bldP spid="26" grpId="0"/>
      <p:bldP spid="9" grpId="0"/>
      <p:bldP spid="15" grpId="0"/>
      <p:bldP spid="16" grpId="0"/>
      <p:bldP spid="1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807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7571926" y="5206468"/>
            <a:ext cx="11828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0</a:t>
            </a:r>
            <a:endParaRPr lang="tr-TR" sz="50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6159588" y="2537645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4537578" y="5221856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0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470636" y="816169"/>
            <a:ext cx="880303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	Ok ile gösterilen rakamların sayı değerleri çarpımı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676557" y="2537645"/>
            <a:ext cx="0" cy="756000"/>
          </a:xfrm>
          <a:prstGeom prst="straightConnector1">
            <a:avLst/>
          </a:prstGeom>
          <a:ln w="57150"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6159588" y="4346793"/>
            <a:ext cx="489068" cy="75600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5129018" y="4346793"/>
            <a:ext cx="391752" cy="72562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6219976" y="5206470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7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548410" y="5113481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7015576" y="5206468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=</a:t>
            </a:r>
            <a:endParaRPr lang="tr-TR" sz="4800" dirty="0">
              <a:solidFill>
                <a:schemeClr val="bg1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1470636" y="2354397"/>
            <a:ext cx="5838548" cy="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038386" y="1441342"/>
            <a:ext cx="4432516" cy="100604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643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9" grpId="0"/>
      <p:bldP spid="26" grpId="0"/>
      <p:bldP spid="9" grpId="0"/>
      <p:bldP spid="15" grpId="0"/>
      <p:bldP spid="16" grpId="0"/>
      <p:bldP spid="1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Unvan 1"/>
          <p:cNvSpPr>
            <a:spLocks noGrp="1"/>
          </p:cNvSpPr>
          <p:nvPr>
            <p:ph type="title"/>
          </p:nvPr>
        </p:nvSpPr>
        <p:spPr>
          <a:xfrm>
            <a:off x="3887091" y="180429"/>
            <a:ext cx="4417818" cy="812393"/>
          </a:xfrm>
        </p:spPr>
        <p:txBody>
          <a:bodyPr>
            <a:normAutofit/>
          </a:bodyPr>
          <a:lstStyle/>
          <a:p>
            <a:pPr algn="ctr"/>
            <a:r>
              <a:rPr lang="tr-TR" sz="4500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Soru Çözelim</a:t>
            </a:r>
            <a:endParaRPr lang="tr-TR" sz="4500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18" name="AutoShape 141"/>
          <p:cNvSpPr>
            <a:spLocks noChangeArrowheads="1"/>
          </p:cNvSpPr>
          <p:nvPr/>
        </p:nvSpPr>
        <p:spPr bwMode="auto">
          <a:xfrm>
            <a:off x="4117232" y="3132079"/>
            <a:ext cx="3005260" cy="10806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6600" b="1" dirty="0" smtClean="0">
                <a:solidFill>
                  <a:srgbClr val="FFC000"/>
                </a:solidFill>
                <a:effectLst/>
                <a:latin typeface="ALFABET98" panose="000004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807</a:t>
            </a:r>
            <a:endParaRPr lang="tr-TR" sz="6600" dirty="0">
              <a:solidFill>
                <a:srgbClr val="FFC000"/>
              </a:solidFill>
              <a:effectLst/>
              <a:latin typeface="ALFABET98" panose="000004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6711560" y="5206466"/>
            <a:ext cx="16030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0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808</a:t>
            </a:r>
            <a:endParaRPr lang="tr-TR" sz="50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3036015" y="5206467"/>
            <a:ext cx="1937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800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26" name="Unvan 1"/>
          <p:cNvSpPr txBox="1">
            <a:spLocks/>
          </p:cNvSpPr>
          <p:nvPr/>
        </p:nvSpPr>
        <p:spPr>
          <a:xfrm>
            <a:off x="8432799" y="6328229"/>
            <a:ext cx="2862395" cy="48622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000" dirty="0" smtClean="0">
                <a:solidFill>
                  <a:srgbClr val="FFC000"/>
                </a:solidFill>
                <a:latin typeface="ALFABET98" panose="00000400000000000000" pitchFamily="2" charset="0"/>
              </a:rPr>
              <a:t>Soru Çözelim</a:t>
            </a:r>
            <a:endParaRPr lang="tr-TR" sz="3000" dirty="0">
              <a:solidFill>
                <a:srgbClr val="FFC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470636" y="816169"/>
            <a:ext cx="104010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dirty="0" smtClean="0">
                <a:solidFill>
                  <a:schemeClr val="bg1"/>
                </a:solidFill>
                <a:latin typeface="ALFABET98" panose="00000400000000000000" pitchFamily="2" charset="0"/>
              </a:rPr>
              <a:t>		Ok ile gösterilen rakamın sayı ve basamak değerleri toplamı kaçtır?</a:t>
            </a:r>
            <a:endParaRPr lang="tr-TR" sz="5000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4994632" y="2537645"/>
            <a:ext cx="0" cy="75600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5186304" y="4279767"/>
            <a:ext cx="489068" cy="75600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H="1">
            <a:off x="4341702" y="4252858"/>
            <a:ext cx="391752" cy="72562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5544001" y="5206466"/>
            <a:ext cx="7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bg1"/>
                </a:solidFill>
                <a:latin typeface="ALFABET98" panose="00000400000000000000" pitchFamily="2" charset="0"/>
              </a:rPr>
              <a:t>8</a:t>
            </a:r>
            <a:endParaRPr lang="tr-TR" sz="4800" b="1" dirty="0">
              <a:solidFill>
                <a:schemeClr val="bg1"/>
              </a:solidFill>
              <a:latin typeface="ALFABET98" panose="00000400000000000000" pitchFamily="2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774369" y="5102793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+</a:t>
            </a:r>
            <a:endParaRPr lang="tr-TR" sz="48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6228409" y="5095917"/>
            <a:ext cx="587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chemeClr val="bg1"/>
                </a:solidFill>
              </a:rPr>
              <a:t>=</a:t>
            </a:r>
            <a:endParaRPr lang="tr-TR" sz="4800" dirty="0">
              <a:solidFill>
                <a:schemeClr val="bg1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 flipV="1">
            <a:off x="1470636" y="2309247"/>
            <a:ext cx="7301405" cy="4515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9404017" y="1530255"/>
            <a:ext cx="2064746" cy="0"/>
          </a:xfrm>
          <a:prstGeom prst="line">
            <a:avLst/>
          </a:prstGeom>
          <a:ln w="5715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3256994" y="5834563"/>
            <a:ext cx="1643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Basamak Değ.</a:t>
            </a:r>
            <a:endParaRPr lang="tr-TR" sz="25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5361585" y="5777275"/>
            <a:ext cx="10714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Sayı</a:t>
            </a:r>
          </a:p>
          <a:p>
            <a:pPr algn="ctr"/>
            <a:r>
              <a:rPr lang="tr-TR" sz="2500" b="1" dirty="0" smtClean="0">
                <a:solidFill>
                  <a:srgbClr val="C00000"/>
                </a:solidFill>
                <a:latin typeface="ALFABET98" panose="00000400000000000000" pitchFamily="2" charset="0"/>
              </a:rPr>
              <a:t> Değ.</a:t>
            </a:r>
            <a:endParaRPr lang="tr-TR" sz="2500" b="1" dirty="0">
              <a:solidFill>
                <a:srgbClr val="C0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271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6" grpId="0"/>
      <p:bldP spid="39" grpId="0"/>
      <p:bldP spid="26" grpId="0"/>
      <p:bldP spid="9" grpId="0"/>
      <p:bldP spid="15" grpId="0"/>
      <p:bldP spid="16" grpId="0"/>
      <p:bldP spid="17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111</TotalTime>
  <Words>167</Words>
  <PresentationFormat>Özel</PresentationFormat>
  <Paragraphs>102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Dilim</vt:lpstr>
      <vt:lpstr>alıştırmalar</vt:lpstr>
      <vt:lpstr>Soru Çözelim</vt:lpstr>
      <vt:lpstr>Soru Çözelim</vt:lpstr>
      <vt:lpstr>Soru Çözelim</vt:lpstr>
      <vt:lpstr>Soru Çözelim</vt:lpstr>
      <vt:lpstr>Soru Çözelim</vt:lpstr>
      <vt:lpstr>Soru Çözelim</vt:lpstr>
      <vt:lpstr>Soru Çözelim</vt:lpstr>
      <vt:lpstr>Soru Çözelim</vt:lpstr>
      <vt:lpstr>Soru Çözelim</vt:lpstr>
      <vt:lpstr>Soru Çözelim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2020-09-13T19:51:33Z</dcterms:created>
  <dcterms:modified xsi:type="dcterms:W3CDTF">2020-09-15T08:52:58Z</dcterms:modified>
  <cp:category>https://www.sorubak.com</cp:category>
</cp:coreProperties>
</file>