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FA2A-3838-4C7A-8071-12859F0E5569}" type="datetimeFigureOut">
              <a:rPr lang="tr-TR" smtClean="0"/>
              <a:pPr/>
              <a:t>09/09/2020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8A972-41BD-4DD4-BDE4-7A8D50C2337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FA2A-3838-4C7A-8071-12859F0E5569}" type="datetimeFigureOut">
              <a:rPr lang="tr-TR" smtClean="0"/>
              <a:pPr/>
              <a:t>09/09/2020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8A972-41BD-4DD4-BDE4-7A8D50C2337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FA2A-3838-4C7A-8071-12859F0E5569}" type="datetimeFigureOut">
              <a:rPr lang="tr-TR" smtClean="0"/>
              <a:pPr/>
              <a:t>09/09/2020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8A972-41BD-4DD4-BDE4-7A8D50C2337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FA2A-3838-4C7A-8071-12859F0E5569}" type="datetimeFigureOut">
              <a:rPr lang="tr-TR" smtClean="0"/>
              <a:pPr/>
              <a:t>09/09/2020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8A972-41BD-4DD4-BDE4-7A8D50C2337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FA2A-3838-4C7A-8071-12859F0E5569}" type="datetimeFigureOut">
              <a:rPr lang="tr-TR" smtClean="0"/>
              <a:pPr/>
              <a:t>09/09/2020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8A972-41BD-4DD4-BDE4-7A8D50C2337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FA2A-3838-4C7A-8071-12859F0E5569}" type="datetimeFigureOut">
              <a:rPr lang="tr-TR" smtClean="0"/>
              <a:pPr/>
              <a:t>09/09/2020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8A972-41BD-4DD4-BDE4-7A8D50C2337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FA2A-3838-4C7A-8071-12859F0E5569}" type="datetimeFigureOut">
              <a:rPr lang="tr-TR" smtClean="0"/>
              <a:pPr/>
              <a:t>09/09/2020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8A972-41BD-4DD4-BDE4-7A8D50C2337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FA2A-3838-4C7A-8071-12859F0E5569}" type="datetimeFigureOut">
              <a:rPr lang="tr-TR" smtClean="0"/>
              <a:pPr/>
              <a:t>09/09/2020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8A972-41BD-4DD4-BDE4-7A8D50C2337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FA2A-3838-4C7A-8071-12859F0E5569}" type="datetimeFigureOut">
              <a:rPr lang="tr-TR" smtClean="0"/>
              <a:pPr/>
              <a:t>09/09/2020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8A972-41BD-4DD4-BDE4-7A8D50C2337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FA2A-3838-4C7A-8071-12859F0E5569}" type="datetimeFigureOut">
              <a:rPr lang="tr-TR" smtClean="0"/>
              <a:pPr/>
              <a:t>09/09/2020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8A972-41BD-4DD4-BDE4-7A8D50C2337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FA2A-3838-4C7A-8071-12859F0E5569}" type="datetimeFigureOut">
              <a:rPr lang="tr-TR" smtClean="0"/>
              <a:pPr/>
              <a:t>09/09/2020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98A972-41BD-4DD4-BDE4-7A8D50C2337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698A972-41BD-4DD4-BDE4-7A8D50C2337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6A0FA2A-3838-4C7A-8071-12859F0E5569}" type="datetimeFigureOut">
              <a:rPr lang="tr-TR" smtClean="0"/>
              <a:pPr/>
              <a:t>09/09/2020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268760"/>
            <a:ext cx="7543800" cy="1584176"/>
          </a:xfrm>
        </p:spPr>
        <p:txBody>
          <a:bodyPr/>
          <a:lstStyle/>
          <a:p>
            <a:r>
              <a:rPr lang="tr-TR" dirty="0" smtClean="0"/>
              <a:t>PROBLEMLER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08995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atin typeface="Comic Sans MS" panose="030F0702030302020204" pitchFamily="66" charset="0"/>
              </a:rPr>
              <a:t>SORU 1:</a:t>
            </a:r>
            <a:endParaRPr lang="tr-TR" b="1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>
                <a:latin typeface="Comic Sans MS" panose="030F0702030302020204" pitchFamily="66" charset="0"/>
              </a:rPr>
              <a:t>Bahçedeki 54 çocuğun 2/6 ‘ sı kızdır. Erkeklerin sayısı kaçtır?</a:t>
            </a:r>
          </a:p>
          <a:p>
            <a:endParaRPr lang="tr-TR" b="1" dirty="0" smtClean="0">
              <a:latin typeface="Comic Sans MS" panose="030F0702030302020204" pitchFamily="66" charset="0"/>
            </a:endParaRPr>
          </a:p>
          <a:p>
            <a:pPr marL="114300" indent="0">
              <a:buNone/>
            </a:pPr>
            <a:r>
              <a:rPr lang="tr-TR" b="1" dirty="0" smtClean="0">
                <a:latin typeface="Comic Sans MS" panose="030F0702030302020204" pitchFamily="66" charset="0"/>
              </a:rPr>
              <a:t>Çözüm: </a:t>
            </a:r>
          </a:p>
          <a:p>
            <a:pPr marL="114300" indent="0">
              <a:buNone/>
            </a:pPr>
            <a:endParaRPr lang="tr-TR" b="1" dirty="0">
              <a:latin typeface="Comic Sans MS" panose="030F0702030302020204" pitchFamily="66" charset="0"/>
            </a:endParaRPr>
          </a:p>
          <a:p>
            <a:pPr marL="114300" indent="0">
              <a:buNone/>
            </a:pPr>
            <a:endParaRPr lang="tr-TR" b="1" dirty="0" smtClean="0">
              <a:latin typeface="Comic Sans MS" panose="030F0702030302020204" pitchFamily="66" charset="0"/>
            </a:endParaRPr>
          </a:p>
          <a:p>
            <a:pPr marL="114300" indent="0">
              <a:buNone/>
            </a:pPr>
            <a:endParaRPr lang="tr-TR" b="1" dirty="0">
              <a:latin typeface="Comic Sans MS" panose="030F0702030302020204" pitchFamily="66" charset="0"/>
            </a:endParaRPr>
          </a:p>
          <a:p>
            <a:pPr marL="114300" indent="0">
              <a:buNone/>
            </a:pPr>
            <a:r>
              <a:rPr lang="tr-TR" b="1" dirty="0" smtClean="0">
                <a:latin typeface="Comic Sans MS" panose="030F0702030302020204" pitchFamily="66" charset="0"/>
              </a:rPr>
              <a:t>54 : 6 = 9 </a:t>
            </a:r>
          </a:p>
          <a:p>
            <a:pPr marL="114300" indent="0">
              <a:buNone/>
            </a:pPr>
            <a:r>
              <a:rPr lang="tr-TR" b="1" dirty="0" smtClean="0">
                <a:latin typeface="Comic Sans MS" panose="030F0702030302020204" pitchFamily="66" charset="0"/>
              </a:rPr>
              <a:t>9 × 2 = 18 kız çocuk</a:t>
            </a:r>
          </a:p>
          <a:p>
            <a:pPr marL="114300" indent="0">
              <a:buNone/>
            </a:pPr>
            <a:r>
              <a:rPr lang="tr-TR" b="1" dirty="0" smtClean="0">
                <a:latin typeface="Comic Sans MS" panose="030F0702030302020204" pitchFamily="66" charset="0"/>
              </a:rPr>
              <a:t>Geriye kalan erkek çocuk olduğuna göre ;</a:t>
            </a:r>
          </a:p>
          <a:p>
            <a:pPr marL="114300" indent="0">
              <a:buNone/>
            </a:pPr>
            <a:r>
              <a:rPr lang="tr-TR" b="1" dirty="0" smtClean="0">
                <a:latin typeface="Comic Sans MS" panose="030F0702030302020204" pitchFamily="66" charset="0"/>
              </a:rPr>
              <a:t>54 – 18 = 36</a:t>
            </a:r>
          </a:p>
          <a:p>
            <a:pPr marL="114300" indent="0">
              <a:buNone/>
            </a:pPr>
            <a:endParaRPr lang="tr-TR" b="1" dirty="0">
              <a:latin typeface="Comic Sans MS" panose="030F0702030302020204" pitchFamily="66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7793329"/>
              </p:ext>
            </p:extLst>
          </p:nvPr>
        </p:nvGraphicFramePr>
        <p:xfrm>
          <a:off x="683569" y="3140968"/>
          <a:ext cx="30243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1008112"/>
                <a:gridCol w="1008112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2869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atin typeface="Comic Sans MS" panose="030F0702030302020204" pitchFamily="66" charset="0"/>
              </a:rPr>
              <a:t>SORU 2 :</a:t>
            </a:r>
            <a:endParaRPr lang="tr-TR" b="1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tr-TR" sz="2400" b="1" dirty="0" smtClean="0">
                <a:latin typeface="Comic Sans MS" panose="030F0702030302020204" pitchFamily="66" charset="0"/>
              </a:rPr>
              <a:t>Rana 48 sayfa kitabın dün ¼ ‘ünü bugün kalanının 1/3 ‘ünü okudu. Rana ‘ nın okuması gereken kaç sayfa daha vardır ? </a:t>
            </a:r>
          </a:p>
          <a:p>
            <a:pPr marL="114300" indent="0">
              <a:buNone/>
            </a:pPr>
            <a:endParaRPr lang="tr-TR" sz="2400" b="1" dirty="0">
              <a:latin typeface="Comic Sans MS" panose="030F0702030302020204" pitchFamily="66" charset="0"/>
            </a:endParaRPr>
          </a:p>
          <a:p>
            <a:pPr marL="114300" indent="0">
              <a:buNone/>
            </a:pPr>
            <a:r>
              <a:rPr lang="tr-TR" sz="2400" b="1" dirty="0" smtClean="0">
                <a:latin typeface="Comic Sans MS" panose="030F0702030302020204" pitchFamily="66" charset="0"/>
              </a:rPr>
              <a:t>Çözüm:</a:t>
            </a:r>
          </a:p>
          <a:p>
            <a:pPr marL="114300" indent="0">
              <a:buNone/>
            </a:pPr>
            <a:r>
              <a:rPr lang="tr-TR" sz="2400" b="1" dirty="0" smtClean="0">
                <a:latin typeface="Comic Sans MS" panose="030F0702030302020204" pitchFamily="66" charset="0"/>
              </a:rPr>
              <a:t>48 : 4 = 12 sayfa okumuş dün</a:t>
            </a:r>
          </a:p>
          <a:p>
            <a:pPr marL="114300" indent="0">
              <a:buNone/>
            </a:pPr>
            <a:r>
              <a:rPr lang="tr-TR" sz="2400" b="1" dirty="0" smtClean="0">
                <a:latin typeface="Comic Sans MS" panose="030F0702030302020204" pitchFamily="66" charset="0"/>
              </a:rPr>
              <a:t>48 – 12 = 36 sayfa kalmış</a:t>
            </a:r>
          </a:p>
          <a:p>
            <a:pPr marL="114300" indent="0">
              <a:buNone/>
            </a:pPr>
            <a:r>
              <a:rPr lang="tr-TR" sz="2400" b="1" dirty="0" smtClean="0">
                <a:latin typeface="Comic Sans MS" panose="030F0702030302020204" pitchFamily="66" charset="0"/>
              </a:rPr>
              <a:t>36 : 3 = 12 sayfa bugün okumuş </a:t>
            </a:r>
          </a:p>
          <a:p>
            <a:pPr marL="114300" indent="0">
              <a:buNone/>
            </a:pPr>
            <a:r>
              <a:rPr lang="tr-TR" sz="2400" b="1" dirty="0" smtClean="0">
                <a:latin typeface="Comic Sans MS" panose="030F0702030302020204" pitchFamily="66" charset="0"/>
              </a:rPr>
              <a:t>36 – 12 = 24 sayfa okuması gereken yer kalmıştır. 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060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atin typeface="Comic Sans MS" panose="030F0702030302020204" pitchFamily="66" charset="0"/>
              </a:rPr>
              <a:t>SORU 3 :</a:t>
            </a:r>
            <a:endParaRPr lang="tr-TR" b="1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b="1" dirty="0" smtClean="0">
                <a:latin typeface="Comic Sans MS" panose="030F0702030302020204" pitchFamily="66" charset="0"/>
              </a:rPr>
              <a:t>Televizyondaki film 20:45’te başladı. Saat 22:05’te bitti. Bu film kaç dakika sürmüştür?</a:t>
            </a:r>
          </a:p>
          <a:p>
            <a:endParaRPr lang="tr-TR" sz="2400" b="1" dirty="0">
              <a:latin typeface="Comic Sans MS" panose="030F0702030302020204" pitchFamily="66" charset="0"/>
            </a:endParaRPr>
          </a:p>
          <a:p>
            <a:pPr marL="114300" indent="0">
              <a:buNone/>
            </a:pPr>
            <a:r>
              <a:rPr lang="tr-TR" sz="2400" b="1" dirty="0" smtClean="0">
                <a:latin typeface="Comic Sans MS" panose="030F0702030302020204" pitchFamily="66" charset="0"/>
              </a:rPr>
              <a:t>Çözüm:</a:t>
            </a:r>
          </a:p>
          <a:p>
            <a:pPr marL="114300" indent="0">
              <a:buNone/>
            </a:pPr>
            <a:r>
              <a:rPr lang="tr-TR" sz="2400" b="1" dirty="0">
                <a:latin typeface="Comic Sans MS" panose="030F0702030302020204" pitchFamily="66" charset="0"/>
              </a:rPr>
              <a:t> </a:t>
            </a:r>
            <a:r>
              <a:rPr lang="tr-TR" sz="2400" b="1" dirty="0" smtClean="0">
                <a:latin typeface="Comic Sans MS" panose="030F0702030302020204" pitchFamily="66" charset="0"/>
              </a:rPr>
              <a:t> </a:t>
            </a:r>
          </a:p>
          <a:p>
            <a:pPr marL="114300" indent="0">
              <a:buNone/>
            </a:pPr>
            <a:r>
              <a:rPr lang="tr-TR" sz="2400" b="1" dirty="0">
                <a:latin typeface="Comic Sans MS" panose="030F0702030302020204" pitchFamily="66" charset="0"/>
              </a:rPr>
              <a:t> </a:t>
            </a:r>
            <a:r>
              <a:rPr lang="tr-TR" sz="2400" b="1" dirty="0" smtClean="0">
                <a:latin typeface="Comic Sans MS" panose="030F0702030302020204" pitchFamily="66" charset="0"/>
              </a:rPr>
              <a:t>    22 : 05</a:t>
            </a:r>
          </a:p>
          <a:p>
            <a:pPr marL="114300" indent="0">
              <a:buNone/>
            </a:pPr>
            <a:r>
              <a:rPr lang="tr-TR" sz="2400" b="1" dirty="0">
                <a:latin typeface="Comic Sans MS" panose="030F0702030302020204" pitchFamily="66" charset="0"/>
              </a:rPr>
              <a:t> </a:t>
            </a:r>
            <a:r>
              <a:rPr lang="tr-TR" sz="2400" b="1" dirty="0" smtClean="0">
                <a:latin typeface="Comic Sans MS" panose="030F0702030302020204" pitchFamily="66" charset="0"/>
              </a:rPr>
              <a:t>  - 20 : 45</a:t>
            </a:r>
          </a:p>
          <a:p>
            <a:pPr marL="114300" indent="0">
              <a:buNone/>
            </a:pPr>
            <a:r>
              <a:rPr lang="tr-TR" sz="2400" b="1" dirty="0">
                <a:latin typeface="Comic Sans MS" panose="030F0702030302020204" pitchFamily="66" charset="0"/>
              </a:rPr>
              <a:t> </a:t>
            </a:r>
            <a:r>
              <a:rPr lang="tr-TR" sz="2400" b="1" dirty="0" smtClean="0">
                <a:latin typeface="Comic Sans MS" panose="030F0702030302020204" pitchFamily="66" charset="0"/>
              </a:rPr>
              <a:t>  </a:t>
            </a:r>
            <a:r>
              <a:rPr lang="tr-TR" sz="2400" b="1" dirty="0" smtClean="0">
                <a:latin typeface="Arial"/>
                <a:cs typeface="Arial"/>
              </a:rPr>
              <a:t>───</a:t>
            </a:r>
            <a:r>
              <a:rPr lang="tr-TR" sz="2400" b="1" dirty="0" smtClean="0">
                <a:latin typeface="Comic Sans MS" panose="030F0702030302020204" pitchFamily="66" charset="0"/>
                <a:cs typeface="Arial"/>
              </a:rPr>
              <a:t>─────</a:t>
            </a:r>
          </a:p>
          <a:p>
            <a:pPr marL="114300" indent="0">
              <a:buNone/>
            </a:pPr>
            <a:r>
              <a:rPr lang="tr-TR" sz="2400" b="1" dirty="0">
                <a:latin typeface="Comic Sans MS" panose="030F0702030302020204" pitchFamily="66" charset="0"/>
                <a:cs typeface="Arial"/>
              </a:rPr>
              <a:t> </a:t>
            </a:r>
            <a:r>
              <a:rPr lang="tr-TR" sz="2400" b="1" dirty="0" smtClean="0">
                <a:latin typeface="Comic Sans MS" panose="030F0702030302020204" pitchFamily="66" charset="0"/>
                <a:cs typeface="Arial"/>
              </a:rPr>
              <a:t>     01: 20 → 80 dakika eder.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1035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atin typeface="Comic Sans MS" panose="030F0702030302020204" pitchFamily="66" charset="0"/>
              </a:rPr>
              <a:t>SORU 4 :</a:t>
            </a:r>
            <a:endParaRPr lang="tr-TR" b="1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b="1" dirty="0" smtClean="0">
                <a:latin typeface="Comic Sans MS" panose="030F0702030302020204" pitchFamily="66" charset="0"/>
              </a:rPr>
              <a:t>Üç kardeşten ikizler 9, Erdem ise 11 yaşındadır. 3 yıl sonra kardeşlerin yaşları toplamı kaç olur?</a:t>
            </a:r>
          </a:p>
          <a:p>
            <a:endParaRPr lang="tr-TR" sz="2400" b="1" dirty="0">
              <a:latin typeface="Comic Sans MS" panose="030F0702030302020204" pitchFamily="66" charset="0"/>
            </a:endParaRPr>
          </a:p>
          <a:p>
            <a:pPr marL="114300" indent="0">
              <a:buNone/>
            </a:pPr>
            <a:r>
              <a:rPr lang="tr-TR" sz="2400" b="1" dirty="0" smtClean="0">
                <a:latin typeface="Comic Sans MS" panose="030F0702030302020204" pitchFamily="66" charset="0"/>
              </a:rPr>
              <a:t>Çözüm:</a:t>
            </a:r>
          </a:p>
          <a:p>
            <a:pPr marL="114300" indent="0">
              <a:buNone/>
            </a:pPr>
            <a:r>
              <a:rPr lang="tr-TR" sz="2400" b="1" dirty="0" smtClean="0">
                <a:latin typeface="Comic Sans MS" panose="030F0702030302020204" pitchFamily="66" charset="0"/>
              </a:rPr>
              <a:t>Üç yıl sonra ikizlerin yaşı 12, Erdem ‘ in yaşı 14 olur. O halde;</a:t>
            </a:r>
          </a:p>
          <a:p>
            <a:pPr marL="114300" indent="0">
              <a:buNone/>
            </a:pPr>
            <a:r>
              <a:rPr lang="tr-TR" sz="2400" b="1" dirty="0" smtClean="0">
                <a:latin typeface="Comic Sans MS" panose="030F0702030302020204" pitchFamily="66" charset="0"/>
              </a:rPr>
              <a:t>12 + 12 + 14 = 38 eder.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90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atin typeface="Comic Sans MS" panose="030F0702030302020204" pitchFamily="66" charset="0"/>
              </a:rPr>
              <a:t>SORU 5 :</a:t>
            </a:r>
            <a:endParaRPr lang="tr-TR" b="1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2000" b="1" dirty="0" smtClean="0">
                <a:latin typeface="Comic Sans MS" panose="030F0702030302020204" pitchFamily="66" charset="0"/>
              </a:rPr>
              <a:t>Bir bölme işleminde bölen 8, bölüm 23 ve kalan 5 ‘ tir. Bölünen kaçtır ?</a:t>
            </a:r>
          </a:p>
          <a:p>
            <a:endParaRPr lang="tr-TR" sz="2000" b="1" dirty="0">
              <a:latin typeface="Comic Sans MS" panose="030F0702030302020204" pitchFamily="66" charset="0"/>
            </a:endParaRPr>
          </a:p>
          <a:p>
            <a:pPr marL="114300" indent="0">
              <a:buNone/>
            </a:pPr>
            <a:r>
              <a:rPr lang="tr-TR" sz="2000" b="1" dirty="0" smtClean="0">
                <a:latin typeface="Comic Sans MS" panose="030F0702030302020204" pitchFamily="66" charset="0"/>
              </a:rPr>
              <a:t>Çözüm :</a:t>
            </a:r>
          </a:p>
          <a:p>
            <a:pPr marL="114300" indent="0">
              <a:buNone/>
            </a:pPr>
            <a:r>
              <a:rPr lang="tr-TR" sz="2000" b="1" dirty="0" smtClean="0">
                <a:latin typeface="Comic Sans MS" panose="030F0702030302020204" pitchFamily="66" charset="0"/>
              </a:rPr>
              <a:t>Bölünen = ( bölen × bölüm) + kalan</a:t>
            </a:r>
          </a:p>
          <a:p>
            <a:pPr marL="114300" indent="0">
              <a:buNone/>
            </a:pPr>
            <a:r>
              <a:rPr lang="tr-TR" sz="2000" b="1" dirty="0">
                <a:latin typeface="Comic Sans MS" panose="030F0702030302020204" pitchFamily="66" charset="0"/>
              </a:rPr>
              <a:t> </a:t>
            </a:r>
            <a:r>
              <a:rPr lang="tr-TR" sz="2000" b="1" dirty="0" smtClean="0">
                <a:latin typeface="Comic Sans MS" panose="030F0702030302020204" pitchFamily="66" charset="0"/>
              </a:rPr>
              <a:t>   23</a:t>
            </a:r>
          </a:p>
          <a:p>
            <a:pPr marL="114300" indent="0">
              <a:buNone/>
            </a:pPr>
            <a:r>
              <a:rPr lang="tr-TR" sz="2000" b="1" dirty="0">
                <a:latin typeface="Comic Sans MS" panose="030F0702030302020204" pitchFamily="66" charset="0"/>
              </a:rPr>
              <a:t> </a:t>
            </a:r>
            <a:r>
              <a:rPr lang="tr-TR" sz="2000" b="1" dirty="0" smtClean="0">
                <a:latin typeface="Comic Sans MS" panose="030F0702030302020204" pitchFamily="66" charset="0"/>
              </a:rPr>
              <a:t>×   8</a:t>
            </a:r>
          </a:p>
          <a:p>
            <a:pPr marL="114300" indent="0">
              <a:buNone/>
            </a:pPr>
            <a:r>
              <a:rPr lang="tr-TR" sz="2000" b="1" dirty="0" smtClean="0">
                <a:latin typeface="Comic Sans MS" panose="030F0702030302020204" pitchFamily="66" charset="0"/>
                <a:cs typeface="Arial"/>
              </a:rPr>
              <a:t>────</a:t>
            </a:r>
          </a:p>
          <a:p>
            <a:pPr marL="114300" indent="0">
              <a:buNone/>
            </a:pPr>
            <a:r>
              <a:rPr lang="tr-TR" sz="2000" b="1" dirty="0" smtClean="0">
                <a:latin typeface="Comic Sans MS" panose="030F0702030302020204" pitchFamily="66" charset="0"/>
                <a:cs typeface="Arial"/>
              </a:rPr>
              <a:t>   184</a:t>
            </a:r>
            <a:endParaRPr lang="tr-TR" sz="2000" b="1" dirty="0">
              <a:latin typeface="Comic Sans MS" panose="030F0702030302020204" pitchFamily="66" charset="0"/>
            </a:endParaRPr>
          </a:p>
          <a:p>
            <a:pPr marL="114300" indent="0">
              <a:buNone/>
            </a:pPr>
            <a:r>
              <a:rPr lang="tr-TR" sz="2000" b="1" dirty="0" smtClean="0">
                <a:latin typeface="Comic Sans MS" panose="030F0702030302020204" pitchFamily="66" charset="0"/>
              </a:rPr>
              <a:t>+    5</a:t>
            </a:r>
          </a:p>
          <a:p>
            <a:pPr marL="114300" indent="0">
              <a:buNone/>
            </a:pPr>
            <a:r>
              <a:rPr lang="tr-TR" sz="2000" b="1" dirty="0" smtClean="0">
                <a:latin typeface="Comic Sans MS" panose="030F0702030302020204" pitchFamily="66" charset="0"/>
                <a:cs typeface="Arial"/>
              </a:rPr>
              <a:t>─────</a:t>
            </a:r>
          </a:p>
          <a:p>
            <a:pPr marL="114300" indent="0">
              <a:buNone/>
            </a:pPr>
            <a:r>
              <a:rPr lang="tr-TR" sz="2000" b="1" dirty="0" smtClean="0">
                <a:latin typeface="Comic Sans MS" panose="030F0702030302020204" pitchFamily="66" charset="0"/>
                <a:cs typeface="Arial"/>
              </a:rPr>
              <a:t>   189</a:t>
            </a:r>
            <a:endParaRPr lang="tr-TR" sz="2000" b="1" dirty="0">
              <a:latin typeface="Comic Sans MS" panose="030F0702030302020204" pitchFamily="66" charset="0"/>
            </a:endParaRPr>
          </a:p>
          <a:p>
            <a:pPr marL="114300" indent="0">
              <a:buNone/>
            </a:pPr>
            <a:r>
              <a:rPr lang="tr-TR" sz="2000" b="1" dirty="0" smtClean="0">
                <a:latin typeface="Comic Sans MS" panose="030F0702030302020204" pitchFamily="66" charset="0"/>
              </a:rPr>
              <a:t>     </a:t>
            </a:r>
          </a:p>
        </p:txBody>
      </p:sp>
    </p:spTree>
    <p:extLst>
      <p:ext uri="{BB962C8B-B14F-4D97-AF65-F5344CB8AC3E}">
        <p14:creationId xmlns="" xmlns:p14="http://schemas.microsoft.com/office/powerpoint/2010/main" val="405810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atin typeface="Comic Sans MS" panose="030F0702030302020204" pitchFamily="66" charset="0"/>
              </a:rPr>
              <a:t>SORU 6 :</a:t>
            </a:r>
            <a:endParaRPr lang="tr-TR" b="1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0728"/>
            <a:ext cx="7620000" cy="4800600"/>
          </a:xfrm>
        </p:spPr>
        <p:txBody>
          <a:bodyPr>
            <a:normAutofit/>
          </a:bodyPr>
          <a:lstStyle/>
          <a:p>
            <a:r>
              <a:rPr lang="tr-TR" sz="2400" b="1" dirty="0" smtClean="0">
                <a:latin typeface="Comic Sans MS" panose="030F0702030302020204" pitchFamily="66" charset="0"/>
              </a:rPr>
              <a:t>A × B = C işleminde A, B’ nin 6 katıdır. A = 12 olduğuna göre C kaçtır ?</a:t>
            </a:r>
          </a:p>
          <a:p>
            <a:endParaRPr lang="tr-TR" sz="2400" b="1" dirty="0">
              <a:latin typeface="Comic Sans MS" panose="030F0702030302020204" pitchFamily="66" charset="0"/>
            </a:endParaRPr>
          </a:p>
          <a:p>
            <a:endParaRPr lang="tr-TR" sz="2400" b="1" dirty="0" smtClean="0">
              <a:latin typeface="Comic Sans MS" panose="030F0702030302020204" pitchFamily="66" charset="0"/>
            </a:endParaRPr>
          </a:p>
          <a:p>
            <a:pPr marL="114300" indent="0">
              <a:buNone/>
            </a:pPr>
            <a:r>
              <a:rPr lang="tr-TR" sz="2400" b="1" dirty="0" smtClean="0">
                <a:latin typeface="Comic Sans MS" panose="030F0702030302020204" pitchFamily="66" charset="0"/>
              </a:rPr>
              <a:t>Çözüm :</a:t>
            </a:r>
          </a:p>
          <a:p>
            <a:pPr marL="114300" indent="0">
              <a:buNone/>
            </a:pPr>
            <a:r>
              <a:rPr lang="tr-TR" sz="2400" b="1" dirty="0">
                <a:latin typeface="Comic Sans MS" panose="030F0702030302020204" pitchFamily="66" charset="0"/>
              </a:rPr>
              <a:t> </a:t>
            </a:r>
            <a:r>
              <a:rPr lang="tr-TR" sz="2400" b="1" dirty="0" smtClean="0">
                <a:latin typeface="Comic Sans MS" panose="030F0702030302020204" pitchFamily="66" charset="0"/>
              </a:rPr>
              <a:t>12 : 6 = 2 → B</a:t>
            </a:r>
          </a:p>
          <a:p>
            <a:pPr marL="114300" indent="0">
              <a:buNone/>
            </a:pPr>
            <a:r>
              <a:rPr lang="tr-TR" sz="2400" b="1" dirty="0" smtClean="0">
                <a:latin typeface="Comic Sans MS" panose="030F0702030302020204" pitchFamily="66" charset="0"/>
              </a:rPr>
              <a:t>12 × 2 = 24 → C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107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44</TotalTime>
  <Words>284</Words>
  <PresentationFormat>Ekran Gösterisi (4:3)</PresentationFormat>
  <Paragraphs>55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Adjacency</vt:lpstr>
      <vt:lpstr>PROBLEMLER</vt:lpstr>
      <vt:lpstr>SORU 1:</vt:lpstr>
      <vt:lpstr>SORU 2 :</vt:lpstr>
      <vt:lpstr>SORU 3 :</vt:lpstr>
      <vt:lpstr>SORU 4 :</vt:lpstr>
      <vt:lpstr>SORU 5 :</vt:lpstr>
      <vt:lpstr>SORU 6 :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2020-04-15T18:26:44Z</dcterms:created>
  <dcterms:modified xsi:type="dcterms:W3CDTF">2020-09-09T07:36:56Z</dcterms:modified>
  <cp:category>https://www.sorubak.com</cp:category>
</cp:coreProperties>
</file>