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3" r:id="rId7"/>
    <p:sldId id="274" r:id="rId8"/>
    <p:sldId id="287" r:id="rId9"/>
    <p:sldId id="275" r:id="rId10"/>
    <p:sldId id="276" r:id="rId11"/>
    <p:sldId id="277" r:id="rId12"/>
    <p:sldId id="278" r:id="rId13"/>
    <p:sldId id="279" r:id="rId14"/>
    <p:sldId id="285" r:id="rId15"/>
    <p:sldId id="286" r:id="rId16"/>
    <p:sldId id="280" r:id="rId17"/>
    <p:sldId id="281" r:id="rId18"/>
    <p:sldId id="282" r:id="rId19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0B921-7EEB-4B4D-9EC6-FC752855F4C7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AEB22-38DC-4E9E-AD22-BB54F2917E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78A64-7A29-4372-875F-D99EBA64C7CA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2B120-EA9F-44AF-BC0C-04944A90923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6B9EB-4E13-4931-887C-6931A0271271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D3623-F24D-4987-B751-90D09B53FE7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C0851-C9B1-41DB-89AE-3252D53D2464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315BB-0C27-4DB0-9EC8-2657F65AE04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3DB2D-9461-4CE8-A375-B5DD54F3128C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3BE6A-5335-4B44-8CA2-29634126D91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24F20-D31D-4302-86B4-9440AE94FBD5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A7011-8580-4A9A-A9BC-294DD33E3AA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36DA1-FF3B-4912-A497-0F67E0DD2D15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2165A-C89A-4D31-84E1-7EE068A80CF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4D4D8-C2F8-44D3-8735-88FBE96ACB68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D7283-D362-4F79-B073-0EE81F55DB9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D986C-17D9-461D-AD28-534AA4E8C37A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7C1C9-1B93-4D4A-9E80-41395C82652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E6FD5-C2FD-487D-9E19-71442FBD93D5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7779C-C8DF-439B-9369-4F140815C9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BE086-D939-40DC-9EB0-6BCBBA9D83B0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A1C7D-190E-46AC-A2B7-1D65AC0EB49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2CE806C-EFE3-424E-ADFD-DD055780D590}" type="datetimeFigureOut">
              <a:rPr lang="tr-TR"/>
              <a:pPr>
                <a:defRPr/>
              </a:pPr>
              <a:t>14/09/2020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7E3CFE-D6A1-4018-A814-56A6490E32E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5750" y="91098"/>
            <a:ext cx="885824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6. ÜNİTE: CANLILAR DÜNYASINA YOLCULUK</a:t>
            </a:r>
          </a:p>
        </p:txBody>
      </p:sp>
      <p:pic>
        <p:nvPicPr>
          <p:cNvPr id="19460" name="Picture 4" descr="hareketli insan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549" y="1918944"/>
            <a:ext cx="278606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hareketli insan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686629"/>
            <a:ext cx="2267744" cy="2495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1719" y="1228466"/>
            <a:ext cx="2213040" cy="3072650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749397" y="5013176"/>
            <a:ext cx="79309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dirty="0"/>
              <a:t>ÇEVREMİZDEKİ VARLIKLARI TANIYALIM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476672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• Canlıların yaşamlarını sürdürdükleri ortama </a:t>
            </a:r>
            <a:r>
              <a:rPr lang="tr-TR" sz="2800" b="1" i="1" u="sng" dirty="0">
                <a:solidFill>
                  <a:schemeClr val="accent6">
                    <a:lumMod val="75000"/>
                  </a:schemeClr>
                </a:solidFill>
              </a:rPr>
              <a:t>çevre</a:t>
            </a:r>
            <a:r>
              <a:rPr lang="tr-TR" sz="2800" b="1" dirty="0"/>
              <a:t> denir. </a:t>
            </a:r>
          </a:p>
          <a:p>
            <a:endParaRPr lang="tr-TR" sz="2800" b="1" dirty="0"/>
          </a:p>
          <a:p>
            <a:r>
              <a:rPr lang="tr-TR" sz="2800" b="1" dirty="0"/>
              <a:t>  Ev, okul, orman, park, bahçe, bina, millî park ve doğal anıtlar çevremizde bulunan varlıklardır.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3132267"/>
            <a:ext cx="6667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8301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5" y="1628800"/>
            <a:ext cx="8964488" cy="216024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395536" y="548680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     Hayatımızı rahat ve sağlıklı geçirebilmemiz için yaşadığımız çevreyi korumalıyız.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87604" y="3789040"/>
            <a:ext cx="8594819" cy="2805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/>
              <a:t>Çevre temizliği için çöpleri çöp kutularına atmalıyız.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/>
              <a:t>Ağaçları kesmemeli onlara zarar vermemeliyiz.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/>
              <a:t>Pil, pet şişe, cam, teneke, kâğıt gibi geri dönüşümü olan maddeleri geri dönüşüm kutularına atmalıyız.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/>
              <a:t>Hayvanları ve bitkileri korumalıyız.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sz="2000" b="1" dirty="0"/>
              <a:t>Deniz, göl, akarsu gibi su kaynaklarını kirletmemeliyiz.</a:t>
            </a:r>
          </a:p>
        </p:txBody>
      </p:sp>
    </p:spTree>
    <p:extLst>
      <p:ext uri="{BB962C8B-B14F-4D97-AF65-F5344CB8AC3E}">
        <p14:creationId xmlns:p14="http://schemas.microsoft.com/office/powerpoint/2010/main" xmlns="" val="145851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620688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dirty="0"/>
              <a:t>• Yaşadığımız çevre,</a:t>
            </a:r>
            <a:r>
              <a:rPr lang="tr-TR" sz="3600" u="sng" dirty="0"/>
              <a:t> doğal </a:t>
            </a:r>
            <a:r>
              <a:rPr lang="tr-TR" sz="3600" dirty="0"/>
              <a:t>ve </a:t>
            </a:r>
            <a:r>
              <a:rPr lang="tr-TR" sz="3600" u="sng" dirty="0"/>
              <a:t>yapay</a:t>
            </a:r>
            <a:r>
              <a:rPr lang="tr-TR" sz="3600" dirty="0"/>
              <a:t> çevre olarak ikiye ayrılır.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95536" y="2204864"/>
            <a:ext cx="84692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u="sng" dirty="0"/>
              <a:t> 1. Doğal Çevre: </a:t>
            </a:r>
            <a:r>
              <a:rPr lang="tr-TR" sz="2800" dirty="0"/>
              <a:t>Bütün canlıların içinde yaşadığı, doğada kendiliğinden olan alanlara </a:t>
            </a:r>
            <a:r>
              <a:rPr lang="tr-TR" sz="2800" dirty="0">
                <a:solidFill>
                  <a:schemeClr val="accent6">
                    <a:lumMod val="75000"/>
                  </a:schemeClr>
                </a:solidFill>
              </a:rPr>
              <a:t>doğal çevre </a:t>
            </a:r>
            <a:r>
              <a:rPr lang="tr-TR" sz="2800" dirty="0"/>
              <a:t>denir.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3586768"/>
            <a:ext cx="5782022" cy="3039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944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212976"/>
            <a:ext cx="8008423" cy="348783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04664"/>
            <a:ext cx="8008423" cy="280831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3752" y="2072522"/>
            <a:ext cx="7736495" cy="271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7173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8115" y="18757"/>
            <a:ext cx="83164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  • Görülmeye değer biçimdeki </a:t>
            </a:r>
            <a:r>
              <a:rPr lang="tr-TR" sz="2800" dirty="0" err="1"/>
              <a:t>mağalaralar</a:t>
            </a:r>
            <a:r>
              <a:rPr lang="tr-TR" sz="2800" dirty="0"/>
              <a:t>, kayalar, orman ağaçları gibi doğa varlıklarına </a:t>
            </a:r>
            <a:r>
              <a:rPr lang="tr-TR" sz="2800" u="sng" dirty="0">
                <a:solidFill>
                  <a:schemeClr val="accent3">
                    <a:lumMod val="75000"/>
                  </a:schemeClr>
                </a:solidFill>
              </a:rPr>
              <a:t>doğal anıt </a:t>
            </a:r>
            <a:r>
              <a:rPr lang="tr-TR" sz="2800" dirty="0"/>
              <a:t>denir.</a:t>
            </a:r>
          </a:p>
          <a:p>
            <a:r>
              <a:rPr lang="tr-TR" sz="2800" dirty="0"/>
              <a:t> Pamukkale Travertenleri, Damlataş Mağarası ve Manavgat Şelalesi doğal anıtlara örnektir.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8115" y="2324625"/>
            <a:ext cx="3840427" cy="230425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35488" y="2348509"/>
            <a:ext cx="4608512" cy="230425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4735748"/>
            <a:ext cx="3879184" cy="2102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502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548680"/>
            <a:ext cx="86409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     Bir bölgedeki doğal bitki örtüsünün ve orada yaşayan hayvanları veya üzerinde bulunan tarihî yapıları korumak amacıyla devlet tarafından koruma altına alınmış bölgelere </a:t>
            </a:r>
            <a:r>
              <a:rPr lang="tr-TR" sz="2000" u="sng" dirty="0">
                <a:solidFill>
                  <a:srgbClr val="FF0000"/>
                </a:solidFill>
              </a:rPr>
              <a:t>millî park </a:t>
            </a:r>
            <a:r>
              <a:rPr lang="tr-TR" sz="2000" dirty="0"/>
              <a:t>denir.    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608864"/>
            <a:ext cx="4536504" cy="362033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0114" y="1608865"/>
            <a:ext cx="3638349" cy="2425566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7683814" y="5306724"/>
            <a:ext cx="1440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/>
              <a:t>Troya</a:t>
            </a:r>
            <a:r>
              <a:rPr lang="tr-TR" dirty="0"/>
              <a:t> Tarihî Millî Parkı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78906" y="5445224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Balıkesir Kuş Cenneti Millî Parkı</a:t>
            </a:r>
          </a:p>
        </p:txBody>
      </p:sp>
      <p:sp>
        <p:nvSpPr>
          <p:cNvPr id="7" name="Dikdörtgen 6"/>
          <p:cNvSpPr/>
          <p:nvPr/>
        </p:nvSpPr>
        <p:spPr>
          <a:xfrm>
            <a:off x="5436096" y="4078953"/>
            <a:ext cx="2788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/>
              <a:t>Bolu Yedigöller Millî Parkı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53046" y="4479443"/>
            <a:ext cx="2399273" cy="239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137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188640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u="sng" dirty="0"/>
              <a:t>2. Yapay Çevre: </a:t>
            </a:r>
            <a:r>
              <a:rPr lang="tr-TR" sz="2800" dirty="0"/>
              <a:t>Doğadaki örneklerine benzetilerek insanlar tarafından oluşturulan alanlara </a:t>
            </a:r>
            <a:r>
              <a:rPr lang="tr-TR" sz="2800" u="sng" dirty="0">
                <a:solidFill>
                  <a:schemeClr val="accent6">
                    <a:lumMod val="75000"/>
                  </a:schemeClr>
                </a:solidFill>
              </a:rPr>
              <a:t>yapay çevre </a:t>
            </a:r>
            <a:r>
              <a:rPr lang="tr-TR" sz="2800" dirty="0"/>
              <a:t>denir.</a:t>
            </a:r>
          </a:p>
          <a:p>
            <a:endParaRPr lang="tr-TR" sz="28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556792"/>
            <a:ext cx="5715000" cy="329565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683568" y="515719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 Günlük yaşamımızı sürdürdüğümüz ev, park, bahçe ve iş</a:t>
            </a:r>
          </a:p>
          <a:p>
            <a:r>
              <a:rPr lang="tr-TR" sz="2400" dirty="0"/>
              <a:t>yeri gibi yerler yapay çevreleri meydana getirir.</a:t>
            </a:r>
          </a:p>
        </p:txBody>
      </p:sp>
    </p:spTree>
    <p:extLst>
      <p:ext uri="{BB962C8B-B14F-4D97-AF65-F5344CB8AC3E}">
        <p14:creationId xmlns:p14="http://schemas.microsoft.com/office/powerpoint/2010/main" xmlns="" val="3003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835696" y="332656"/>
            <a:ext cx="54938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>
                <a:solidFill>
                  <a:schemeClr val="accent2">
                    <a:lumMod val="75000"/>
                  </a:schemeClr>
                </a:solidFill>
              </a:rPr>
              <a:t>ÇEVRENİN KORUNMASI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8852" y="1124744"/>
            <a:ext cx="66675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019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404664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r-TR" sz="2400" dirty="0"/>
              <a:t>• Canlılar toprak, su ve hava olmadan yaşayamaz.</a:t>
            </a:r>
          </a:p>
          <a:p>
            <a:pPr>
              <a:lnSpc>
                <a:spcPct val="150000"/>
              </a:lnSpc>
            </a:pPr>
            <a:r>
              <a:rPr lang="tr-TR" sz="2400" dirty="0"/>
              <a:t>• Çevre kirliliğinin artmasıyla doğal kaynaklar azalarak canlı türlerinin tükenmesine neden olmaktadır. Bu durumun ortadan kalkması için ve yaşamımızın devamı için doğayı korumamız gerekmektedir.</a:t>
            </a:r>
          </a:p>
          <a:p>
            <a:pPr>
              <a:lnSpc>
                <a:spcPct val="200000"/>
              </a:lnSpc>
            </a:pPr>
            <a:r>
              <a:rPr lang="tr-TR" sz="2400" dirty="0"/>
              <a:t>• Doğal anıtlar ve millî parklar da korumamız gereken doğal çevre içerisinde yer almaktadır.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4146" y="4387584"/>
            <a:ext cx="4269854" cy="247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452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28625" y="285750"/>
            <a:ext cx="8358188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• Duyu organlarımızla algılayabildiğimiz her şeye </a:t>
            </a:r>
            <a:r>
              <a:rPr lang="tr-TR" sz="40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varlık</a:t>
            </a:r>
            <a:r>
              <a:rPr lang="tr-TR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denir. </a:t>
            </a:r>
          </a:p>
          <a:p>
            <a:pPr algn="ctr"/>
            <a:r>
              <a:rPr lang="tr-TR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Çocuk, ağaç, toprak, kuş,</a:t>
            </a:r>
          </a:p>
          <a:p>
            <a:pPr algn="ctr"/>
            <a:r>
              <a:rPr lang="tr-TR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kalem, silgi, hava, su gibi...</a:t>
            </a:r>
          </a:p>
        </p:txBody>
      </p:sp>
      <p:pic>
        <p:nvPicPr>
          <p:cNvPr id="3" name="Picture 2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571875"/>
            <a:ext cx="3071812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AREKETLİ HAYVAN GİFLERİ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3929063"/>
            <a:ext cx="29876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313" y="117475"/>
            <a:ext cx="8715375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Varlıklar bu özelliklerine göre </a:t>
            </a:r>
          </a:p>
          <a:p>
            <a:pPr algn="ctr"/>
            <a:r>
              <a:rPr lang="tr-TR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canlı varlıklar </a:t>
            </a:r>
          </a:p>
          <a:p>
            <a:pPr algn="ctr"/>
            <a:r>
              <a:rPr lang="tr-TR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 </a:t>
            </a:r>
          </a:p>
          <a:p>
            <a:pPr algn="ctr"/>
            <a:r>
              <a:rPr lang="tr-TR" sz="6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cansız varlıklar</a:t>
            </a:r>
            <a:endParaRPr lang="tr-TR" sz="6000" b="1" i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tr-TR" sz="6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olarak ikiye ayrılır.</a:t>
            </a:r>
          </a:p>
        </p:txBody>
      </p:sp>
      <p:sp>
        <p:nvSpPr>
          <p:cNvPr id="15362" name="AutoShape 2" descr="HAREKETLİ BİTKİ GİFLERİ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5363" name="AutoShape 4" descr="HAREKETLİ BİTKİ GİFLERİ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5364" name="AutoShape 6" descr="HAREKETLİ BİTKİ GİFLERİ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5365" name="AutoShape 8" descr="[​IMG]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15370" name="Picture 10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928813"/>
            <a:ext cx="1500187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 descr="İlgili resim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2571750"/>
            <a:ext cx="2290763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[​IMG]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5375" y="5715000"/>
            <a:ext cx="4238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elimelec.tuars.com/gallery/d817dbd6cccd647ea06bf8959b3699ab_200x1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5153025"/>
            <a:ext cx="2447925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6740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Canlı ve Cansız Denince Ne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Anlıyoruz?</a:t>
            </a:r>
            <a:r>
              <a:rPr lang="tr-TR" sz="4000" b="1" dirty="0">
                <a:solidFill>
                  <a:schemeClr val="bg1"/>
                </a:solidFill>
                <a:latin typeface="Calibri" panose="020F0502020204030204" pitchFamily="34" charset="0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Çevremizde gördüğümüz varlıkların bazıları insanlar gibi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  <a:sym typeface="Wingdings"/>
              </a:rPr>
              <a:t> </a:t>
            </a:r>
            <a:r>
              <a:rPr lang="tr-TR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hareket eder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,</a:t>
            </a:r>
            <a:r>
              <a:rPr lang="tr-TR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  <a:sym typeface="Wingdings"/>
              </a:rPr>
              <a:t> </a:t>
            </a:r>
            <a:r>
              <a:rPr lang="tr-TR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beslenir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  <a:sym typeface="Wingdings"/>
              </a:rPr>
              <a:t> </a:t>
            </a:r>
            <a:r>
              <a:rPr lang="tr-TR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büyür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ve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  <a:sym typeface="Wingdings"/>
              </a:rPr>
              <a:t> </a:t>
            </a:r>
            <a:r>
              <a:rPr lang="tr-TR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gelişirler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Bu varlıklara </a:t>
            </a: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canlı varlıklar 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deriz. </a:t>
            </a:r>
          </a:p>
        </p:txBody>
      </p:sp>
      <p:pic>
        <p:nvPicPr>
          <p:cNvPr id="16388" name="Picture 4" descr="İlgili res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75" y="2786063"/>
            <a:ext cx="250031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2714625"/>
            <a:ext cx="24542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57188" y="285750"/>
            <a:ext cx="8786812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Bazı varlıklar ise bu özelliklerin hiçbirini göstermezler. Bu varlıklara da </a:t>
            </a:r>
            <a:r>
              <a:rPr lang="tr-TR" sz="4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cansız varlıklar </a:t>
            </a:r>
            <a:r>
              <a:rPr lang="tr-TR" sz="4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deriz.</a:t>
            </a:r>
            <a:endParaRPr lang="tr-TR" sz="4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+mn-cs"/>
            </a:endParaRPr>
          </a:p>
        </p:txBody>
      </p:sp>
      <p:pic>
        <p:nvPicPr>
          <p:cNvPr id="17414" name="Picture 6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6063"/>
            <a:ext cx="402907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AutoShape 8" descr="masa sanda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17418" name="Picture 10" descr="masa sandalye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3214688"/>
            <a:ext cx="20716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AutoShape 12" descr="lcd televizyo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3" name="AutoShape 14" descr="lcd televizyo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7415" name="AutoShape 16" descr="lcd televizyo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7416" name="AutoShape 18" descr="lcd televizyo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17428" name="Picture 20" descr="lcd televizyon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3071813"/>
            <a:ext cx="2071687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22" descr="İ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5000625"/>
            <a:ext cx="21907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AutoShape 24" descr="s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7420" name="AutoShape 26" descr="s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7421" name="AutoShape 28" descr="s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sp>
        <p:nvSpPr>
          <p:cNvPr id="17422" name="AutoShape 30" descr="su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17440" name="Picture 32" descr="su ile ilgili g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88" y="5000625"/>
            <a:ext cx="235743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2" name="Picture 34" descr="toprak ile ilgili g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0" y="5000625"/>
            <a:ext cx="178593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44" name="Picture 36" descr="İlgili resi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2313" y="5000625"/>
            <a:ext cx="185737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2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313" y="214313"/>
            <a:ext cx="8609012" cy="14462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4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</a:rPr>
              <a:t>CANLILARI ,CANSIZLARDAN</a:t>
            </a:r>
          </a:p>
          <a:p>
            <a:pPr algn="ctr"/>
            <a:r>
              <a:rPr lang="tr-TR" sz="4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egoe Print" pitchFamily="2" charset="0"/>
              </a:rPr>
              <a:t> AYIRAN ÖZELLİKLER</a:t>
            </a:r>
          </a:p>
        </p:txBody>
      </p:sp>
      <p:sp>
        <p:nvSpPr>
          <p:cNvPr id="3" name="2 İçerik Yer Tutucusu"/>
          <p:cNvSpPr txBox="1">
            <a:spLocks/>
          </p:cNvSpPr>
          <p:nvPr/>
        </p:nvSpPr>
        <p:spPr>
          <a:xfrm>
            <a:off x="214313" y="1928813"/>
            <a:ext cx="4000500" cy="4724400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CANLILAR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Solunum yapar.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Boşaltım yapar 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Hareket ederler.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Beslenirler.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Büyür, gelişirler.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Çoğalır</a:t>
            </a:r>
            <a:r>
              <a:rPr lang="tr-TR" sz="3200" b="1">
                <a:solidFill>
                  <a:srgbClr val="002060"/>
                </a:solidFill>
                <a:latin typeface="Calibri" pitchFamily="34" charset="0"/>
              </a:rPr>
              <a:t>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tr-TR" sz="320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tr-TR" sz="320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tr-TR" sz="320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tr-TR" sz="3200">
              <a:latin typeface="Calibri" pitchFamily="34" charset="0"/>
            </a:endParaRPr>
          </a:p>
        </p:txBody>
      </p:sp>
      <p:sp>
        <p:nvSpPr>
          <p:cNvPr id="4" name="3 İçerik Yer Tutucusu"/>
          <p:cNvSpPr txBox="1">
            <a:spLocks/>
          </p:cNvSpPr>
          <p:nvPr/>
        </p:nvSpPr>
        <p:spPr>
          <a:xfrm>
            <a:off x="4286250" y="1928813"/>
            <a:ext cx="4643438" cy="47244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CANSIZLAR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Solunum yapamaz.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Boşaltım yapamaz.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Hareket edemez.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Beslenemez.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Büyüyüp,gelişemez.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tr-TR" sz="3200" b="1" i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Print" pitchFamily="2" charset="0"/>
              </a:rPr>
              <a:t>Çoğalamaz.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tr-TR" sz="320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2" cstate="print"/>
          <a:srcRect l="27162" t="27590" r="26375" b="7980"/>
          <a:stretch/>
        </p:blipFill>
        <p:spPr>
          <a:xfrm>
            <a:off x="6108" y="4323"/>
            <a:ext cx="9137891" cy="712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0600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 cstate="print"/>
          <a:srcRect l="24800" t="24788" r="29525" b="19185"/>
          <a:stretch/>
        </p:blipFill>
        <p:spPr>
          <a:xfrm>
            <a:off x="0" y="1095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697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230527" y="5301208"/>
            <a:ext cx="48269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400" b="1" dirty="0">
                <a:solidFill>
                  <a:schemeClr val="accent6">
                    <a:lumMod val="75000"/>
                  </a:schemeClr>
                </a:solidFill>
              </a:rPr>
              <a:t>BEN VE ÇEVREM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332656"/>
            <a:ext cx="7200800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348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410</Words>
  <PresentationFormat>Ekran Gösterisi (4:3)</PresentationFormat>
  <Paragraphs>62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2017-01-22T19:04:49Z</dcterms:created>
  <dcterms:modified xsi:type="dcterms:W3CDTF">2020-09-14T07:39:36Z</dcterms:modified>
  <cp:category>https://www.sorubak.com</cp:category>
</cp:coreProperties>
</file>