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3" r:id="rId18"/>
    <p:sldId id="272" r:id="rId19"/>
    <p:sldId id="274" r:id="rId20"/>
    <p:sldId id="275" r:id="rId21"/>
    <p:sldId id="276" r:id="rId22"/>
    <p:sldId id="277" r:id="rId2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CDFB"/>
    <a:srgbClr val="FF66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0AE4E8-9BFB-47BC-857B-BF3690DB4707}" type="datetimeFigureOut">
              <a:rPr lang="tr-TR" smtClean="0"/>
              <a:t>09/10/2019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B27407-9725-4A85-8627-4DA340CB12BC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https://www.sorubak.com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B27407-9725-4A85-8627-4DA340CB12BC}" type="slidenum">
              <a:rPr lang="tr-TR" smtClean="0"/>
              <a:t>22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09/10/2019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09/10/2019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09/10/2019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09/10/2019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09/10/2019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09/10/2019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09/10/2019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09/10/2019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09/10/2019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09/10/2019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09/10/2019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09/10/2019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7" Type="http://schemas.openxmlformats.org/officeDocument/2006/relationships/image" Target="../media/image14.png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jpeg"/><Relationship Id="rId4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audio" Target="../media/audio4.wav"/><Relationship Id="rId7" Type="http://schemas.openxmlformats.org/officeDocument/2006/relationships/image" Target="../media/image15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9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85720" y="428604"/>
            <a:ext cx="4143404" cy="1470025"/>
          </a:xfrm>
        </p:spPr>
        <p:txBody>
          <a:bodyPr/>
          <a:lstStyle/>
          <a:p>
            <a:r>
              <a:rPr lang="tr-TR" dirty="0" smtClean="0">
                <a:solidFill>
                  <a:schemeClr val="bg1"/>
                </a:solidFill>
              </a:rPr>
              <a:t>DUYU ORGANLARIMIZ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7072330" y="571480"/>
            <a:ext cx="1071570" cy="646986"/>
          </a:xfrm>
          <a:prstGeom prst="roundRect">
            <a:avLst/>
          </a:prstGeom>
          <a:noFill/>
          <a:ln w="38100">
            <a:solidFill>
              <a:schemeClr val="accent3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3200" dirty="0" smtClean="0">
                <a:solidFill>
                  <a:schemeClr val="bg1"/>
                </a:solidFill>
              </a:rPr>
              <a:t>GÖZ</a:t>
            </a:r>
            <a:endParaRPr lang="tr-TR" sz="3200" dirty="0">
              <a:solidFill>
                <a:schemeClr val="bg1"/>
              </a:solidFill>
            </a:endParaRPr>
          </a:p>
        </p:txBody>
      </p:sp>
      <p:cxnSp>
        <p:nvCxnSpPr>
          <p:cNvPr id="6" name="5 Düz Ok Bağlayıcısı"/>
          <p:cNvCxnSpPr>
            <a:stCxn id="4" idx="1"/>
          </p:cNvCxnSpPr>
          <p:nvPr/>
        </p:nvCxnSpPr>
        <p:spPr>
          <a:xfrm rot="10800000" flipV="1">
            <a:off x="5857884" y="894972"/>
            <a:ext cx="1214446" cy="319449"/>
          </a:xfrm>
          <a:prstGeom prst="straightConnector1">
            <a:avLst/>
          </a:prstGeom>
          <a:ln w="28575">
            <a:solidFill>
              <a:schemeClr val="accent3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7 Metin kutusu"/>
          <p:cNvSpPr txBox="1"/>
          <p:nvPr/>
        </p:nvSpPr>
        <p:spPr>
          <a:xfrm>
            <a:off x="7215206" y="1500174"/>
            <a:ext cx="1428760" cy="646986"/>
          </a:xfrm>
          <a:prstGeom prst="roundRect">
            <a:avLst/>
          </a:prstGeom>
          <a:noFill/>
          <a:ln w="38100">
            <a:solidFill>
              <a:schemeClr val="accent3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3200" dirty="0" smtClean="0">
                <a:solidFill>
                  <a:schemeClr val="bg1"/>
                </a:solidFill>
              </a:rPr>
              <a:t>KULAK</a:t>
            </a:r>
            <a:endParaRPr lang="tr-TR" sz="3200" dirty="0">
              <a:solidFill>
                <a:schemeClr val="bg1"/>
              </a:solidFill>
            </a:endParaRPr>
          </a:p>
        </p:txBody>
      </p:sp>
      <p:cxnSp>
        <p:nvCxnSpPr>
          <p:cNvPr id="9" name="8 Düz Ok Bağlayıcısı"/>
          <p:cNvCxnSpPr>
            <a:stCxn id="8" idx="1"/>
          </p:cNvCxnSpPr>
          <p:nvPr/>
        </p:nvCxnSpPr>
        <p:spPr>
          <a:xfrm rot="10800000">
            <a:off x="6072198" y="1357309"/>
            <a:ext cx="1143008" cy="466359"/>
          </a:xfrm>
          <a:prstGeom prst="straightConnector1">
            <a:avLst/>
          </a:prstGeom>
          <a:ln w="28575">
            <a:solidFill>
              <a:schemeClr val="accent3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12 Metin kutusu"/>
          <p:cNvSpPr txBox="1"/>
          <p:nvPr/>
        </p:nvSpPr>
        <p:spPr>
          <a:xfrm>
            <a:off x="7286644" y="2357430"/>
            <a:ext cx="1643074" cy="646986"/>
          </a:xfrm>
          <a:prstGeom prst="roundRect">
            <a:avLst/>
          </a:prstGeom>
          <a:noFill/>
          <a:ln w="38100">
            <a:solidFill>
              <a:schemeClr val="accent3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3200" dirty="0" smtClean="0">
                <a:solidFill>
                  <a:schemeClr val="bg1"/>
                </a:solidFill>
              </a:rPr>
              <a:t>BURUN</a:t>
            </a:r>
            <a:endParaRPr lang="tr-TR" sz="3200" dirty="0">
              <a:solidFill>
                <a:schemeClr val="bg1"/>
              </a:solidFill>
            </a:endParaRPr>
          </a:p>
        </p:txBody>
      </p:sp>
      <p:cxnSp>
        <p:nvCxnSpPr>
          <p:cNvPr id="14" name="13 Düz Ok Bağlayıcısı"/>
          <p:cNvCxnSpPr>
            <a:stCxn id="13" idx="1"/>
          </p:cNvCxnSpPr>
          <p:nvPr/>
        </p:nvCxnSpPr>
        <p:spPr>
          <a:xfrm rot="10800000">
            <a:off x="5572132" y="1428741"/>
            <a:ext cx="1714512" cy="1252183"/>
          </a:xfrm>
          <a:prstGeom prst="straightConnector1">
            <a:avLst/>
          </a:prstGeom>
          <a:ln w="28575">
            <a:solidFill>
              <a:schemeClr val="accent3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15 Metin kutusu"/>
          <p:cNvSpPr txBox="1"/>
          <p:nvPr/>
        </p:nvSpPr>
        <p:spPr>
          <a:xfrm>
            <a:off x="7358082" y="3143248"/>
            <a:ext cx="1071570" cy="646986"/>
          </a:xfrm>
          <a:prstGeom prst="roundRect">
            <a:avLst/>
          </a:prstGeom>
          <a:noFill/>
          <a:ln w="38100">
            <a:solidFill>
              <a:schemeClr val="accent3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3200" dirty="0" smtClean="0">
                <a:solidFill>
                  <a:schemeClr val="bg1"/>
                </a:solidFill>
              </a:rPr>
              <a:t>DİL</a:t>
            </a:r>
            <a:endParaRPr lang="tr-TR" sz="3200" dirty="0">
              <a:solidFill>
                <a:schemeClr val="bg1"/>
              </a:solidFill>
            </a:endParaRPr>
          </a:p>
        </p:txBody>
      </p:sp>
      <p:cxnSp>
        <p:nvCxnSpPr>
          <p:cNvPr id="17" name="16 Düz Ok Bağlayıcısı"/>
          <p:cNvCxnSpPr>
            <a:stCxn id="16" idx="1"/>
          </p:cNvCxnSpPr>
          <p:nvPr/>
        </p:nvCxnSpPr>
        <p:spPr>
          <a:xfrm rot="10800000">
            <a:off x="5572132" y="1714491"/>
            <a:ext cx="1785950" cy="1752251"/>
          </a:xfrm>
          <a:prstGeom prst="straightConnector1">
            <a:avLst/>
          </a:prstGeom>
          <a:ln w="28575">
            <a:solidFill>
              <a:schemeClr val="accent3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19 Metin kutusu"/>
          <p:cNvSpPr txBox="1"/>
          <p:nvPr/>
        </p:nvSpPr>
        <p:spPr>
          <a:xfrm>
            <a:off x="7500958" y="4000504"/>
            <a:ext cx="1428760" cy="646986"/>
          </a:xfrm>
          <a:prstGeom prst="roundRect">
            <a:avLst/>
          </a:prstGeom>
          <a:noFill/>
          <a:ln w="38100">
            <a:solidFill>
              <a:schemeClr val="accent3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3200" dirty="0" smtClean="0">
                <a:solidFill>
                  <a:schemeClr val="bg1"/>
                </a:solidFill>
              </a:rPr>
              <a:t>DERİ</a:t>
            </a:r>
            <a:endParaRPr lang="tr-TR" sz="3200" dirty="0">
              <a:solidFill>
                <a:schemeClr val="bg1"/>
              </a:solidFill>
            </a:endParaRPr>
          </a:p>
        </p:txBody>
      </p:sp>
      <p:cxnSp>
        <p:nvCxnSpPr>
          <p:cNvPr id="21" name="20 Düz Ok Bağlayıcısı"/>
          <p:cNvCxnSpPr>
            <a:stCxn id="20" idx="1"/>
          </p:cNvCxnSpPr>
          <p:nvPr/>
        </p:nvCxnSpPr>
        <p:spPr>
          <a:xfrm rot="10800000">
            <a:off x="6786578" y="4214823"/>
            <a:ext cx="714380" cy="109175"/>
          </a:xfrm>
          <a:prstGeom prst="straightConnector1">
            <a:avLst/>
          </a:prstGeom>
          <a:ln w="28575">
            <a:solidFill>
              <a:schemeClr val="accent3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22 Metin kutusu"/>
          <p:cNvSpPr txBox="1"/>
          <p:nvPr/>
        </p:nvSpPr>
        <p:spPr>
          <a:xfrm>
            <a:off x="71406" y="6500834"/>
            <a:ext cx="12144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200" dirty="0" err="1" smtClean="0">
                <a:solidFill>
                  <a:schemeClr val="bg1"/>
                </a:solidFill>
              </a:rPr>
              <a:t>Egitimhane</a:t>
            </a:r>
            <a:r>
              <a:rPr lang="tr-TR" sz="1200" dirty="0" smtClean="0">
                <a:solidFill>
                  <a:schemeClr val="bg1"/>
                </a:solidFill>
              </a:rPr>
              <a:t>.Com</a:t>
            </a:r>
            <a:endParaRPr lang="tr-TR" sz="1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8" grpId="0" animBg="1"/>
      <p:bldP spid="13" grpId="0" animBg="1"/>
      <p:bldP spid="16" grpId="0" animBg="1"/>
      <p:bldP spid="2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chemeClr val="bg1">
                    <a:lumMod val="95000"/>
                  </a:schemeClr>
                </a:solidFill>
              </a:rPr>
              <a:t>Kulağın yapısı</a:t>
            </a:r>
            <a:endParaRPr lang="tr-TR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4" name="3 Resim" descr="Ear-Structure-diagram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28992" y="1071546"/>
            <a:ext cx="6000750" cy="3000375"/>
          </a:xfrm>
          <a:prstGeom prst="rect">
            <a:avLst/>
          </a:prstGeom>
        </p:spPr>
      </p:pic>
      <p:pic>
        <p:nvPicPr>
          <p:cNvPr id="5" name="4 Resim" descr="image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2844" y="2214554"/>
            <a:ext cx="2286000" cy="1714500"/>
          </a:xfrm>
          <a:prstGeom prst="rect">
            <a:avLst/>
          </a:prstGeom>
        </p:spPr>
      </p:pic>
      <p:pic>
        <p:nvPicPr>
          <p:cNvPr id="6" name="5 Resim" descr="asd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43108" y="2285992"/>
            <a:ext cx="673016" cy="800000"/>
          </a:xfrm>
          <a:prstGeom prst="rect">
            <a:avLst/>
          </a:prstGeom>
        </p:spPr>
      </p:pic>
      <p:sp>
        <p:nvSpPr>
          <p:cNvPr id="7" name="6 Satır Belirtme Çizgisi 1"/>
          <p:cNvSpPr/>
          <p:nvPr/>
        </p:nvSpPr>
        <p:spPr>
          <a:xfrm>
            <a:off x="4857752" y="3929066"/>
            <a:ext cx="2357454" cy="642942"/>
          </a:xfrm>
          <a:prstGeom prst="borderCallout1">
            <a:avLst>
              <a:gd name="adj1" fmla="val -2583"/>
              <a:gd name="adj2" fmla="val 48878"/>
              <a:gd name="adj3" fmla="val -203943"/>
              <a:gd name="adj4" fmla="val 72858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KULAK ZARI</a:t>
            </a:r>
            <a:endParaRPr lang="tr-TR" dirty="0"/>
          </a:p>
        </p:txBody>
      </p:sp>
      <p:sp>
        <p:nvSpPr>
          <p:cNvPr id="8" name="7 Metin kutusu"/>
          <p:cNvSpPr txBox="1"/>
          <p:nvPr/>
        </p:nvSpPr>
        <p:spPr>
          <a:xfrm>
            <a:off x="714348" y="4857760"/>
            <a:ext cx="6858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chemeClr val="bg1">
                    <a:lumMod val="95000"/>
                  </a:schemeClr>
                </a:solidFill>
              </a:rPr>
              <a:t>Kaynaktan çıkan ses kulan zarına ulaştığında, kulak zarını titretir. Bu titreşim sinyallere çevrilip sesi duymamız sağlanır.</a:t>
            </a:r>
            <a:endParaRPr lang="tr-TR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Freesound - Hey voice by dersuperant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3.33333E-6 L 0.41788 -0.017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9" y="-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Kulak sağlığı</a:t>
            </a:r>
            <a:endParaRPr lang="tr-TR" dirty="0"/>
          </a:p>
        </p:txBody>
      </p:sp>
      <p:pic>
        <p:nvPicPr>
          <p:cNvPr id="4" name="3 Resim" descr="indir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00694" y="1214422"/>
            <a:ext cx="2857500" cy="1600200"/>
          </a:xfrm>
          <a:prstGeom prst="rect">
            <a:avLst/>
          </a:prstGeom>
        </p:spPr>
      </p:pic>
      <p:sp>
        <p:nvSpPr>
          <p:cNvPr id="5" name="4 Metin kutusu"/>
          <p:cNvSpPr txBox="1"/>
          <p:nvPr/>
        </p:nvSpPr>
        <p:spPr>
          <a:xfrm>
            <a:off x="857224" y="1428736"/>
            <a:ext cx="44291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Kulağımızı aşırı yüksek seslerden korumalıyız.</a:t>
            </a:r>
            <a:endParaRPr lang="tr-TR" dirty="0"/>
          </a:p>
        </p:txBody>
      </p:sp>
      <p:pic>
        <p:nvPicPr>
          <p:cNvPr id="6" name="5 Resim" descr="indir (2).jpg"/>
          <p:cNvPicPr>
            <a:picLocks noChangeAspect="1"/>
          </p:cNvPicPr>
          <p:nvPr/>
        </p:nvPicPr>
        <p:blipFill>
          <a:blip r:embed="rId5" cstate="print"/>
          <a:srcRect b="9033"/>
          <a:stretch>
            <a:fillRect/>
          </a:stretch>
        </p:blipFill>
        <p:spPr>
          <a:xfrm>
            <a:off x="500034" y="1928802"/>
            <a:ext cx="2019300" cy="2062169"/>
          </a:xfrm>
          <a:prstGeom prst="rect">
            <a:avLst/>
          </a:prstGeom>
        </p:spPr>
      </p:pic>
      <p:sp>
        <p:nvSpPr>
          <p:cNvPr id="7" name="6 Metin kutusu"/>
          <p:cNvSpPr txBox="1"/>
          <p:nvPr/>
        </p:nvSpPr>
        <p:spPr>
          <a:xfrm>
            <a:off x="3357554" y="3000372"/>
            <a:ext cx="45005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Uzun süre kulaklık kullanmamalıyız.</a:t>
            </a:r>
            <a:endParaRPr lang="tr-TR" dirty="0"/>
          </a:p>
        </p:txBody>
      </p:sp>
      <p:pic>
        <p:nvPicPr>
          <p:cNvPr id="8" name="7 Resim" descr="images (1)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214942" y="3929066"/>
            <a:ext cx="2847975" cy="1600200"/>
          </a:xfrm>
          <a:prstGeom prst="rect">
            <a:avLst/>
          </a:prstGeom>
        </p:spPr>
      </p:pic>
      <p:sp>
        <p:nvSpPr>
          <p:cNvPr id="9" name="8 Metin kutusu"/>
          <p:cNvSpPr txBox="1"/>
          <p:nvPr/>
        </p:nvSpPr>
        <p:spPr>
          <a:xfrm>
            <a:off x="428596" y="4214818"/>
            <a:ext cx="4786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Kulak çubuğunu kulağımızın içine sokmamalıyız.</a:t>
            </a:r>
            <a:endParaRPr lang="tr-TR" dirty="0"/>
          </a:p>
        </p:txBody>
      </p:sp>
      <p:pic>
        <p:nvPicPr>
          <p:cNvPr id="10" name="9 Resim" descr="Başlısız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715008" y="4071942"/>
            <a:ext cx="1428760" cy="11906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ir Horn-SoundBible.com-9646030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5" grpId="1"/>
      <p:bldP spid="7" grpId="0"/>
      <p:bldP spid="7" grpId="1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57158" y="857232"/>
            <a:ext cx="2257412" cy="868346"/>
          </a:xfrm>
          <a:prstGeom prst="homePlat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Burun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158" y="2143116"/>
            <a:ext cx="8229600" cy="685792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>
                <a:solidFill>
                  <a:schemeClr val="bg1"/>
                </a:solidFill>
              </a:rPr>
              <a:t>Koku alma organı burundur.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1428728" y="1714488"/>
            <a:ext cx="142876" cy="42862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2 İçerik Yer Tutucusu"/>
          <p:cNvSpPr txBox="1">
            <a:spLocks/>
          </p:cNvSpPr>
          <p:nvPr/>
        </p:nvSpPr>
        <p:spPr>
          <a:xfrm>
            <a:off x="357158" y="4429132"/>
            <a:ext cx="8229600" cy="68579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 fontScale="925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Çevremizdeki kokuları burnumuzla fark edebiliriz.</a:t>
            </a: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  <p:bldP spid="4" grpId="0" animBg="1"/>
      <p:bldP spid="5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Resim" descr="Başlıksız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5008" y="3429000"/>
            <a:ext cx="2907937" cy="2793651"/>
          </a:xfrm>
          <a:prstGeom prst="rect">
            <a:avLst/>
          </a:prstGeom>
        </p:spPr>
      </p:pic>
      <p:sp>
        <p:nvSpPr>
          <p:cNvPr id="6" name="5 Metin kutusu"/>
          <p:cNvSpPr txBox="1"/>
          <p:nvPr/>
        </p:nvSpPr>
        <p:spPr>
          <a:xfrm>
            <a:off x="7072330" y="1071546"/>
            <a:ext cx="15001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dirty="0" smtClean="0">
                <a:solidFill>
                  <a:srgbClr val="FF66CC"/>
                </a:solidFill>
              </a:rPr>
              <a:t>Koku tanecikleri</a:t>
            </a:r>
            <a:endParaRPr lang="tr-TR" dirty="0">
              <a:solidFill>
                <a:srgbClr val="FF66CC"/>
              </a:solidFill>
            </a:endParaRPr>
          </a:p>
        </p:txBody>
      </p:sp>
      <p:pic>
        <p:nvPicPr>
          <p:cNvPr id="7" name="6 Resim" descr="images (2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0" y="1357298"/>
            <a:ext cx="2857500" cy="1600200"/>
          </a:xfrm>
          <a:prstGeom prst="rect">
            <a:avLst/>
          </a:prstGeom>
        </p:spPr>
      </p:pic>
      <p:pic>
        <p:nvPicPr>
          <p:cNvPr id="5" name="4 Resim" descr="Başlıksız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397396" y="254396"/>
            <a:ext cx="6349207" cy="6349207"/>
          </a:xfrm>
          <a:prstGeom prst="rect">
            <a:avLst/>
          </a:prstGeom>
        </p:spPr>
      </p:pic>
      <p:sp>
        <p:nvSpPr>
          <p:cNvPr id="8" name="7 Metin kutusu"/>
          <p:cNvSpPr txBox="1"/>
          <p:nvPr/>
        </p:nvSpPr>
        <p:spPr>
          <a:xfrm>
            <a:off x="500034" y="4857760"/>
            <a:ext cx="40005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rgbClr val="FF66CC"/>
                </a:solidFill>
              </a:rPr>
              <a:t>Koku taneciklerinin burnumuza ulaşması ile koku alırız.</a:t>
            </a:r>
            <a:endParaRPr lang="tr-TR" dirty="0">
              <a:solidFill>
                <a:srgbClr val="FF66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Freesound - Stuffy Nose.wav by thatche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Burnun yapısı</a:t>
            </a:r>
            <a:endParaRPr lang="tr-TR" dirty="0"/>
          </a:p>
        </p:txBody>
      </p:sp>
      <p:pic>
        <p:nvPicPr>
          <p:cNvPr id="4" name="3 Resim" descr="Başlıksız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57290" y="1500174"/>
            <a:ext cx="5689910" cy="4857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Burun sağlığı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114816"/>
          </a:xfrm>
        </p:spPr>
        <p:txBody>
          <a:bodyPr>
            <a:normAutofit lnSpcReduction="10000"/>
          </a:bodyPr>
          <a:lstStyle/>
          <a:p>
            <a:r>
              <a:rPr lang="tr-TR" dirty="0" smtClean="0"/>
              <a:t>Bunumuzdaki kılları koparmamalıyız.</a:t>
            </a:r>
          </a:p>
          <a:p>
            <a:r>
              <a:rPr lang="tr-TR" dirty="0" smtClean="0"/>
              <a:t>Soluk alırken burnumuzdan almalıyız. Burun havadaki tozları süzer ve havayı ısıtır.</a:t>
            </a:r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r>
              <a:rPr lang="tr-TR" dirty="0" smtClean="0"/>
              <a:t>Burnumuz darbe alıp kanarsa, en yakın sağlık kuruluşuna gitmeliyiz.</a:t>
            </a:r>
            <a:endParaRPr lang="tr-TR" dirty="0"/>
          </a:p>
        </p:txBody>
      </p:sp>
      <p:pic>
        <p:nvPicPr>
          <p:cNvPr id="4" name="3 Resim" descr="indir (3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3504" y="3286124"/>
            <a:ext cx="3190875" cy="1428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30000" r="-3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28596" y="428604"/>
            <a:ext cx="2257412" cy="868346"/>
          </a:xfrm>
          <a:prstGeom prst="homePlat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Dil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158" y="1714488"/>
            <a:ext cx="8229600" cy="685792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>
                <a:solidFill>
                  <a:schemeClr val="bg1"/>
                </a:solidFill>
              </a:rPr>
              <a:t>Tat alma organı dildir.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1428728" y="1285860"/>
            <a:ext cx="142876" cy="42862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2 İçerik Yer Tutucusu"/>
          <p:cNvSpPr txBox="1">
            <a:spLocks/>
          </p:cNvSpPr>
          <p:nvPr/>
        </p:nvSpPr>
        <p:spPr>
          <a:xfrm>
            <a:off x="285720" y="5500702"/>
            <a:ext cx="8229600" cy="68579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 fontScale="85000"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Yiyeceklerin ve içeceklerin tadını dilimizle alabiliriz.</a:t>
            </a: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  <p:bldP spid="4" grpId="0" animBg="1"/>
      <p:bldP spid="5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Resim" descr="istockphoto-183325051-612x6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8728" y="1928802"/>
            <a:ext cx="3857652" cy="2571768"/>
          </a:xfrm>
          <a:prstGeom prst="rect">
            <a:avLst/>
          </a:prstGeom>
        </p:spPr>
      </p:pic>
      <p:pic>
        <p:nvPicPr>
          <p:cNvPr id="5" name="4 Resim" descr="ice_cream_PNG2098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72198" y="1500174"/>
            <a:ext cx="2452202" cy="3457605"/>
          </a:xfrm>
          <a:prstGeom prst="rect">
            <a:avLst/>
          </a:prstGeom>
        </p:spPr>
      </p:pic>
      <p:cxnSp>
        <p:nvCxnSpPr>
          <p:cNvPr id="7" name="6 Eğri Bağlayıcı"/>
          <p:cNvCxnSpPr/>
          <p:nvPr/>
        </p:nvCxnSpPr>
        <p:spPr>
          <a:xfrm rot="10800000" flipV="1">
            <a:off x="4214810" y="1928802"/>
            <a:ext cx="2286016" cy="928694"/>
          </a:xfrm>
          <a:prstGeom prst="curvedConnector3">
            <a:avLst>
              <a:gd name="adj1" fmla="val 50000"/>
            </a:avLst>
          </a:prstGeom>
          <a:ln>
            <a:solidFill>
              <a:srgbClr val="FACDFB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2" name="11 Metin kutusu"/>
          <p:cNvSpPr txBox="1"/>
          <p:nvPr/>
        </p:nvSpPr>
        <p:spPr>
          <a:xfrm>
            <a:off x="1214414" y="5072074"/>
            <a:ext cx="72152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chemeClr val="bg1">
                    <a:lumMod val="95000"/>
                  </a:schemeClr>
                </a:solidFill>
              </a:rPr>
              <a:t>Dilimizin üstünde tat tomurcukları vardır.  Bu nedenle dilimiz pütürlüdür.  Dilimize yiyecekler ve içeceklerin tadı tomurcuklar sayesinde hissedilir. </a:t>
            </a:r>
            <a:endParaRPr lang="tr-TR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chemeClr val="bg1"/>
                </a:solidFill>
              </a:rPr>
              <a:t>Dilin yapısı</a:t>
            </a:r>
            <a:endParaRPr lang="tr-TR" dirty="0">
              <a:solidFill>
                <a:schemeClr val="bg1"/>
              </a:solidFill>
            </a:endParaRPr>
          </a:p>
        </p:txBody>
      </p:sp>
      <p:pic>
        <p:nvPicPr>
          <p:cNvPr id="4" name="3 Resim" descr="indir.jpg"/>
          <p:cNvPicPr>
            <a:picLocks noChangeAspect="1"/>
          </p:cNvPicPr>
          <p:nvPr/>
        </p:nvPicPr>
        <p:blipFill>
          <a:blip r:embed="rId2" cstate="print"/>
          <a:srcRect l="20982" r="23214"/>
          <a:stretch>
            <a:fillRect/>
          </a:stretch>
        </p:blipFill>
        <p:spPr>
          <a:xfrm>
            <a:off x="1928793" y="1714488"/>
            <a:ext cx="5179291" cy="41434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Dil sağlığı</a:t>
            </a:r>
            <a:endParaRPr lang="tr-TR" dirty="0"/>
          </a:p>
        </p:txBody>
      </p:sp>
      <p:pic>
        <p:nvPicPr>
          <p:cNvPr id="4" name="3 Resim" descr="indir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86446" y="1214422"/>
            <a:ext cx="2628900" cy="1743075"/>
          </a:xfrm>
          <a:prstGeom prst="rect">
            <a:avLst/>
          </a:prstGeom>
        </p:spPr>
      </p:pic>
      <p:sp>
        <p:nvSpPr>
          <p:cNvPr id="5" name="4 Metin kutusu"/>
          <p:cNvSpPr txBox="1"/>
          <p:nvPr/>
        </p:nvSpPr>
        <p:spPr>
          <a:xfrm>
            <a:off x="1142976" y="1428736"/>
            <a:ext cx="41434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Aşırı sıcak yemekleri yememeliyiz.</a:t>
            </a:r>
            <a:endParaRPr lang="tr-TR" dirty="0"/>
          </a:p>
        </p:txBody>
      </p:sp>
      <p:pic>
        <p:nvPicPr>
          <p:cNvPr id="6" name="5 Resim" descr="indir (2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2214554"/>
            <a:ext cx="2228850" cy="2057400"/>
          </a:xfrm>
          <a:prstGeom prst="rect">
            <a:avLst/>
          </a:prstGeom>
        </p:spPr>
      </p:pic>
      <p:sp>
        <p:nvSpPr>
          <p:cNvPr id="7" name="6 Metin kutusu"/>
          <p:cNvSpPr txBox="1"/>
          <p:nvPr/>
        </p:nvSpPr>
        <p:spPr>
          <a:xfrm>
            <a:off x="3071802" y="3214686"/>
            <a:ext cx="46434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Ne olduğunu bilmediğimiz maddelerin tadına bakmamalıyız. </a:t>
            </a:r>
            <a:endParaRPr lang="tr-TR" dirty="0"/>
          </a:p>
        </p:txBody>
      </p:sp>
      <p:pic>
        <p:nvPicPr>
          <p:cNvPr id="8" name="7 Resim" descr="Başlıksız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86446" y="4143380"/>
            <a:ext cx="2745976" cy="1817836"/>
          </a:xfrm>
          <a:prstGeom prst="rect">
            <a:avLst/>
          </a:prstGeom>
        </p:spPr>
      </p:pic>
      <p:sp>
        <p:nvSpPr>
          <p:cNvPr id="9" name="8 Metin kutusu"/>
          <p:cNvSpPr txBox="1"/>
          <p:nvPr/>
        </p:nvSpPr>
        <p:spPr>
          <a:xfrm>
            <a:off x="857224" y="4643446"/>
            <a:ext cx="46434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Dişlerimizi fırçalarken dilimizi de fırçalamalıyız.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5" grpId="1"/>
      <p:bldP spid="7" grpId="0"/>
      <p:bldP spid="7" grpId="1"/>
      <p:bldP spid="9" grpId="0"/>
      <p:bldP spid="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2257412" cy="868346"/>
          </a:xfrm>
          <a:prstGeom prst="homePlat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GÖZ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685792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>
                <a:solidFill>
                  <a:schemeClr val="bg1"/>
                </a:solidFill>
              </a:rPr>
              <a:t>Görme duyusu organı gözdür.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1500166" y="1142984"/>
            <a:ext cx="142876" cy="42862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2 İçerik Yer Tutucusu"/>
          <p:cNvSpPr txBox="1">
            <a:spLocks/>
          </p:cNvSpPr>
          <p:nvPr/>
        </p:nvSpPr>
        <p:spPr>
          <a:xfrm>
            <a:off x="357158" y="3429000"/>
            <a:ext cx="8229600" cy="68579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Çevremizdeki ışığı gözümüzle fark edebiliriz.</a:t>
            </a: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2 İçerik Yer Tutucusu"/>
          <p:cNvSpPr txBox="1">
            <a:spLocks/>
          </p:cNvSpPr>
          <p:nvPr/>
        </p:nvSpPr>
        <p:spPr>
          <a:xfrm>
            <a:off x="357158" y="4429132"/>
            <a:ext cx="8229600" cy="68579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tr-TR" sz="3200" dirty="0" smtClean="0">
                <a:solidFill>
                  <a:schemeClr val="bg1"/>
                </a:solidFill>
              </a:rPr>
              <a:t>Gözümüz renkleri ayırt edebilir.</a:t>
            </a: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uiExpand="1" build="p" animBg="1"/>
      <p:bldP spid="4" grpId="0" animBg="1"/>
      <p:bldP spid="5" grpId="0" build="p" animBg="1"/>
      <p:bldP spid="6" grpId="0" build="p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2257412" cy="868346"/>
          </a:xfrm>
          <a:prstGeom prst="homePlat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DERİ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685792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>
                <a:solidFill>
                  <a:schemeClr val="bg1"/>
                </a:solidFill>
              </a:rPr>
              <a:t>Dokunma duyusu organı deridir.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1500166" y="1142984"/>
            <a:ext cx="142876" cy="42862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2 İçerik Yer Tutucusu"/>
          <p:cNvSpPr txBox="1">
            <a:spLocks/>
          </p:cNvSpPr>
          <p:nvPr/>
        </p:nvSpPr>
        <p:spPr>
          <a:xfrm>
            <a:off x="428596" y="2786058"/>
            <a:ext cx="8229600" cy="68579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Eşyaların sıcaklığını derimizle fark edebiliriz.</a:t>
            </a: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2 İçerik Yer Tutucusu"/>
          <p:cNvSpPr txBox="1">
            <a:spLocks/>
          </p:cNvSpPr>
          <p:nvPr/>
        </p:nvSpPr>
        <p:spPr>
          <a:xfrm>
            <a:off x="357158" y="5572140"/>
            <a:ext cx="8229600" cy="68579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 fontScale="700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tr-TR" sz="3200" dirty="0" smtClean="0">
                <a:solidFill>
                  <a:schemeClr val="bg1"/>
                </a:solidFill>
              </a:rPr>
              <a:t>Varlıkların sert,yumuşak,pürüzlü,pürüzsüz olma özelliklerini derimizle ayırt edebiliriz.</a:t>
            </a: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  <p:bldP spid="4" grpId="0" animBg="1"/>
      <p:bldP spid="5" grpId="0" build="p" animBg="1"/>
      <p:bldP spid="6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Derinin yapısı</a:t>
            </a:r>
            <a:endParaRPr lang="tr-TR" dirty="0"/>
          </a:p>
        </p:txBody>
      </p:sp>
      <p:pic>
        <p:nvPicPr>
          <p:cNvPr id="4" name="3 Resim" descr="Başlıksız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85918" y="1214422"/>
            <a:ext cx="4952532" cy="3557569"/>
          </a:xfrm>
          <a:prstGeom prst="rect">
            <a:avLst/>
          </a:prstGeom>
        </p:spPr>
      </p:pic>
      <p:sp>
        <p:nvSpPr>
          <p:cNvPr id="5" name="4 Metin kutusu"/>
          <p:cNvSpPr txBox="1"/>
          <p:nvPr/>
        </p:nvSpPr>
        <p:spPr>
          <a:xfrm>
            <a:off x="1475656" y="5373216"/>
            <a:ext cx="64294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Derimiz sadece dokunmaya yaramaz. Çok önemli görevleri vardır.</a:t>
            </a:r>
            <a:endParaRPr lang="tr-TR" dirty="0"/>
          </a:p>
        </p:txBody>
      </p:sp>
      <p:sp>
        <p:nvSpPr>
          <p:cNvPr id="9" name="8 Metin kutusu"/>
          <p:cNvSpPr txBox="1"/>
          <p:nvPr/>
        </p:nvSpPr>
        <p:spPr>
          <a:xfrm>
            <a:off x="1571604" y="5000636"/>
            <a:ext cx="64294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Solunuma yardımcı olur.</a:t>
            </a:r>
            <a:endParaRPr lang="tr-TR" dirty="0"/>
          </a:p>
        </p:txBody>
      </p:sp>
      <p:sp>
        <p:nvSpPr>
          <p:cNvPr id="10" name="9 Metin kutusu"/>
          <p:cNvSpPr txBox="1"/>
          <p:nvPr/>
        </p:nvSpPr>
        <p:spPr>
          <a:xfrm>
            <a:off x="1571604" y="6039872"/>
            <a:ext cx="64294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D vitamini üretimini sağlar.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5" grpId="1"/>
      <p:bldP spid="9" grpId="0"/>
      <p:bldP spid="9" grpId="1"/>
      <p:bldP spid="10" grpId="0"/>
      <p:bldP spid="10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Deri sağlığı</a:t>
            </a:r>
            <a:endParaRPr lang="tr-TR" dirty="0"/>
          </a:p>
        </p:txBody>
      </p:sp>
      <p:pic>
        <p:nvPicPr>
          <p:cNvPr id="4" name="3 Resim" descr="indir (4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72132" y="1500174"/>
            <a:ext cx="3057525" cy="1495425"/>
          </a:xfrm>
          <a:prstGeom prst="rect">
            <a:avLst/>
          </a:prstGeom>
        </p:spPr>
      </p:pic>
      <p:sp>
        <p:nvSpPr>
          <p:cNvPr id="5" name="4 Metin kutusu"/>
          <p:cNvSpPr txBox="1"/>
          <p:nvPr/>
        </p:nvSpPr>
        <p:spPr>
          <a:xfrm>
            <a:off x="1500166" y="1785926"/>
            <a:ext cx="32861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Derimizi temiz tutmalıyız.</a:t>
            </a:r>
            <a:endParaRPr lang="tr-TR" dirty="0"/>
          </a:p>
        </p:txBody>
      </p:sp>
      <p:pic>
        <p:nvPicPr>
          <p:cNvPr id="6" name="5 Resim" descr="Başlıksız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2910" y="2714620"/>
            <a:ext cx="2143140" cy="1635188"/>
          </a:xfrm>
          <a:prstGeom prst="rect">
            <a:avLst/>
          </a:prstGeom>
        </p:spPr>
      </p:pic>
      <p:sp>
        <p:nvSpPr>
          <p:cNvPr id="7" name="6 Metin kutusu"/>
          <p:cNvSpPr txBox="1"/>
          <p:nvPr/>
        </p:nvSpPr>
        <p:spPr>
          <a:xfrm>
            <a:off x="3143240" y="3571876"/>
            <a:ext cx="55721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Yaralanmalara karşı derimizi korumalıyız. Yaralarımızın bakım ve tedavisini yapmalıyız.</a:t>
            </a:r>
            <a:endParaRPr lang="tr-TR" dirty="0"/>
          </a:p>
        </p:txBody>
      </p:sp>
      <p:pic>
        <p:nvPicPr>
          <p:cNvPr id="8" name="7 Resim" descr="images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15008" y="4429132"/>
            <a:ext cx="2619375" cy="1743075"/>
          </a:xfrm>
          <a:prstGeom prst="rect">
            <a:avLst/>
          </a:prstGeom>
        </p:spPr>
      </p:pic>
      <p:sp>
        <p:nvSpPr>
          <p:cNvPr id="9" name="8 Metin kutusu"/>
          <p:cNvSpPr txBox="1"/>
          <p:nvPr/>
        </p:nvSpPr>
        <p:spPr>
          <a:xfrm>
            <a:off x="1428728" y="4929198"/>
            <a:ext cx="40005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Güneşe çıkacağımızda, güneş kremi kullanmalıyız.</a:t>
            </a:r>
            <a:endParaRPr lang="tr-TR" dirty="0"/>
          </a:p>
        </p:txBody>
      </p:sp>
      <p:sp>
        <p:nvSpPr>
          <p:cNvPr id="10" name="9 Metin kutusu"/>
          <p:cNvSpPr txBox="1"/>
          <p:nvPr/>
        </p:nvSpPr>
        <p:spPr>
          <a:xfrm>
            <a:off x="1428728" y="2500306"/>
            <a:ext cx="61436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/>
              <a:t>SON</a:t>
            </a:r>
            <a:endParaRPr lang="tr-TR" sz="9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  <p:bldP spid="7" grpId="0"/>
      <p:bldP spid="7" grpId="1"/>
      <p:bldP spid="9" grpId="0"/>
      <p:bldP spid="9" grpId="1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Resim" descr="eye-691269_960_720.jpg"/>
          <p:cNvPicPr>
            <a:picLocks noChangeAspect="1"/>
          </p:cNvPicPr>
          <p:nvPr/>
        </p:nvPicPr>
        <p:blipFill>
          <a:blip r:embed="rId2" cstate="print"/>
          <a:srcRect l="34697"/>
          <a:stretch>
            <a:fillRect/>
          </a:stretch>
        </p:blipFill>
        <p:spPr>
          <a:xfrm flipH="1">
            <a:off x="0" y="2571744"/>
            <a:ext cx="3500430" cy="1943102"/>
          </a:xfrm>
          <a:prstGeom prst="rect">
            <a:avLst/>
          </a:prstGeom>
        </p:spPr>
      </p:pic>
      <p:sp>
        <p:nvSpPr>
          <p:cNvPr id="1026" name="AutoShape 2" descr="vase png ile ilgili görsel sonucu"/>
          <p:cNvSpPr>
            <a:spLocks noChangeAspect="1" noChangeArrowheads="1"/>
          </p:cNvSpPr>
          <p:nvPr/>
        </p:nvSpPr>
        <p:spPr bwMode="auto">
          <a:xfrm>
            <a:off x="155575" y="-1317625"/>
            <a:ext cx="5162550" cy="27527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28" name="AutoShape 4" descr="vase png ile ilgili görsel sonucu"/>
          <p:cNvSpPr>
            <a:spLocks noChangeAspect="1" noChangeArrowheads="1"/>
          </p:cNvSpPr>
          <p:nvPr/>
        </p:nvSpPr>
        <p:spPr bwMode="auto">
          <a:xfrm>
            <a:off x="155575" y="-1317625"/>
            <a:ext cx="5162550" cy="27527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" name="9 Resim" descr="16-162123_classical-flower-vase-png-clipart-flowers-vase-pn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62632" y="2928934"/>
            <a:ext cx="2730477" cy="3071786"/>
          </a:xfrm>
          <a:prstGeom prst="rect">
            <a:avLst/>
          </a:prstGeom>
        </p:spPr>
      </p:pic>
      <p:cxnSp>
        <p:nvCxnSpPr>
          <p:cNvPr id="12" name="11 Düz Ok Bağlayıcısı"/>
          <p:cNvCxnSpPr/>
          <p:nvPr/>
        </p:nvCxnSpPr>
        <p:spPr>
          <a:xfrm rot="16200000" flipH="1">
            <a:off x="3857620" y="1071546"/>
            <a:ext cx="3929090" cy="1071570"/>
          </a:xfrm>
          <a:prstGeom prst="straightConnector1">
            <a:avLst/>
          </a:prstGeom>
          <a:ln w="38100">
            <a:solidFill>
              <a:schemeClr val="bg1">
                <a:lumMod val="9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Düz Ok Bağlayıcısı"/>
          <p:cNvCxnSpPr/>
          <p:nvPr/>
        </p:nvCxnSpPr>
        <p:spPr>
          <a:xfrm rot="10800000">
            <a:off x="2214546" y="3643314"/>
            <a:ext cx="4071966" cy="1588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17 Düz Ok Bağlayıcısı"/>
          <p:cNvCxnSpPr/>
          <p:nvPr/>
        </p:nvCxnSpPr>
        <p:spPr>
          <a:xfrm rot="16200000" flipH="1">
            <a:off x="4071934" y="1000108"/>
            <a:ext cx="3929090" cy="1071570"/>
          </a:xfrm>
          <a:prstGeom prst="straightConnector1">
            <a:avLst/>
          </a:prstGeom>
          <a:ln w="38100">
            <a:solidFill>
              <a:schemeClr val="bg1">
                <a:lumMod val="9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18 Düz Ok Bağlayıcısı"/>
          <p:cNvCxnSpPr/>
          <p:nvPr/>
        </p:nvCxnSpPr>
        <p:spPr>
          <a:xfrm rot="16200000" flipH="1">
            <a:off x="4286248" y="857232"/>
            <a:ext cx="3929090" cy="1071570"/>
          </a:xfrm>
          <a:prstGeom prst="straightConnector1">
            <a:avLst/>
          </a:prstGeom>
          <a:ln w="38100">
            <a:solidFill>
              <a:schemeClr val="bg1">
                <a:lumMod val="9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19 Metin kutusu"/>
          <p:cNvSpPr txBox="1"/>
          <p:nvPr/>
        </p:nvSpPr>
        <p:spPr>
          <a:xfrm>
            <a:off x="6572264" y="642918"/>
            <a:ext cx="7858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dirty="0" smtClean="0">
                <a:solidFill>
                  <a:schemeClr val="bg1"/>
                </a:solidFill>
              </a:rPr>
              <a:t>Işık</a:t>
            </a:r>
            <a:endParaRPr lang="tr-TR" sz="3200" dirty="0">
              <a:solidFill>
                <a:schemeClr val="bg1"/>
              </a:solidFill>
            </a:endParaRPr>
          </a:p>
        </p:txBody>
      </p:sp>
      <p:sp>
        <p:nvSpPr>
          <p:cNvPr id="21" name="20 Metin kutusu"/>
          <p:cNvSpPr txBox="1"/>
          <p:nvPr/>
        </p:nvSpPr>
        <p:spPr>
          <a:xfrm>
            <a:off x="357158" y="5286388"/>
            <a:ext cx="62865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chemeClr val="bg1"/>
                </a:solidFill>
              </a:rPr>
              <a:t>Cisimlere çarpan ışığın yansıyıp gözümüze gelmesi ile çevremizdeki eşyaları görürüz.</a:t>
            </a:r>
            <a:endParaRPr lang="tr-TR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9 Resim" descr="photo-1562184552-997c461abbe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tr-TR" sz="2800" dirty="0" smtClean="0">
                <a:solidFill>
                  <a:schemeClr val="bg1"/>
                </a:solidFill>
              </a:rPr>
              <a:t>Karanlık bir odada hiçbir şey göremeyiz.</a:t>
            </a:r>
            <a:endParaRPr lang="tr-TR" sz="2800" dirty="0">
              <a:solidFill>
                <a:schemeClr val="bg1"/>
              </a:solidFill>
            </a:endParaRPr>
          </a:p>
        </p:txBody>
      </p:sp>
      <p:pic>
        <p:nvPicPr>
          <p:cNvPr id="4" name="3 Resim" descr="16-162123_classical-flower-vase-png-clipart-flowers-vase-pn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V="1">
            <a:off x="357158" y="1285860"/>
            <a:ext cx="2438095" cy="2844445"/>
          </a:xfrm>
          <a:prstGeom prst="rect">
            <a:avLst/>
          </a:prstGeom>
        </p:spPr>
      </p:pic>
      <p:pic>
        <p:nvPicPr>
          <p:cNvPr id="5" name="4 Resim" descr="16-162123_classical-flower-vase-png-clipart-flowers-vase-png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6215073" y="5324018"/>
            <a:ext cx="2501437" cy="1533982"/>
          </a:xfrm>
          <a:prstGeom prst="rect">
            <a:avLst/>
          </a:prstGeom>
        </p:spPr>
      </p:pic>
      <p:cxnSp>
        <p:nvCxnSpPr>
          <p:cNvPr id="7" name="6 Düz Ok Bağlayıcısı"/>
          <p:cNvCxnSpPr/>
          <p:nvPr/>
        </p:nvCxnSpPr>
        <p:spPr>
          <a:xfrm>
            <a:off x="2428860" y="3500438"/>
            <a:ext cx="2214578" cy="1857388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Ok Bağlayıcısı"/>
          <p:cNvCxnSpPr/>
          <p:nvPr/>
        </p:nvCxnSpPr>
        <p:spPr>
          <a:xfrm rot="16200000" flipH="1">
            <a:off x="607191" y="5036355"/>
            <a:ext cx="2500330" cy="285752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Ok Bağlayıcısı"/>
          <p:cNvCxnSpPr/>
          <p:nvPr/>
        </p:nvCxnSpPr>
        <p:spPr>
          <a:xfrm>
            <a:off x="2571736" y="2928934"/>
            <a:ext cx="3000396" cy="1588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Ok Bağlayıcısı"/>
          <p:cNvCxnSpPr/>
          <p:nvPr/>
        </p:nvCxnSpPr>
        <p:spPr>
          <a:xfrm rot="5400000">
            <a:off x="-214330" y="3857644"/>
            <a:ext cx="1143008" cy="714348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14 Düz Ok Bağlayıcısı"/>
          <p:cNvCxnSpPr/>
          <p:nvPr/>
        </p:nvCxnSpPr>
        <p:spPr>
          <a:xfrm rot="10800000">
            <a:off x="0" y="2857496"/>
            <a:ext cx="428596" cy="1588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5757874" cy="1143000"/>
          </a:xfrm>
        </p:spPr>
        <p:txBody>
          <a:bodyPr>
            <a:normAutofit/>
          </a:bodyPr>
          <a:lstStyle/>
          <a:p>
            <a:pPr algn="l"/>
            <a:r>
              <a:rPr lang="tr-TR" sz="2800" dirty="0" smtClean="0">
                <a:solidFill>
                  <a:schemeClr val="bg1">
                    <a:lumMod val="95000"/>
                  </a:schemeClr>
                </a:solidFill>
              </a:rPr>
              <a:t>Gözümüz bir kamera gibi çalışır.</a:t>
            </a:r>
            <a:endParaRPr lang="tr-TR" sz="28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26" name="AutoShape 2" descr="gözün yapısı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28" name="AutoShape 4" descr="gözün yapısı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6" name="5 Resim" descr="iris-and-diapgragm-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50" y="590550"/>
            <a:ext cx="8572500" cy="5676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2800" dirty="0" smtClean="0">
                <a:solidFill>
                  <a:schemeClr val="bg1">
                    <a:lumMod val="95000"/>
                  </a:schemeClr>
                </a:solidFill>
              </a:rPr>
              <a:t>Gözün yapısı</a:t>
            </a:r>
            <a:endParaRPr lang="tr-TR" sz="2800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5" name="4 Resim" descr="Başlıksız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00430" y="1592634"/>
            <a:ext cx="5786446" cy="3744614"/>
          </a:xfrm>
          <a:prstGeom prst="rect">
            <a:avLst/>
          </a:prstGeom>
        </p:spPr>
      </p:pic>
      <p:pic>
        <p:nvPicPr>
          <p:cNvPr id="7" name="6 Resim" descr="Başlısız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4286256"/>
            <a:ext cx="2521317" cy="2571744"/>
          </a:xfrm>
          <a:prstGeom prst="rect">
            <a:avLst/>
          </a:prstGeom>
        </p:spPr>
      </p:pic>
      <p:cxnSp>
        <p:nvCxnSpPr>
          <p:cNvPr id="8" name="7 Düz Ok Bağlayıcısı"/>
          <p:cNvCxnSpPr/>
          <p:nvPr/>
        </p:nvCxnSpPr>
        <p:spPr>
          <a:xfrm rot="16200000" flipH="1">
            <a:off x="-1428780" y="1571624"/>
            <a:ext cx="4357694" cy="1214446"/>
          </a:xfrm>
          <a:prstGeom prst="straightConnector1">
            <a:avLst/>
          </a:prstGeom>
          <a:ln w="38100">
            <a:solidFill>
              <a:schemeClr val="bg1">
                <a:lumMod val="9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Ok Bağlayıcısı"/>
          <p:cNvCxnSpPr/>
          <p:nvPr/>
        </p:nvCxnSpPr>
        <p:spPr>
          <a:xfrm rot="16200000" flipH="1">
            <a:off x="-1000152" y="1571624"/>
            <a:ext cx="4357694" cy="1214446"/>
          </a:xfrm>
          <a:prstGeom prst="straightConnector1">
            <a:avLst/>
          </a:prstGeom>
          <a:ln w="38100">
            <a:solidFill>
              <a:schemeClr val="bg1">
                <a:lumMod val="9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Ok Bağlayıcısı"/>
          <p:cNvCxnSpPr/>
          <p:nvPr/>
        </p:nvCxnSpPr>
        <p:spPr>
          <a:xfrm rot="16200000" flipH="1">
            <a:off x="-607255" y="1464455"/>
            <a:ext cx="4429156" cy="1214446"/>
          </a:xfrm>
          <a:prstGeom prst="straightConnector1">
            <a:avLst/>
          </a:prstGeom>
          <a:ln w="38100">
            <a:solidFill>
              <a:schemeClr val="bg1">
                <a:lumMod val="9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14 Düz Ok Bağlayıcısı"/>
          <p:cNvCxnSpPr/>
          <p:nvPr/>
        </p:nvCxnSpPr>
        <p:spPr>
          <a:xfrm flipV="1">
            <a:off x="2285984" y="3786190"/>
            <a:ext cx="3214710" cy="1428760"/>
          </a:xfrm>
          <a:prstGeom prst="straightConnector1">
            <a:avLst/>
          </a:prstGeom>
          <a:ln w="38100">
            <a:solidFill>
              <a:schemeClr val="bg1">
                <a:lumMod val="9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17 Düz Ok Bağlayıcısı"/>
          <p:cNvCxnSpPr/>
          <p:nvPr/>
        </p:nvCxnSpPr>
        <p:spPr>
          <a:xfrm flipV="1">
            <a:off x="2071670" y="3571876"/>
            <a:ext cx="3214710" cy="1428760"/>
          </a:xfrm>
          <a:prstGeom prst="straightConnector1">
            <a:avLst/>
          </a:prstGeom>
          <a:ln w="38100">
            <a:solidFill>
              <a:schemeClr val="bg1">
                <a:lumMod val="9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18 Düz Ok Bağlayıcısı"/>
          <p:cNvCxnSpPr/>
          <p:nvPr/>
        </p:nvCxnSpPr>
        <p:spPr>
          <a:xfrm flipV="1">
            <a:off x="2509822" y="4010028"/>
            <a:ext cx="3214710" cy="1428760"/>
          </a:xfrm>
          <a:prstGeom prst="straightConnector1">
            <a:avLst/>
          </a:prstGeom>
          <a:ln w="38100">
            <a:solidFill>
              <a:schemeClr val="bg1">
                <a:lumMod val="9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19 Resim" descr="Başlısız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flipV="1">
            <a:off x="6429388" y="2428868"/>
            <a:ext cx="910484" cy="928694"/>
          </a:xfrm>
          <a:prstGeom prst="rect">
            <a:avLst/>
          </a:prstGeom>
        </p:spPr>
      </p:pic>
      <p:sp>
        <p:nvSpPr>
          <p:cNvPr id="21" name="20 Metin kutusu"/>
          <p:cNvSpPr txBox="1"/>
          <p:nvPr/>
        </p:nvSpPr>
        <p:spPr>
          <a:xfrm>
            <a:off x="3786182" y="5429264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chemeClr val="bg1">
                    <a:lumMod val="95000"/>
                  </a:schemeClr>
                </a:solidFill>
              </a:rPr>
              <a:t>* Işık cisimden yansır.</a:t>
            </a:r>
            <a:endParaRPr lang="tr-TR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2" name="21 Metin kutusu"/>
          <p:cNvSpPr txBox="1"/>
          <p:nvPr/>
        </p:nvSpPr>
        <p:spPr>
          <a:xfrm>
            <a:off x="3786182" y="5857892"/>
            <a:ext cx="45720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chemeClr val="bg1">
                    <a:lumMod val="95000"/>
                  </a:schemeClr>
                </a:solidFill>
              </a:rPr>
              <a:t>* Göz merceğinden geçen ışık, gözün içinde görüntüyü oluşturur.</a:t>
            </a:r>
            <a:endParaRPr lang="tr-TR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1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Göz sağlığı</a:t>
            </a:r>
            <a:endParaRPr lang="tr-TR" dirty="0"/>
          </a:p>
        </p:txBody>
      </p:sp>
      <p:sp>
        <p:nvSpPr>
          <p:cNvPr id="4" name="3 Metin kutusu"/>
          <p:cNvSpPr txBox="1"/>
          <p:nvPr/>
        </p:nvSpPr>
        <p:spPr>
          <a:xfrm>
            <a:off x="642910" y="1428736"/>
            <a:ext cx="45005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Televizyona çok yakından bakmamalıyız.</a:t>
            </a:r>
            <a:endParaRPr lang="tr-TR" dirty="0"/>
          </a:p>
        </p:txBody>
      </p:sp>
      <p:pic>
        <p:nvPicPr>
          <p:cNvPr id="5" name="4 Resim" descr="indir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0628" y="1500174"/>
            <a:ext cx="2486025" cy="1838325"/>
          </a:xfrm>
          <a:prstGeom prst="rect">
            <a:avLst/>
          </a:prstGeom>
        </p:spPr>
      </p:pic>
      <p:sp>
        <p:nvSpPr>
          <p:cNvPr id="19458" name="AutoShape 2" descr="İlgili resi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7" name="6 Resim" descr="iStock-474967024-small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42910" y="2071678"/>
            <a:ext cx="3107553" cy="2071702"/>
          </a:xfrm>
          <a:prstGeom prst="rect">
            <a:avLst/>
          </a:prstGeom>
        </p:spPr>
      </p:pic>
      <p:sp>
        <p:nvSpPr>
          <p:cNvPr id="8" name="7 Metin kutusu"/>
          <p:cNvSpPr txBox="1"/>
          <p:nvPr/>
        </p:nvSpPr>
        <p:spPr>
          <a:xfrm>
            <a:off x="4071934" y="3429000"/>
            <a:ext cx="43577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Kitap okurken kitabı gözümüze 30cm uzaklıkta tutmalıyız.</a:t>
            </a:r>
            <a:endParaRPr lang="tr-TR" dirty="0"/>
          </a:p>
        </p:txBody>
      </p:sp>
      <p:pic>
        <p:nvPicPr>
          <p:cNvPr id="9" name="8 Resim" descr="Başlısız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57224" y="2143116"/>
            <a:ext cx="428628" cy="357190"/>
          </a:xfrm>
          <a:prstGeom prst="rect">
            <a:avLst/>
          </a:prstGeom>
        </p:spPr>
      </p:pic>
      <p:pic>
        <p:nvPicPr>
          <p:cNvPr id="13" name="12 Resim" descr="Başlısız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071670" y="2214554"/>
            <a:ext cx="428628" cy="357190"/>
          </a:xfrm>
          <a:prstGeom prst="rect">
            <a:avLst/>
          </a:prstGeom>
        </p:spPr>
      </p:pic>
      <p:pic>
        <p:nvPicPr>
          <p:cNvPr id="14" name="13 Resim" descr="Başlısız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643174" y="2214554"/>
            <a:ext cx="428628" cy="357190"/>
          </a:xfrm>
          <a:prstGeom prst="rect">
            <a:avLst/>
          </a:prstGeom>
        </p:spPr>
      </p:pic>
      <p:pic>
        <p:nvPicPr>
          <p:cNvPr id="15" name="14 Resim" descr="Başlısız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14678" y="2214554"/>
            <a:ext cx="428628" cy="357190"/>
          </a:xfrm>
          <a:prstGeom prst="rect">
            <a:avLst/>
          </a:prstGeom>
        </p:spPr>
      </p:pic>
      <p:pic>
        <p:nvPicPr>
          <p:cNvPr id="16" name="15 Resim" descr="Başlısız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500166" y="2143116"/>
            <a:ext cx="561803" cy="468169"/>
          </a:xfrm>
          <a:prstGeom prst="rect">
            <a:avLst/>
          </a:prstGeom>
        </p:spPr>
      </p:pic>
      <p:pic>
        <p:nvPicPr>
          <p:cNvPr id="17" name="16 Resim" descr="indir (1)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286380" y="4357694"/>
            <a:ext cx="2466975" cy="1847850"/>
          </a:xfrm>
          <a:prstGeom prst="rect">
            <a:avLst/>
          </a:prstGeom>
        </p:spPr>
      </p:pic>
      <p:sp>
        <p:nvSpPr>
          <p:cNvPr id="18" name="17 Metin kutusu"/>
          <p:cNvSpPr txBox="1"/>
          <p:nvPr/>
        </p:nvSpPr>
        <p:spPr>
          <a:xfrm>
            <a:off x="857224" y="4714884"/>
            <a:ext cx="37862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Gözümüzü güneşten korumalıyız. </a:t>
            </a:r>
            <a:endParaRPr lang="tr-TR" dirty="0"/>
          </a:p>
        </p:txBody>
      </p:sp>
      <p:pic>
        <p:nvPicPr>
          <p:cNvPr id="19" name="18 Resim" descr="Başlksız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71472" y="4357694"/>
            <a:ext cx="1863826" cy="2211740"/>
          </a:xfrm>
          <a:prstGeom prst="rect">
            <a:avLst/>
          </a:prstGeom>
        </p:spPr>
      </p:pic>
      <p:sp>
        <p:nvSpPr>
          <p:cNvPr id="20" name="19 Metin kutusu"/>
          <p:cNvSpPr txBox="1"/>
          <p:nvPr/>
        </p:nvSpPr>
        <p:spPr>
          <a:xfrm>
            <a:off x="3714744" y="5500702"/>
            <a:ext cx="3571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Yüz havlumuz temiz ve kendimize ait olmalıdır.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0"/>
                            </p:stCondLst>
                            <p:childTnLst>
                              <p:par>
                                <p:cTn id="8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6000"/>
                            </p:stCondLst>
                            <p:childTnLst>
                              <p:par>
                                <p:cTn id="10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4" grpId="1"/>
      <p:bldP spid="8" grpId="0"/>
      <p:bldP spid="8" grpId="1"/>
      <p:bldP spid="18" grpId="0"/>
      <p:bldP spid="18" grpId="1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2257412" cy="868346"/>
          </a:xfrm>
          <a:prstGeom prst="homePlat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KULAK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685792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>
                <a:solidFill>
                  <a:schemeClr val="bg1"/>
                </a:solidFill>
              </a:rPr>
              <a:t>Duyma organı kulaktır.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1500166" y="1142984"/>
            <a:ext cx="142876" cy="42862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2 İçerik Yer Tutucusu"/>
          <p:cNvSpPr txBox="1">
            <a:spLocks/>
          </p:cNvSpPr>
          <p:nvPr/>
        </p:nvSpPr>
        <p:spPr>
          <a:xfrm>
            <a:off x="357158" y="3429000"/>
            <a:ext cx="8229600" cy="68579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 fontScale="925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Çevremizdeki sesleri kulağımızla fark edebiliriz.</a:t>
            </a: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2 İçerik Yer Tutucusu"/>
          <p:cNvSpPr txBox="1">
            <a:spLocks/>
          </p:cNvSpPr>
          <p:nvPr/>
        </p:nvSpPr>
        <p:spPr>
          <a:xfrm>
            <a:off x="357158" y="4429132"/>
            <a:ext cx="8229600" cy="68579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tr-TR" sz="3200" dirty="0" smtClean="0">
                <a:solidFill>
                  <a:schemeClr val="bg1"/>
                </a:solidFill>
              </a:rPr>
              <a:t>Kulağımız sesleri ve geldiği yönü ayırt edebilir.</a:t>
            </a: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  <p:bldP spid="4" grpId="0" animBg="1"/>
      <p:bldP spid="5" grpId="0" build="p" animBg="1"/>
      <p:bldP spid="6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vase png ile ilgili görsel sonucu"/>
          <p:cNvSpPr>
            <a:spLocks noChangeAspect="1" noChangeArrowheads="1"/>
          </p:cNvSpPr>
          <p:nvPr/>
        </p:nvSpPr>
        <p:spPr bwMode="auto">
          <a:xfrm>
            <a:off x="155575" y="-1317625"/>
            <a:ext cx="5162550" cy="27527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28" name="AutoShape 4" descr="vase png ile ilgili görsel sonucu"/>
          <p:cNvSpPr>
            <a:spLocks noChangeAspect="1" noChangeArrowheads="1"/>
          </p:cNvSpPr>
          <p:nvPr/>
        </p:nvSpPr>
        <p:spPr bwMode="auto">
          <a:xfrm>
            <a:off x="155575" y="-1317625"/>
            <a:ext cx="5162550" cy="27527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1" name="20 Metin kutusu"/>
          <p:cNvSpPr txBox="1"/>
          <p:nvPr/>
        </p:nvSpPr>
        <p:spPr>
          <a:xfrm>
            <a:off x="357158" y="5286388"/>
            <a:ext cx="62865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chemeClr val="bg1"/>
                </a:solidFill>
              </a:rPr>
              <a:t>Bir ses </a:t>
            </a:r>
            <a:r>
              <a:rPr lang="tr-TR" sz="2800" dirty="0" err="1" smtClean="0">
                <a:solidFill>
                  <a:schemeClr val="bg1"/>
                </a:solidFill>
              </a:rPr>
              <a:t>kaynagından</a:t>
            </a:r>
            <a:r>
              <a:rPr lang="tr-TR" sz="2800" dirty="0" smtClean="0">
                <a:solidFill>
                  <a:schemeClr val="bg1"/>
                </a:solidFill>
              </a:rPr>
              <a:t> çıkan ses dalgaları kulağımıza ulaştığında sesi duyarız.</a:t>
            </a:r>
            <a:endParaRPr lang="tr-TR" sz="2800" dirty="0">
              <a:solidFill>
                <a:schemeClr val="bg1"/>
              </a:solidFill>
            </a:endParaRPr>
          </a:p>
        </p:txBody>
      </p:sp>
      <p:pic>
        <p:nvPicPr>
          <p:cNvPr id="13" name="12 Resim" descr="speaker-icon_24877-5191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6429388" y="2500306"/>
            <a:ext cx="2178450" cy="1938333"/>
          </a:xfrm>
          <a:prstGeom prst="rect">
            <a:avLst/>
          </a:prstGeom>
        </p:spPr>
      </p:pic>
      <p:pic>
        <p:nvPicPr>
          <p:cNvPr id="16" name="15 Resim" descr="indir (2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2500306"/>
            <a:ext cx="2857500" cy="1600200"/>
          </a:xfrm>
          <a:prstGeom prst="rect">
            <a:avLst/>
          </a:prstGeom>
        </p:spPr>
      </p:pic>
      <p:pic>
        <p:nvPicPr>
          <p:cNvPr id="15" name="14 Resim" descr="gettyimages-93706935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647326" y="1857364"/>
            <a:ext cx="4777778" cy="27622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</TotalTime>
  <Words>346</Words>
  <PresentationFormat>Ekran Gösterisi (4:3)</PresentationFormat>
  <Paragraphs>72</Paragraphs>
  <Slides>22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22</vt:i4>
      </vt:variant>
    </vt:vector>
  </HeadingPairs>
  <TitlesOfParts>
    <vt:vector size="23" baseType="lpstr">
      <vt:lpstr>Ofis Teması</vt:lpstr>
      <vt:lpstr>DUYU ORGANLARIMIZ</vt:lpstr>
      <vt:lpstr>GÖZ</vt:lpstr>
      <vt:lpstr>Slayt 3</vt:lpstr>
      <vt:lpstr>Karanlık bir odada hiçbir şey göremeyiz.</vt:lpstr>
      <vt:lpstr>Gözümüz bir kamera gibi çalışır.</vt:lpstr>
      <vt:lpstr>Gözün yapısı</vt:lpstr>
      <vt:lpstr>Göz sağlığı</vt:lpstr>
      <vt:lpstr>KULAK</vt:lpstr>
      <vt:lpstr>Slayt 9</vt:lpstr>
      <vt:lpstr>Kulağın yapısı</vt:lpstr>
      <vt:lpstr>Kulak sağlığı</vt:lpstr>
      <vt:lpstr>Burun</vt:lpstr>
      <vt:lpstr>Slayt 13</vt:lpstr>
      <vt:lpstr>Burnun yapısı</vt:lpstr>
      <vt:lpstr>Burun sağlığı</vt:lpstr>
      <vt:lpstr>Dil</vt:lpstr>
      <vt:lpstr>Slayt 17</vt:lpstr>
      <vt:lpstr>Dilin yapısı</vt:lpstr>
      <vt:lpstr>Dil sağlığı</vt:lpstr>
      <vt:lpstr>DERİ</vt:lpstr>
      <vt:lpstr>Derinin yapısı</vt:lpstr>
      <vt:lpstr>Deri sağlığı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modified xsi:type="dcterms:W3CDTF">2019-10-09T11:16:31Z</dcterms:modified>
  <cp:category>https://www.sorubak.com</cp:category>
</cp:coreProperties>
</file>