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72" r:id="rId4"/>
    <p:sldId id="271" r:id="rId5"/>
    <p:sldId id="270" r:id="rId6"/>
    <p:sldId id="269" r:id="rId7"/>
    <p:sldId id="268" r:id="rId8"/>
    <p:sldId id="267" r:id="rId9"/>
    <p:sldId id="266" r:id="rId10"/>
    <p:sldId id="265" r:id="rId11"/>
    <p:sldId id="263" r:id="rId12"/>
    <p:sldId id="262" r:id="rId13"/>
    <p:sldId id="261" r:id="rId14"/>
    <p:sldId id="281" r:id="rId15"/>
    <p:sldId id="260" r:id="rId16"/>
    <p:sldId id="282" r:id="rId17"/>
    <p:sldId id="283" r:id="rId18"/>
    <p:sldId id="280" r:id="rId19"/>
    <p:sldId id="279" r:id="rId20"/>
    <p:sldId id="278" r:id="rId21"/>
    <p:sldId id="284" r:id="rId22"/>
    <p:sldId id="285" r:id="rId23"/>
    <p:sldId id="277" r:id="rId24"/>
    <p:sldId id="286" r:id="rId25"/>
    <p:sldId id="276" r:id="rId26"/>
    <p:sldId id="288" r:id="rId27"/>
    <p:sldId id="287" r:id="rId28"/>
    <p:sldId id="264" r:id="rId29"/>
    <p:sldId id="275" r:id="rId30"/>
    <p:sldId id="274" r:id="rId31"/>
    <p:sldId id="259" r:id="rId32"/>
    <p:sldId id="292" r:id="rId33"/>
    <p:sldId id="291" r:id="rId34"/>
    <p:sldId id="290" r:id="rId35"/>
    <p:sldId id="289" r:id="rId36"/>
    <p:sldId id="293" r:id="rId37"/>
    <p:sldId id="294" r:id="rId38"/>
    <p:sldId id="297" r:id="rId39"/>
    <p:sldId id="273"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92DE9E-799F-404E-9C77-809BDDA44F4D}" type="datetimeFigureOut">
              <a:rPr lang="tr-TR" smtClean="0"/>
              <a:pPr/>
              <a:t>19/09/2020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E18A0C-BC47-44B4-A8F8-A1FFECFC4C9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AE18A0C-BC47-44B4-A8F8-A1FFECFC4C94}"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19/09/2020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4400">
        <p14:honeycomb/>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3.gi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1.wav"/><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7"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DÜNYA’NIN YAPISI </a:t>
            </a:r>
            <a:r>
              <a:rPr lang="tr-TR" sz="48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SUNUSU</a:t>
            </a:r>
          </a:p>
          <a:p>
            <a:pPr algn="ctr"/>
            <a:r>
              <a:rPr lang="tr-TR" sz="4800" b="1" dirty="0" smtClean="0">
                <a:ln w="11430"/>
                <a:solidFill>
                  <a:srgbClr val="00B050"/>
                </a:solidFill>
                <a:effectLst>
                  <a:outerShdw blurRad="50800" dist="39000" dir="5460000" algn="tl">
                    <a:srgbClr val="000000">
                      <a:alpha val="38000"/>
                    </a:srgbClr>
                  </a:outerShdw>
                </a:effectLst>
                <a:latin typeface="Rockwell Extra Bold" pitchFamily="18" charset="0"/>
              </a:rPr>
              <a:t>DÜNYA’NIN YAPISINDA NELER VAR?</a:t>
            </a:r>
            <a:endParaRPr lang="tr-TR" sz="4800" b="1" cap="none" spc="0" dirty="0">
              <a:ln w="11430"/>
              <a:solidFill>
                <a:srgbClr val="00B05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0" y="3811012"/>
            <a:ext cx="9077729"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48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t>
            </a:r>
            <a:r>
              <a:rPr lang="tr-TR" sz="48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ARAYICI</a:t>
            </a:r>
            <a:endParaRPr lang="tr-TR" sz="4800" b="1" cap="none" spc="0" dirty="0" smtClean="0">
              <a:ln w="11430"/>
              <a:solidFill>
                <a:schemeClr val="bg1"/>
              </a:solidFill>
              <a:effectLst>
                <a:outerShdw blurRad="50800" dist="39000" dir="5460000" algn="tl">
                  <a:srgbClr val="000000">
                    <a:alpha val="38000"/>
                  </a:srgbClr>
                </a:outerShdw>
              </a:effectLst>
              <a:latin typeface="Rockwell Extra Bold" pitchFamily="18" charset="0"/>
            </a:endParaRPr>
          </a:p>
          <a:p>
            <a:pPr algn="ctr"/>
            <a:r>
              <a:rPr lang="tr-TR" sz="48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48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3366483959"/>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2932"/>
            <a:ext cx="9144000" cy="684506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0511218"/>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0"/>
            <a:ext cx="9144000" cy="1446550"/>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Dünya yüzeyinde sular mı, karalar</a:t>
            </a:r>
          </a:p>
          <a:p>
            <a:r>
              <a:rPr lang="tr-TR" sz="4400" b="1" dirty="0">
                <a:solidFill>
                  <a:srgbClr val="FF0000"/>
                </a:solidFill>
                <a:latin typeface="Times New Roman" pitchFamily="18" charset="0"/>
                <a:cs typeface="Times New Roman" pitchFamily="18" charset="0"/>
              </a:rPr>
              <a:t>mı daha çok yer kaplar?</a:t>
            </a:r>
          </a:p>
        </p:txBody>
      </p:sp>
      <p:pic>
        <p:nvPicPr>
          <p:cNvPr id="1126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18" y="1446550"/>
            <a:ext cx="9137282" cy="54114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8920169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4">
                                            <p:txEl>
                                              <p:pRg st="1" end="1"/>
                                            </p:txEl>
                                          </p:spTgt>
                                        </p:tgtEl>
                                        <p:attrNameLst>
                                          <p:attrName>ppt_w</p:attrName>
                                        </p:attrNameLst>
                                      </p:cBhvr>
                                    </p:anim>
                                    <p:anim by="(#ppt_w*0.50)" calcmode="lin" valueType="num">
                                      <p:cBhvr>
                                        <p:cTn id="16" dur="500" decel="50000" autoRev="1" fill="hold">
                                          <p:stCondLst>
                                            <p:cond delay="0"/>
                                          </p:stCondLst>
                                        </p:cTn>
                                        <p:tgtEl>
                                          <p:spTgt spid="4">
                                            <p:txEl>
                                              <p:pRg st="1" end="1"/>
                                            </p:txEl>
                                          </p:spTgt>
                                        </p:tgtEl>
                                        <p:attrNameLst>
                                          <p:attrName>ppt_x</p:attrName>
                                        </p:attrNameLst>
                                      </p:cBhvr>
                                    </p:anim>
                                    <p:anim from="(-#ppt_h/2)" to="(#ppt_y)" calcmode="lin" valueType="num">
                                      <p:cBhvr>
                                        <p:cTn id="17" dur="1000" fill="hold">
                                          <p:stCondLst>
                                            <p:cond delay="0"/>
                                          </p:stCondLst>
                                        </p:cTn>
                                        <p:tgtEl>
                                          <p:spTgt spid="4">
                                            <p:txEl>
                                              <p:pRg st="1" end="1"/>
                                            </p:txEl>
                                          </p:spTgt>
                                        </p:tgtEl>
                                        <p:attrNameLst>
                                          <p:attrName>ppt_y</p:attrName>
                                        </p:attrNameLst>
                                      </p:cBhvr>
                                    </p:anim>
                                    <p:animRot by="21600000">
                                      <p:cBhvr>
                                        <p:cTn id="18" dur="1000" fill="hold">
                                          <p:stCondLst>
                                            <p:cond delay="0"/>
                                          </p:stCondLst>
                                        </p:cTn>
                                        <p:tgtEl>
                                          <p:spTgt spid="4">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1266"/>
                                        </p:tgtEl>
                                        <p:attrNameLst>
                                          <p:attrName>style.visibility</p:attrName>
                                        </p:attrNameLst>
                                      </p:cBhvr>
                                      <p:to>
                                        <p:strVal val="visible"/>
                                      </p:to>
                                    </p:set>
                                    <p:animEffect transition="in" filter="circle(in)">
                                      <p:cBhvr>
                                        <p:cTn id="23"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394" y="0"/>
            <a:ext cx="9123606"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2" descr="RESİM GİF YÜKLEME: DÖNEN DÜNYA GİF"/>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283969" y="5229200"/>
            <a:ext cx="1224136" cy="1296144"/>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RESİM GİF YÜKLEME: DÖNEN DÜNYA GİF"/>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96615" y="5232145"/>
            <a:ext cx="1224136" cy="1296144"/>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RESİM GİF YÜKLEME: DÖNEN DÜNYA GİF"/>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48264" y="5229200"/>
            <a:ext cx="1224136" cy="12961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37735332"/>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2213905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3870819"/>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4338" name="Picture 2" descr="Görüntüler ve Balonlar animasyonlu gif ~ Gifmania"/>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03648" y="476672"/>
            <a:ext cx="5688632" cy="583264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31157" y="0"/>
            <a:ext cx="9144000" cy="2123658"/>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Ağzını iplikle bağladığımız buzdolabı poşetinin içindeki hava mıdır?</a:t>
            </a:r>
          </a:p>
          <a:p>
            <a:r>
              <a:rPr lang="tr-TR" sz="4400" b="1" dirty="0">
                <a:solidFill>
                  <a:srgbClr val="FF0000"/>
                </a:solidFill>
                <a:latin typeface="Times New Roman" pitchFamily="18" charset="0"/>
                <a:cs typeface="Times New Roman" pitchFamily="18" charset="0"/>
              </a:rPr>
              <a:t>Neden?</a:t>
            </a:r>
          </a:p>
        </p:txBody>
      </p:sp>
      <p:sp>
        <p:nvSpPr>
          <p:cNvPr id="5" name="Metin kutusu 4"/>
          <p:cNvSpPr txBox="1"/>
          <p:nvPr/>
        </p:nvSpPr>
        <p:spPr>
          <a:xfrm>
            <a:off x="0" y="1946446"/>
            <a:ext cx="9144000" cy="4154984"/>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a:t>
            </a:r>
            <a:r>
              <a:rPr lang="tr-TR" sz="4400" b="1" dirty="0">
                <a:solidFill>
                  <a:schemeClr val="bg1"/>
                </a:solidFill>
                <a:latin typeface="Times New Roman" pitchFamily="18" charset="0"/>
                <a:cs typeface="Times New Roman" pitchFamily="18" charset="0"/>
              </a:rPr>
              <a:t>Hava gazdır ve bulunduğu ortamın şeklini alır. Bunu şu şekilde </a:t>
            </a:r>
            <a:r>
              <a:rPr lang="tr-TR" sz="4400" b="1" dirty="0" smtClean="0">
                <a:solidFill>
                  <a:schemeClr val="bg1"/>
                </a:solidFill>
                <a:latin typeface="Times New Roman" pitchFamily="18" charset="0"/>
                <a:cs typeface="Times New Roman" pitchFamily="18" charset="0"/>
              </a:rPr>
              <a:t>anlayabiliriz</a:t>
            </a:r>
            <a:r>
              <a:rPr lang="tr-TR" sz="4400" b="1" dirty="0">
                <a:solidFill>
                  <a:schemeClr val="bg1"/>
                </a:solidFill>
                <a:latin typeface="Times New Roman" pitchFamily="18" charset="0"/>
                <a:cs typeface="Times New Roman" pitchFamily="18" charset="0"/>
              </a:rPr>
              <a:t>. Poşeti iğne ile deldiğimiz zaman delinen yerden esinti </a:t>
            </a:r>
            <a:r>
              <a:rPr lang="tr-TR" sz="4400" b="1" dirty="0" smtClean="0">
                <a:solidFill>
                  <a:schemeClr val="bg1"/>
                </a:solidFill>
                <a:latin typeface="Times New Roman" pitchFamily="18" charset="0"/>
                <a:cs typeface="Times New Roman" pitchFamily="18" charset="0"/>
              </a:rPr>
              <a:t>geliyorsa bunun </a:t>
            </a:r>
            <a:r>
              <a:rPr lang="tr-TR" sz="4400" b="1" dirty="0">
                <a:solidFill>
                  <a:schemeClr val="bg1"/>
                </a:solidFill>
                <a:latin typeface="Times New Roman" pitchFamily="18" charset="0"/>
                <a:cs typeface="Times New Roman" pitchFamily="18" charset="0"/>
              </a:rPr>
              <a:t>hava olduğunu anlıyoruz.</a:t>
            </a:r>
          </a:p>
        </p:txBody>
      </p:sp>
    </p:spTree>
    <p:extLst>
      <p:ext uri="{BB962C8B-B14F-4D97-AF65-F5344CB8AC3E}">
        <p14:creationId xmlns="" xmlns:p14="http://schemas.microsoft.com/office/powerpoint/2010/main" val="3278843891"/>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4">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4">
                                            <p:txEl>
                                              <p:pRg st="1" end="1"/>
                                            </p:txEl>
                                          </p:spTgt>
                                        </p:tgtEl>
                                        <p:attrNameLst>
                                          <p:attrName>ppt_w</p:attrName>
                                        </p:attrNameLst>
                                      </p:cBhvr>
                                    </p:anim>
                                    <p:anim by="(#ppt_w*0.50)" calcmode="lin" valueType="num">
                                      <p:cBhvr>
                                        <p:cTn id="21" dur="500" decel="50000" autoRev="1" fill="hold">
                                          <p:stCondLst>
                                            <p:cond delay="0"/>
                                          </p:stCondLst>
                                        </p:cTn>
                                        <p:tgtEl>
                                          <p:spTgt spid="4">
                                            <p:txEl>
                                              <p:pRg st="1" end="1"/>
                                            </p:txEl>
                                          </p:spTgt>
                                        </p:tgtEl>
                                        <p:attrNameLst>
                                          <p:attrName>ppt_x</p:attrName>
                                        </p:attrNameLst>
                                      </p:cBhvr>
                                    </p:anim>
                                    <p:anim from="(-#ppt_h/2)" to="(#ppt_y)" calcmode="lin" valueType="num">
                                      <p:cBhvr>
                                        <p:cTn id="22" dur="1000" fill="hold">
                                          <p:stCondLst>
                                            <p:cond delay="0"/>
                                          </p:stCondLst>
                                        </p:cTn>
                                        <p:tgtEl>
                                          <p:spTgt spid="4">
                                            <p:txEl>
                                              <p:pRg st="1" end="1"/>
                                            </p:txEl>
                                          </p:spTgt>
                                        </p:tgtEl>
                                        <p:attrNameLst>
                                          <p:attrName>ppt_y</p:attrName>
                                        </p:attrNameLst>
                                      </p:cBhvr>
                                    </p:anim>
                                    <p:animRot by="21600000">
                                      <p:cBhvr>
                                        <p:cTn id="23" dur="1000" fill="hold">
                                          <p:stCondLst>
                                            <p:cond delay="0"/>
                                          </p:stCondLst>
                                        </p:cTn>
                                        <p:tgtEl>
                                          <p:spTgt spid="4">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5">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5">
                                            <p:txEl>
                                              <p:pRg st="0" end="0"/>
                                            </p:txEl>
                                          </p:spTgt>
                                        </p:tgtEl>
                                        <p:attrNameLst>
                                          <p:attrName>ppt_w</p:attrName>
                                        </p:attrNameLst>
                                      </p:cBhvr>
                                    </p:anim>
                                    <p:anim by="(#ppt_w*0.50)" calcmode="lin" valueType="num">
                                      <p:cBhvr>
                                        <p:cTn id="29" dur="500" decel="50000" autoRev="1" fill="hold">
                                          <p:stCondLst>
                                            <p:cond delay="0"/>
                                          </p:stCondLst>
                                        </p:cTn>
                                        <p:tgtEl>
                                          <p:spTgt spid="5">
                                            <p:txEl>
                                              <p:pRg st="0" end="0"/>
                                            </p:txEl>
                                          </p:spTgt>
                                        </p:tgtEl>
                                        <p:attrNameLst>
                                          <p:attrName>ppt_x</p:attrName>
                                        </p:attrNameLst>
                                      </p:cBhvr>
                                    </p:anim>
                                    <p:anim from="(-#ppt_h/2)" to="(#ppt_y)" calcmode="lin" valueType="num">
                                      <p:cBhvr>
                                        <p:cTn id="30" dur="1000" fill="hold">
                                          <p:stCondLst>
                                            <p:cond delay="0"/>
                                          </p:stCondLst>
                                        </p:cTn>
                                        <p:tgtEl>
                                          <p:spTgt spid="5">
                                            <p:txEl>
                                              <p:pRg st="0" end="0"/>
                                            </p:txEl>
                                          </p:spTgt>
                                        </p:tgtEl>
                                        <p:attrNameLst>
                                          <p:attrName>ppt_y</p:attrName>
                                        </p:attrNameLst>
                                      </p:cBhvr>
                                    </p:anim>
                                    <p:animRot by="21600000">
                                      <p:cBhvr>
                                        <p:cTn id="31"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5362" name="Picture 2" descr="index"/>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35696" y="836712"/>
            <a:ext cx="4824536"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31157" y="0"/>
            <a:ext cx="9144000" cy="6740307"/>
          </a:xfrm>
          <a:prstGeom prst="rect">
            <a:avLst/>
          </a:prstGeom>
          <a:noFill/>
        </p:spPr>
        <p:txBody>
          <a:bodyPr wrap="square" rtlCol="0">
            <a:spAutoFit/>
          </a:bodyPr>
          <a:lstStyle/>
          <a:p>
            <a:r>
              <a:rPr lang="tr-TR" sz="4800" b="1" dirty="0">
                <a:solidFill>
                  <a:schemeClr val="bg1"/>
                </a:solidFill>
                <a:latin typeface="Times New Roman" pitchFamily="18" charset="0"/>
                <a:cs typeface="Times New Roman" pitchFamily="18" charset="0"/>
              </a:rPr>
              <a:t>*Hava; Dünya'yı çevreleyen, çoğunluğu azot ve oksijenden müteşekkil, renksiz ve kokusuz gaz kütlesi. Hava tüm canlılar için hayati öneme sahiptir. Hayvanlar, bitkiler ve insanlar havasız bir ortamda yaşayamazlar. Yerküreyi saran gaz kütlesine atmosfer adı verilmektedir. </a:t>
            </a:r>
          </a:p>
        </p:txBody>
      </p:sp>
    </p:spTree>
    <p:extLst>
      <p:ext uri="{BB962C8B-B14F-4D97-AF65-F5344CB8AC3E}">
        <p14:creationId xmlns="" xmlns:p14="http://schemas.microsoft.com/office/powerpoint/2010/main" val="17675369"/>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5362" name="Picture 2" descr="index"/>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35696" y="836712"/>
            <a:ext cx="4824536"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31157" y="0"/>
            <a:ext cx="9144000" cy="6863417"/>
          </a:xfrm>
          <a:prstGeom prst="rect">
            <a:avLst/>
          </a:prstGeom>
          <a:noFill/>
        </p:spPr>
        <p:txBody>
          <a:bodyPr wrap="square" rtlCol="0">
            <a:spAutoFit/>
          </a:bodyPr>
          <a:lstStyle/>
          <a:p>
            <a:r>
              <a:rPr lang="tr-TR" sz="4400" b="1" dirty="0">
                <a:solidFill>
                  <a:srgbClr val="FFFF00"/>
                </a:solidFill>
                <a:latin typeface="Times New Roman" pitchFamily="18" charset="0"/>
                <a:cs typeface="Times New Roman" pitchFamily="18" charset="0"/>
              </a:rPr>
              <a:t>*Atmosferdeki hava tabakasının kalınlığı 150 km'dir. Atmosferin diğer adı da hava küredir. Bunun sadece 12 km'si canlıların yaşamasına elverişlidir. Yeryüzünden uzaklaştıkça hava tabakasının yoğunluğu azalır. Atmosfer, yerkürenin etrafında adeta düzenleyici ve koruyucu bir örtü şeklindedir.</a:t>
            </a:r>
          </a:p>
        </p:txBody>
      </p:sp>
    </p:spTree>
    <p:extLst>
      <p:ext uri="{BB962C8B-B14F-4D97-AF65-F5344CB8AC3E}">
        <p14:creationId xmlns="" xmlns:p14="http://schemas.microsoft.com/office/powerpoint/2010/main" val="45624457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458" y="0"/>
            <a:ext cx="9128542" cy="1962556"/>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962556"/>
            <a:ext cx="9144000" cy="489654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7340732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circle(in)">
                                      <p:cBhvr>
                                        <p:cTn id="12"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488067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114" y="4591050"/>
            <a:ext cx="9149114" cy="22669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8672578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circle(in)">
                                      <p:cBhvr>
                                        <p:cTn id="12"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
            <a:ext cx="9144000" cy="436510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3142" y="4229100"/>
            <a:ext cx="9157142" cy="26289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47449568"/>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in)">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0"/>
            <a:ext cx="9144000" cy="6863417"/>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a:t>
            </a:r>
            <a:r>
              <a:rPr lang="tr-TR" sz="4400" b="1" dirty="0" smtClean="0">
                <a:solidFill>
                  <a:schemeClr val="bg1"/>
                </a:solidFill>
                <a:latin typeface="Times New Roman" pitchFamily="18" charset="0"/>
                <a:cs typeface="Times New Roman" pitchFamily="18" charset="0"/>
              </a:rPr>
              <a:t>Toprak</a:t>
            </a:r>
            <a:r>
              <a:rPr lang="tr-TR" sz="4400" b="1" dirty="0">
                <a:solidFill>
                  <a:schemeClr val="bg1"/>
                </a:solidFill>
                <a:latin typeface="Times New Roman" pitchFamily="18" charset="0"/>
                <a:cs typeface="Times New Roman" pitchFamily="18" charset="0"/>
              </a:rPr>
              <a:t>, hava ve su kirliliği insanların yaşamını olumsuz etkiler. Çünkü insanlar, toprakta yetişen ürünlerden beslenirler, suyu içerler, su içinde yaşayan canlılarla beslenirler ve havayı solurlar. Bunun sonucunda insanlar çeşitli hastalıklara yakalanırlar ve bu hastalıklar ölümlere bile neden olabilir.</a:t>
            </a:r>
          </a:p>
        </p:txBody>
      </p:sp>
    </p:spTree>
    <p:extLst>
      <p:ext uri="{BB962C8B-B14F-4D97-AF65-F5344CB8AC3E}">
        <p14:creationId xmlns="" xmlns:p14="http://schemas.microsoft.com/office/powerpoint/2010/main" val="173989647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0"/>
            <a:ext cx="9144000" cy="6863417"/>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a:t>
            </a:r>
            <a:r>
              <a:rPr lang="tr-TR" sz="4400" b="1" dirty="0">
                <a:solidFill>
                  <a:schemeClr val="bg1"/>
                </a:solidFill>
                <a:latin typeface="Times New Roman" pitchFamily="18" charset="0"/>
                <a:cs typeface="Times New Roman" pitchFamily="18" charset="0"/>
              </a:rPr>
              <a:t>Toprak, hava ve suyun kirlenmesi insan yaşamını zorlaştırır. Yeni hastalıklar meydana gelmeye baslar. Kirlenen toprak verimsizleşir. Ve git gide kuraklık çöl bölgesine dönüşür. Kirlenen toprak veya sudan oluşan besinleri yiyerek hasta olma ihtimalimizi artırır. Kirlenen hava hem pis koku yayar </a:t>
            </a:r>
            <a:r>
              <a:rPr lang="tr-TR" sz="4400" b="1" dirty="0" err="1">
                <a:solidFill>
                  <a:schemeClr val="bg1"/>
                </a:solidFill>
                <a:latin typeface="Times New Roman" pitchFamily="18" charset="0"/>
                <a:cs typeface="Times New Roman" pitchFamily="18" charset="0"/>
              </a:rPr>
              <a:t>hemde</a:t>
            </a:r>
            <a:r>
              <a:rPr lang="tr-TR" sz="4400" b="1" dirty="0">
                <a:solidFill>
                  <a:schemeClr val="bg1"/>
                </a:solidFill>
                <a:latin typeface="Times New Roman" pitchFamily="18" charset="0"/>
                <a:cs typeface="Times New Roman" pitchFamily="18" charset="0"/>
              </a:rPr>
              <a:t> aslım hastaları için zorluklara sebep olur.</a:t>
            </a:r>
          </a:p>
        </p:txBody>
      </p:sp>
    </p:spTree>
    <p:extLst>
      <p:ext uri="{BB962C8B-B14F-4D97-AF65-F5344CB8AC3E}">
        <p14:creationId xmlns="" xmlns:p14="http://schemas.microsoft.com/office/powerpoint/2010/main" val="2365868557"/>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0"/>
            <a:ext cx="9144000" cy="6247864"/>
          </a:xfrm>
          <a:prstGeom prst="rect">
            <a:avLst/>
          </a:prstGeom>
          <a:noFill/>
        </p:spPr>
        <p:txBody>
          <a:bodyPr wrap="square" rtlCol="0">
            <a:spAutoFit/>
          </a:bodyPr>
          <a:lstStyle/>
          <a:p>
            <a:r>
              <a:rPr lang="tr-TR" sz="4000" b="1" dirty="0" smtClean="0">
                <a:solidFill>
                  <a:srgbClr val="FF0000"/>
                </a:solidFill>
                <a:latin typeface="Times New Roman" pitchFamily="18" charset="0"/>
                <a:cs typeface="Times New Roman" pitchFamily="18" charset="0"/>
              </a:rPr>
              <a:t>*</a:t>
            </a:r>
            <a:r>
              <a:rPr lang="tr-TR" sz="4000" b="1" dirty="0">
                <a:solidFill>
                  <a:schemeClr val="bg1"/>
                </a:solidFill>
                <a:latin typeface="Times New Roman" pitchFamily="18" charset="0"/>
                <a:cs typeface="Times New Roman" pitchFamily="18" charset="0"/>
              </a:rPr>
              <a:t>İnsanların hava ve toprağı kirleterek aslında kendilerine en büyük kötülüğü yapıyorlardır. Hemen önlem alınmalı ve bu kirliliğe dur denilmelidir</a:t>
            </a:r>
            <a:r>
              <a:rPr lang="tr-TR" sz="4000" b="1" dirty="0" smtClean="0">
                <a:solidFill>
                  <a:schemeClr val="bg1"/>
                </a:solidFill>
                <a:latin typeface="Times New Roman" pitchFamily="18" charset="0"/>
                <a:cs typeface="Times New Roman" pitchFamily="18" charset="0"/>
              </a:rPr>
              <a:t>.</a:t>
            </a:r>
          </a:p>
          <a:p>
            <a:r>
              <a:rPr lang="tr-TR" sz="4000" b="1" dirty="0">
                <a:solidFill>
                  <a:schemeClr val="bg1"/>
                </a:solidFill>
                <a:latin typeface="Times New Roman" pitchFamily="18" charset="0"/>
                <a:cs typeface="Times New Roman" pitchFamily="18" charset="0"/>
              </a:rPr>
              <a:t>Günümüzde beşeri faaliyetler nedeniyle çevre sorunları oluşmaktadır. Sanayileşme, makineleşme ve bunlara bağlı olarak şehirleşme doğal çevrenin tahrip edilmesine ve tahrif edilmesine neden olmaktadır.</a:t>
            </a:r>
          </a:p>
        </p:txBody>
      </p:sp>
    </p:spTree>
    <p:extLst>
      <p:ext uri="{BB962C8B-B14F-4D97-AF65-F5344CB8AC3E}">
        <p14:creationId xmlns="" xmlns:p14="http://schemas.microsoft.com/office/powerpoint/2010/main" val="4017339808"/>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4">
                                            <p:txEl>
                                              <p:pRg st="1" end="1"/>
                                            </p:txEl>
                                          </p:spTgt>
                                        </p:tgtEl>
                                        <p:attrNameLst>
                                          <p:attrName>ppt_w</p:attrName>
                                        </p:attrNameLst>
                                      </p:cBhvr>
                                    </p:anim>
                                    <p:anim by="(#ppt_w*0.50)" calcmode="lin" valueType="num">
                                      <p:cBhvr>
                                        <p:cTn id="16" dur="500" decel="50000" autoRev="1" fill="hold">
                                          <p:stCondLst>
                                            <p:cond delay="0"/>
                                          </p:stCondLst>
                                        </p:cTn>
                                        <p:tgtEl>
                                          <p:spTgt spid="4">
                                            <p:txEl>
                                              <p:pRg st="1" end="1"/>
                                            </p:txEl>
                                          </p:spTgt>
                                        </p:tgtEl>
                                        <p:attrNameLst>
                                          <p:attrName>ppt_x</p:attrName>
                                        </p:attrNameLst>
                                      </p:cBhvr>
                                    </p:anim>
                                    <p:anim from="(-#ppt_h/2)" to="(#ppt_y)" calcmode="lin" valueType="num">
                                      <p:cBhvr>
                                        <p:cTn id="17" dur="1000" fill="hold">
                                          <p:stCondLst>
                                            <p:cond delay="0"/>
                                          </p:stCondLst>
                                        </p:cTn>
                                        <p:tgtEl>
                                          <p:spTgt spid="4">
                                            <p:txEl>
                                              <p:pRg st="1" end="1"/>
                                            </p:txEl>
                                          </p:spTgt>
                                        </p:tgtEl>
                                        <p:attrNameLst>
                                          <p:attrName>ppt_y</p:attrName>
                                        </p:attrNameLst>
                                      </p:cBhvr>
                                    </p:anim>
                                    <p:animRot by="21600000">
                                      <p:cBhvr>
                                        <p:cTn id="18" dur="10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8531"/>
            <a:ext cx="9144000" cy="2123658"/>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Toprağın, havanın ve suyun kirlenmesi insanların hayatını şu şekilde etkiler:</a:t>
            </a:r>
          </a:p>
        </p:txBody>
      </p:sp>
      <p:sp>
        <p:nvSpPr>
          <p:cNvPr id="5" name="Metin kutusu 4"/>
          <p:cNvSpPr txBox="1"/>
          <p:nvPr/>
        </p:nvSpPr>
        <p:spPr>
          <a:xfrm>
            <a:off x="33358" y="2132189"/>
            <a:ext cx="9144000" cy="3416320"/>
          </a:xfrm>
          <a:prstGeom prst="rect">
            <a:avLst/>
          </a:prstGeom>
          <a:noFill/>
        </p:spPr>
        <p:txBody>
          <a:bodyPr wrap="square" rtlCol="0">
            <a:spAutoFit/>
          </a:bodyPr>
          <a:lstStyle/>
          <a:p>
            <a:r>
              <a:rPr lang="tr-TR" sz="5400" b="1" dirty="0">
                <a:solidFill>
                  <a:srgbClr val="FF0000"/>
                </a:solidFill>
                <a:latin typeface="Times New Roman" pitchFamily="18" charset="0"/>
                <a:cs typeface="Times New Roman" pitchFamily="18" charset="0"/>
              </a:rPr>
              <a:t>-</a:t>
            </a:r>
            <a:r>
              <a:rPr lang="tr-TR" sz="5400" b="1" dirty="0">
                <a:solidFill>
                  <a:schemeClr val="bg1"/>
                </a:solidFill>
                <a:latin typeface="Times New Roman" pitchFamily="18" charset="0"/>
                <a:cs typeface="Times New Roman" pitchFamily="18" charset="0"/>
              </a:rPr>
              <a:t> Sağlık sorunları yaşanır, hastalıklar yayılır.</a:t>
            </a:r>
          </a:p>
          <a:p>
            <a:r>
              <a:rPr lang="tr-TR" sz="5400" b="1" dirty="0">
                <a:solidFill>
                  <a:srgbClr val="FF0000"/>
                </a:solidFill>
                <a:latin typeface="Times New Roman" pitchFamily="18" charset="0"/>
                <a:cs typeface="Times New Roman" pitchFamily="18" charset="0"/>
              </a:rPr>
              <a:t>-</a:t>
            </a:r>
            <a:r>
              <a:rPr lang="tr-TR" sz="5400" b="1" dirty="0">
                <a:solidFill>
                  <a:schemeClr val="bg1"/>
                </a:solidFill>
                <a:latin typeface="Times New Roman" pitchFamily="18" charset="0"/>
                <a:cs typeface="Times New Roman" pitchFamily="18" charset="0"/>
              </a:rPr>
              <a:t> Bitki örtüsü bozulur, tarım yapılamaz hale gelir.</a:t>
            </a:r>
          </a:p>
        </p:txBody>
      </p:sp>
    </p:spTree>
    <p:extLst>
      <p:ext uri="{BB962C8B-B14F-4D97-AF65-F5344CB8AC3E}">
        <p14:creationId xmlns="" xmlns:p14="http://schemas.microsoft.com/office/powerpoint/2010/main" val="877472546"/>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5">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5">
                                            <p:txEl>
                                              <p:pRg st="0" end="0"/>
                                            </p:txEl>
                                          </p:spTgt>
                                        </p:tgtEl>
                                        <p:attrNameLst>
                                          <p:attrName>ppt_w</p:attrName>
                                        </p:attrNameLst>
                                      </p:cBhvr>
                                    </p:anim>
                                    <p:anim by="(#ppt_w*0.50)" calcmode="lin" valueType="num">
                                      <p:cBhvr>
                                        <p:cTn id="16" dur="500" decel="50000" autoRev="1" fill="hold">
                                          <p:stCondLst>
                                            <p:cond delay="0"/>
                                          </p:stCondLst>
                                        </p:cTn>
                                        <p:tgtEl>
                                          <p:spTgt spid="5">
                                            <p:txEl>
                                              <p:pRg st="0" end="0"/>
                                            </p:txEl>
                                          </p:spTgt>
                                        </p:tgtEl>
                                        <p:attrNameLst>
                                          <p:attrName>ppt_x</p:attrName>
                                        </p:attrNameLst>
                                      </p:cBhvr>
                                    </p:anim>
                                    <p:anim from="(-#ppt_h/2)" to="(#ppt_y)" calcmode="lin" valueType="num">
                                      <p:cBhvr>
                                        <p:cTn id="17" dur="1000" fill="hold">
                                          <p:stCondLst>
                                            <p:cond delay="0"/>
                                          </p:stCondLst>
                                        </p:cTn>
                                        <p:tgtEl>
                                          <p:spTgt spid="5">
                                            <p:txEl>
                                              <p:pRg st="0" end="0"/>
                                            </p:txEl>
                                          </p:spTgt>
                                        </p:tgtEl>
                                        <p:attrNameLst>
                                          <p:attrName>ppt_y</p:attrName>
                                        </p:attrNameLst>
                                      </p:cBhvr>
                                    </p:anim>
                                    <p:animRot by="21600000">
                                      <p:cBhvr>
                                        <p:cTn id="18" dur="1000" fill="hold">
                                          <p:stCondLst>
                                            <p:cond delay="0"/>
                                          </p:stCondLst>
                                        </p:cTn>
                                        <p:tgtEl>
                                          <p:spTgt spid="5">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5">
                                            <p:txEl>
                                              <p:pRg st="1" end="1"/>
                                            </p:txEl>
                                          </p:spTgt>
                                        </p:tgtEl>
                                        <p:attrNameLst>
                                          <p:attrName>style.visibility</p:attrName>
                                        </p:attrNameLst>
                                      </p:cBhvr>
                                      <p:to>
                                        <p:strVal val="visible"/>
                                      </p:to>
                                    </p:set>
                                    <p:anim by="(-#ppt_w*2)" calcmode="lin" valueType="num">
                                      <p:cBhvr rctx="PPT">
                                        <p:cTn id="23" dur="500" autoRev="1" fill="hold">
                                          <p:stCondLst>
                                            <p:cond delay="0"/>
                                          </p:stCondLst>
                                        </p:cTn>
                                        <p:tgtEl>
                                          <p:spTgt spid="5">
                                            <p:txEl>
                                              <p:pRg st="1" end="1"/>
                                            </p:txEl>
                                          </p:spTgt>
                                        </p:tgtEl>
                                        <p:attrNameLst>
                                          <p:attrName>ppt_w</p:attrName>
                                        </p:attrNameLst>
                                      </p:cBhvr>
                                    </p:anim>
                                    <p:anim by="(#ppt_w*0.50)" calcmode="lin" valueType="num">
                                      <p:cBhvr>
                                        <p:cTn id="24" dur="500" decel="50000" autoRev="1" fill="hold">
                                          <p:stCondLst>
                                            <p:cond delay="0"/>
                                          </p:stCondLst>
                                        </p:cTn>
                                        <p:tgtEl>
                                          <p:spTgt spid="5">
                                            <p:txEl>
                                              <p:pRg st="1" end="1"/>
                                            </p:txEl>
                                          </p:spTgt>
                                        </p:tgtEl>
                                        <p:attrNameLst>
                                          <p:attrName>ppt_x</p:attrName>
                                        </p:attrNameLst>
                                      </p:cBhvr>
                                    </p:anim>
                                    <p:anim from="(-#ppt_h/2)" to="(#ppt_y)" calcmode="lin" valueType="num">
                                      <p:cBhvr>
                                        <p:cTn id="25" dur="1000" fill="hold">
                                          <p:stCondLst>
                                            <p:cond delay="0"/>
                                          </p:stCondLst>
                                        </p:cTn>
                                        <p:tgtEl>
                                          <p:spTgt spid="5">
                                            <p:txEl>
                                              <p:pRg st="1" end="1"/>
                                            </p:txEl>
                                          </p:spTgt>
                                        </p:tgtEl>
                                        <p:attrNameLst>
                                          <p:attrName>ppt_y</p:attrName>
                                        </p:attrNameLst>
                                      </p:cBhvr>
                                    </p:anim>
                                    <p:animRot by="21600000">
                                      <p:cBhvr>
                                        <p:cTn id="26"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Metin kutusu 3"/>
          <p:cNvSpPr txBox="1"/>
          <p:nvPr/>
        </p:nvSpPr>
        <p:spPr>
          <a:xfrm>
            <a:off x="0" y="8531"/>
            <a:ext cx="9144000" cy="6863417"/>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 </a:t>
            </a:r>
            <a:r>
              <a:rPr lang="tr-TR" sz="4400" b="1" dirty="0">
                <a:solidFill>
                  <a:schemeClr val="bg1"/>
                </a:solidFill>
                <a:latin typeface="Times New Roman" pitchFamily="18" charset="0"/>
                <a:cs typeface="Times New Roman" pitchFamily="18" charset="0"/>
              </a:rPr>
              <a:t>Hayvanların nesli tükenir, hayvancılık faaliyetleri durur.</a:t>
            </a:r>
          </a:p>
          <a:p>
            <a:r>
              <a:rPr lang="tr-TR" sz="4400" b="1" dirty="0">
                <a:solidFill>
                  <a:srgbClr val="FF0000"/>
                </a:solidFill>
                <a:latin typeface="Times New Roman" pitchFamily="18" charset="0"/>
                <a:cs typeface="Times New Roman" pitchFamily="18" charset="0"/>
              </a:rPr>
              <a:t>- </a:t>
            </a:r>
            <a:r>
              <a:rPr lang="tr-TR" sz="4400" b="1" dirty="0">
                <a:solidFill>
                  <a:srgbClr val="FFFF00"/>
                </a:solidFill>
                <a:latin typeface="Times New Roman" pitchFamily="18" charset="0"/>
                <a:cs typeface="Times New Roman" pitchFamily="18" charset="0"/>
              </a:rPr>
              <a:t>Ormanlar azalır ve çevre dengesi ve döngüler bozulur.</a:t>
            </a:r>
          </a:p>
          <a:p>
            <a:r>
              <a:rPr lang="tr-TR" sz="4400" b="1" dirty="0">
                <a:solidFill>
                  <a:srgbClr val="FF0000"/>
                </a:solidFill>
                <a:latin typeface="Times New Roman" pitchFamily="18" charset="0"/>
                <a:cs typeface="Times New Roman" pitchFamily="18" charset="0"/>
              </a:rPr>
              <a:t>- </a:t>
            </a:r>
            <a:r>
              <a:rPr lang="tr-TR" sz="4400" b="1" dirty="0">
                <a:solidFill>
                  <a:schemeClr val="bg1"/>
                </a:solidFill>
                <a:latin typeface="Times New Roman" pitchFamily="18" charset="0"/>
                <a:cs typeface="Times New Roman" pitchFamily="18" charset="0"/>
              </a:rPr>
              <a:t>Canlılık faaliyetleri durma noktasına gelir.</a:t>
            </a:r>
          </a:p>
          <a:p>
            <a:r>
              <a:rPr lang="tr-TR" sz="4400" b="1" dirty="0">
                <a:solidFill>
                  <a:srgbClr val="FF0000"/>
                </a:solidFill>
                <a:latin typeface="Times New Roman" pitchFamily="18" charset="0"/>
                <a:cs typeface="Times New Roman" pitchFamily="18" charset="0"/>
              </a:rPr>
              <a:t>- </a:t>
            </a:r>
            <a:r>
              <a:rPr lang="tr-TR" sz="4400" b="1" dirty="0">
                <a:solidFill>
                  <a:srgbClr val="FFFF00"/>
                </a:solidFill>
                <a:latin typeface="Times New Roman" pitchFamily="18" charset="0"/>
                <a:cs typeface="Times New Roman" pitchFamily="18" charset="0"/>
              </a:rPr>
              <a:t>İklimler değişir, mevsim geçişleri düzensizleşir.</a:t>
            </a:r>
          </a:p>
          <a:p>
            <a:r>
              <a:rPr lang="tr-TR" sz="4400" b="1" dirty="0">
                <a:solidFill>
                  <a:srgbClr val="FF0000"/>
                </a:solidFill>
                <a:latin typeface="Times New Roman" pitchFamily="18" charset="0"/>
                <a:cs typeface="Times New Roman" pitchFamily="18" charset="0"/>
              </a:rPr>
              <a:t>- </a:t>
            </a:r>
            <a:r>
              <a:rPr lang="tr-TR" sz="4400" b="1" dirty="0">
                <a:solidFill>
                  <a:schemeClr val="bg1"/>
                </a:solidFill>
                <a:latin typeface="Times New Roman" pitchFamily="18" charset="0"/>
                <a:cs typeface="Times New Roman" pitchFamily="18" charset="0"/>
              </a:rPr>
              <a:t>Doğa kendine daha çok zarar vermeye başlar.</a:t>
            </a:r>
          </a:p>
        </p:txBody>
      </p:sp>
    </p:spTree>
    <p:extLst>
      <p:ext uri="{BB962C8B-B14F-4D97-AF65-F5344CB8AC3E}">
        <p14:creationId xmlns="" xmlns:p14="http://schemas.microsoft.com/office/powerpoint/2010/main" val="123354931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4">
                                            <p:txEl>
                                              <p:pRg st="1" end="1"/>
                                            </p:txEl>
                                          </p:spTgt>
                                        </p:tgtEl>
                                        <p:attrNameLst>
                                          <p:attrName>ppt_w</p:attrName>
                                        </p:attrNameLst>
                                      </p:cBhvr>
                                    </p:anim>
                                    <p:anim by="(#ppt_w*0.50)" calcmode="lin" valueType="num">
                                      <p:cBhvr>
                                        <p:cTn id="16" dur="500" decel="50000" autoRev="1" fill="hold">
                                          <p:stCondLst>
                                            <p:cond delay="0"/>
                                          </p:stCondLst>
                                        </p:cTn>
                                        <p:tgtEl>
                                          <p:spTgt spid="4">
                                            <p:txEl>
                                              <p:pRg st="1" end="1"/>
                                            </p:txEl>
                                          </p:spTgt>
                                        </p:tgtEl>
                                        <p:attrNameLst>
                                          <p:attrName>ppt_x</p:attrName>
                                        </p:attrNameLst>
                                      </p:cBhvr>
                                    </p:anim>
                                    <p:anim from="(-#ppt_h/2)" to="(#ppt_y)" calcmode="lin" valueType="num">
                                      <p:cBhvr>
                                        <p:cTn id="17" dur="1000" fill="hold">
                                          <p:stCondLst>
                                            <p:cond delay="0"/>
                                          </p:stCondLst>
                                        </p:cTn>
                                        <p:tgtEl>
                                          <p:spTgt spid="4">
                                            <p:txEl>
                                              <p:pRg st="1" end="1"/>
                                            </p:txEl>
                                          </p:spTgt>
                                        </p:tgtEl>
                                        <p:attrNameLst>
                                          <p:attrName>ppt_y</p:attrName>
                                        </p:attrNameLst>
                                      </p:cBhvr>
                                    </p:anim>
                                    <p:animRot by="21600000">
                                      <p:cBhvr>
                                        <p:cTn id="18" dur="1000" fill="hold">
                                          <p:stCondLst>
                                            <p:cond delay="0"/>
                                          </p:stCondLst>
                                        </p:cTn>
                                        <p:tgtEl>
                                          <p:spTgt spid="4">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4">
                                            <p:txEl>
                                              <p:pRg st="2" end="2"/>
                                            </p:txEl>
                                          </p:spTgt>
                                        </p:tgtEl>
                                        <p:attrNameLst>
                                          <p:attrName>style.visibility</p:attrName>
                                        </p:attrNameLst>
                                      </p:cBhvr>
                                      <p:to>
                                        <p:strVal val="visible"/>
                                      </p:to>
                                    </p:set>
                                    <p:anim by="(-#ppt_w*2)" calcmode="lin" valueType="num">
                                      <p:cBhvr rctx="PPT">
                                        <p:cTn id="23" dur="500" autoRev="1" fill="hold">
                                          <p:stCondLst>
                                            <p:cond delay="0"/>
                                          </p:stCondLst>
                                        </p:cTn>
                                        <p:tgtEl>
                                          <p:spTgt spid="4">
                                            <p:txEl>
                                              <p:pRg st="2" end="2"/>
                                            </p:txEl>
                                          </p:spTgt>
                                        </p:tgtEl>
                                        <p:attrNameLst>
                                          <p:attrName>ppt_w</p:attrName>
                                        </p:attrNameLst>
                                      </p:cBhvr>
                                    </p:anim>
                                    <p:anim by="(#ppt_w*0.50)" calcmode="lin" valueType="num">
                                      <p:cBhvr>
                                        <p:cTn id="24" dur="500" decel="50000" autoRev="1" fill="hold">
                                          <p:stCondLst>
                                            <p:cond delay="0"/>
                                          </p:stCondLst>
                                        </p:cTn>
                                        <p:tgtEl>
                                          <p:spTgt spid="4">
                                            <p:txEl>
                                              <p:pRg st="2" end="2"/>
                                            </p:txEl>
                                          </p:spTgt>
                                        </p:tgtEl>
                                        <p:attrNameLst>
                                          <p:attrName>ppt_x</p:attrName>
                                        </p:attrNameLst>
                                      </p:cBhvr>
                                    </p:anim>
                                    <p:anim from="(-#ppt_h/2)" to="(#ppt_y)" calcmode="lin" valueType="num">
                                      <p:cBhvr>
                                        <p:cTn id="25" dur="1000" fill="hold">
                                          <p:stCondLst>
                                            <p:cond delay="0"/>
                                          </p:stCondLst>
                                        </p:cTn>
                                        <p:tgtEl>
                                          <p:spTgt spid="4">
                                            <p:txEl>
                                              <p:pRg st="2" end="2"/>
                                            </p:txEl>
                                          </p:spTgt>
                                        </p:tgtEl>
                                        <p:attrNameLst>
                                          <p:attrName>ppt_y</p:attrName>
                                        </p:attrNameLst>
                                      </p:cBhvr>
                                    </p:anim>
                                    <p:animRot by="21600000">
                                      <p:cBhvr>
                                        <p:cTn id="26" dur="1000" fill="hold">
                                          <p:stCondLst>
                                            <p:cond delay="0"/>
                                          </p:stCondLst>
                                        </p:cTn>
                                        <p:tgtEl>
                                          <p:spTgt spid="4">
                                            <p:txEl>
                                              <p:pRg st="2" end="2"/>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4">
                                            <p:txEl>
                                              <p:pRg st="3" end="3"/>
                                            </p:txEl>
                                          </p:spTgt>
                                        </p:tgtEl>
                                        <p:attrNameLst>
                                          <p:attrName>style.visibility</p:attrName>
                                        </p:attrNameLst>
                                      </p:cBhvr>
                                      <p:to>
                                        <p:strVal val="visible"/>
                                      </p:to>
                                    </p:set>
                                    <p:anim by="(-#ppt_w*2)" calcmode="lin" valueType="num">
                                      <p:cBhvr rctx="PPT">
                                        <p:cTn id="31" dur="500" autoRev="1" fill="hold">
                                          <p:stCondLst>
                                            <p:cond delay="0"/>
                                          </p:stCondLst>
                                        </p:cTn>
                                        <p:tgtEl>
                                          <p:spTgt spid="4">
                                            <p:txEl>
                                              <p:pRg st="3" end="3"/>
                                            </p:txEl>
                                          </p:spTgt>
                                        </p:tgtEl>
                                        <p:attrNameLst>
                                          <p:attrName>ppt_w</p:attrName>
                                        </p:attrNameLst>
                                      </p:cBhvr>
                                    </p:anim>
                                    <p:anim by="(#ppt_w*0.50)" calcmode="lin" valueType="num">
                                      <p:cBhvr>
                                        <p:cTn id="32" dur="500" decel="50000" autoRev="1" fill="hold">
                                          <p:stCondLst>
                                            <p:cond delay="0"/>
                                          </p:stCondLst>
                                        </p:cTn>
                                        <p:tgtEl>
                                          <p:spTgt spid="4">
                                            <p:txEl>
                                              <p:pRg st="3" end="3"/>
                                            </p:txEl>
                                          </p:spTgt>
                                        </p:tgtEl>
                                        <p:attrNameLst>
                                          <p:attrName>ppt_x</p:attrName>
                                        </p:attrNameLst>
                                      </p:cBhvr>
                                    </p:anim>
                                    <p:anim from="(-#ppt_h/2)" to="(#ppt_y)" calcmode="lin" valueType="num">
                                      <p:cBhvr>
                                        <p:cTn id="33" dur="1000" fill="hold">
                                          <p:stCondLst>
                                            <p:cond delay="0"/>
                                          </p:stCondLst>
                                        </p:cTn>
                                        <p:tgtEl>
                                          <p:spTgt spid="4">
                                            <p:txEl>
                                              <p:pRg st="3" end="3"/>
                                            </p:txEl>
                                          </p:spTgt>
                                        </p:tgtEl>
                                        <p:attrNameLst>
                                          <p:attrName>ppt_y</p:attrName>
                                        </p:attrNameLst>
                                      </p:cBhvr>
                                    </p:anim>
                                    <p:animRot by="21600000">
                                      <p:cBhvr>
                                        <p:cTn id="34" dur="1000" fill="hold">
                                          <p:stCondLst>
                                            <p:cond delay="0"/>
                                          </p:stCondLst>
                                        </p:cTn>
                                        <p:tgtEl>
                                          <p:spTgt spid="4">
                                            <p:txEl>
                                              <p:pRg st="3" end="3"/>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4">
                                            <p:txEl>
                                              <p:pRg st="4" end="4"/>
                                            </p:txEl>
                                          </p:spTgt>
                                        </p:tgtEl>
                                        <p:attrNameLst>
                                          <p:attrName>style.visibility</p:attrName>
                                        </p:attrNameLst>
                                      </p:cBhvr>
                                      <p:to>
                                        <p:strVal val="visible"/>
                                      </p:to>
                                    </p:set>
                                    <p:anim by="(-#ppt_w*2)" calcmode="lin" valueType="num">
                                      <p:cBhvr rctx="PPT">
                                        <p:cTn id="39" dur="500" autoRev="1" fill="hold">
                                          <p:stCondLst>
                                            <p:cond delay="0"/>
                                          </p:stCondLst>
                                        </p:cTn>
                                        <p:tgtEl>
                                          <p:spTgt spid="4">
                                            <p:txEl>
                                              <p:pRg st="4" end="4"/>
                                            </p:txEl>
                                          </p:spTgt>
                                        </p:tgtEl>
                                        <p:attrNameLst>
                                          <p:attrName>ppt_w</p:attrName>
                                        </p:attrNameLst>
                                      </p:cBhvr>
                                    </p:anim>
                                    <p:anim by="(#ppt_w*0.50)" calcmode="lin" valueType="num">
                                      <p:cBhvr>
                                        <p:cTn id="40" dur="500" decel="50000" autoRev="1" fill="hold">
                                          <p:stCondLst>
                                            <p:cond delay="0"/>
                                          </p:stCondLst>
                                        </p:cTn>
                                        <p:tgtEl>
                                          <p:spTgt spid="4">
                                            <p:txEl>
                                              <p:pRg st="4" end="4"/>
                                            </p:txEl>
                                          </p:spTgt>
                                        </p:tgtEl>
                                        <p:attrNameLst>
                                          <p:attrName>ppt_x</p:attrName>
                                        </p:attrNameLst>
                                      </p:cBhvr>
                                    </p:anim>
                                    <p:anim from="(-#ppt_h/2)" to="(#ppt_y)" calcmode="lin" valueType="num">
                                      <p:cBhvr>
                                        <p:cTn id="41" dur="1000" fill="hold">
                                          <p:stCondLst>
                                            <p:cond delay="0"/>
                                          </p:stCondLst>
                                        </p:cTn>
                                        <p:tgtEl>
                                          <p:spTgt spid="4">
                                            <p:txEl>
                                              <p:pRg st="4" end="4"/>
                                            </p:txEl>
                                          </p:spTgt>
                                        </p:tgtEl>
                                        <p:attrNameLst>
                                          <p:attrName>ppt_y</p:attrName>
                                        </p:attrNameLst>
                                      </p:cBhvr>
                                    </p:anim>
                                    <p:animRot by="21600000">
                                      <p:cBhvr>
                                        <p:cTn id="42" dur="1000" fill="hold">
                                          <p:stCondLst>
                                            <p:cond delay="0"/>
                                          </p:stCondLst>
                                        </p:cTn>
                                        <p:tgtEl>
                                          <p:spTgt spid="4">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945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18859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804988"/>
            <a:ext cx="9144000" cy="5053012"/>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9599672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2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circle(in)">
                                      <p:cBhvr>
                                        <p:cTn id="12" dur="2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48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059832" y="379690"/>
            <a:ext cx="1512168"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sular</a:t>
            </a:r>
            <a:endParaRPr lang="tr-TR" sz="4400" b="1" dirty="0">
              <a:solidFill>
                <a:srgbClr val="FF0000"/>
              </a:solidFill>
              <a:latin typeface="Times New Roman" pitchFamily="18" charset="0"/>
              <a:cs typeface="Times New Roman" pitchFamily="18" charset="0"/>
            </a:endParaRPr>
          </a:p>
        </p:txBody>
      </p:sp>
      <p:sp>
        <p:nvSpPr>
          <p:cNvPr id="5" name="Metin kutusu 4"/>
          <p:cNvSpPr txBox="1"/>
          <p:nvPr/>
        </p:nvSpPr>
        <p:spPr>
          <a:xfrm>
            <a:off x="5292080" y="332656"/>
            <a:ext cx="2123728"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karalar</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4751512" y="1846993"/>
            <a:ext cx="2448272" cy="523220"/>
          </a:xfrm>
          <a:prstGeom prst="rect">
            <a:avLst/>
          </a:prstGeom>
          <a:noFill/>
        </p:spPr>
        <p:txBody>
          <a:bodyPr wrap="square" rtlCol="0">
            <a:spAutoFit/>
          </a:bodyPr>
          <a:lstStyle/>
          <a:p>
            <a:r>
              <a:rPr lang="tr-TR" sz="2800" b="1" dirty="0" smtClean="0">
                <a:solidFill>
                  <a:srgbClr val="FF0000"/>
                </a:solidFill>
                <a:latin typeface="Times New Roman" pitchFamily="18" charset="0"/>
                <a:cs typeface="Times New Roman" pitchFamily="18" charset="0"/>
              </a:rPr>
              <a:t>Hava katmanı</a:t>
            </a:r>
            <a:endParaRPr lang="tr-TR" sz="2800" b="1" dirty="0">
              <a:solidFill>
                <a:srgbClr val="FF0000"/>
              </a:solidFill>
              <a:latin typeface="Times New Roman" pitchFamily="18" charset="0"/>
              <a:cs typeface="Times New Roman" pitchFamily="18" charset="0"/>
            </a:endParaRPr>
          </a:p>
        </p:txBody>
      </p:sp>
      <p:sp>
        <p:nvSpPr>
          <p:cNvPr id="7" name="Metin kutusu 6"/>
          <p:cNvSpPr txBox="1"/>
          <p:nvPr/>
        </p:nvSpPr>
        <p:spPr>
          <a:xfrm>
            <a:off x="2952328" y="2879545"/>
            <a:ext cx="2339752"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atmosfer</a:t>
            </a:r>
            <a:endParaRPr lang="tr-TR" sz="4400" b="1" dirty="0">
              <a:solidFill>
                <a:srgbClr val="FF0000"/>
              </a:solidFill>
              <a:latin typeface="Times New Roman" pitchFamily="18" charset="0"/>
              <a:cs typeface="Times New Roman" pitchFamily="18" charset="0"/>
            </a:endParaRPr>
          </a:p>
        </p:txBody>
      </p:sp>
      <p:sp>
        <p:nvSpPr>
          <p:cNvPr id="8" name="Metin kutusu 7"/>
          <p:cNvSpPr txBox="1"/>
          <p:nvPr/>
        </p:nvSpPr>
        <p:spPr>
          <a:xfrm>
            <a:off x="2441848" y="4149080"/>
            <a:ext cx="2123728"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dağlar</a:t>
            </a:r>
            <a:endParaRPr lang="tr-TR" sz="4400" b="1" dirty="0">
              <a:solidFill>
                <a:srgbClr val="FF0000"/>
              </a:solidFill>
              <a:latin typeface="Times New Roman" pitchFamily="18" charset="0"/>
              <a:cs typeface="Times New Roman" pitchFamily="18" charset="0"/>
            </a:endParaRPr>
          </a:p>
        </p:txBody>
      </p:sp>
      <p:sp>
        <p:nvSpPr>
          <p:cNvPr id="9" name="Metin kutusu 8"/>
          <p:cNvSpPr txBox="1"/>
          <p:nvPr/>
        </p:nvSpPr>
        <p:spPr>
          <a:xfrm>
            <a:off x="2983485" y="5301208"/>
            <a:ext cx="1529916"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sular</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74893940"/>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9">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9">
                                            <p:txEl>
                                              <p:pRg st="0" end="0"/>
                                            </p:txEl>
                                          </p:spTgt>
                                        </p:tgtEl>
                                        <p:attrNameLst>
                                          <p:attrName>ppt_w</p:attrName>
                                        </p:attrNameLst>
                                      </p:cBhvr>
                                    </p:anim>
                                    <p:anim by="(#ppt_w*0.50)" calcmode="lin" valueType="num">
                                      <p:cBhvr>
                                        <p:cTn id="53" dur="500" decel="50000" autoRev="1" fill="hold">
                                          <p:stCondLst>
                                            <p:cond delay="0"/>
                                          </p:stCondLst>
                                        </p:cTn>
                                        <p:tgtEl>
                                          <p:spTgt spid="9">
                                            <p:txEl>
                                              <p:pRg st="0" end="0"/>
                                            </p:txEl>
                                          </p:spTgt>
                                        </p:tgtEl>
                                        <p:attrNameLst>
                                          <p:attrName>ppt_x</p:attrName>
                                        </p:attrNameLst>
                                      </p:cBhvr>
                                    </p:anim>
                                    <p:anim from="(-#ppt_h/2)" to="(#ppt_y)" calcmode="lin" valueType="num">
                                      <p:cBhvr>
                                        <p:cTn id="54" dur="1000" fill="hold">
                                          <p:stCondLst>
                                            <p:cond delay="0"/>
                                          </p:stCondLst>
                                        </p:cTn>
                                        <p:tgtEl>
                                          <p:spTgt spid="9">
                                            <p:txEl>
                                              <p:pRg st="0" end="0"/>
                                            </p:txEl>
                                          </p:spTgt>
                                        </p:tgtEl>
                                        <p:attrNameLst>
                                          <p:attrName>ppt_y</p:attrName>
                                        </p:attrNameLst>
                                      </p:cBhvr>
                                    </p:anim>
                                    <p:animRot by="21600000">
                                      <p:cBhvr>
                                        <p:cTn id="55"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150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971600" y="1484784"/>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D</a:t>
            </a:r>
            <a:endParaRPr lang="tr-TR" sz="4400" b="1" dirty="0">
              <a:solidFill>
                <a:srgbClr val="FF0000"/>
              </a:solidFill>
              <a:latin typeface="Times New Roman" pitchFamily="18" charset="0"/>
              <a:cs typeface="Times New Roman" pitchFamily="18" charset="0"/>
            </a:endParaRPr>
          </a:p>
        </p:txBody>
      </p:sp>
      <p:sp>
        <p:nvSpPr>
          <p:cNvPr id="5" name="Metin kutusu 4"/>
          <p:cNvSpPr txBox="1"/>
          <p:nvPr/>
        </p:nvSpPr>
        <p:spPr>
          <a:xfrm>
            <a:off x="971600" y="2420888"/>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D</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962325" y="3789040"/>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Y</a:t>
            </a:r>
            <a:endParaRPr lang="tr-TR" sz="4400" b="1" dirty="0">
              <a:solidFill>
                <a:srgbClr val="FF0000"/>
              </a:solidFill>
              <a:latin typeface="Times New Roman" pitchFamily="18" charset="0"/>
              <a:cs typeface="Times New Roman" pitchFamily="18" charset="0"/>
            </a:endParaRPr>
          </a:p>
        </p:txBody>
      </p:sp>
      <p:sp>
        <p:nvSpPr>
          <p:cNvPr id="7" name="Metin kutusu 6"/>
          <p:cNvSpPr txBox="1"/>
          <p:nvPr/>
        </p:nvSpPr>
        <p:spPr>
          <a:xfrm>
            <a:off x="939196" y="4869160"/>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Y</a:t>
            </a:r>
            <a:endParaRPr lang="tr-TR" sz="4400" b="1" dirty="0">
              <a:solidFill>
                <a:srgbClr val="FF0000"/>
              </a:solidFill>
              <a:latin typeface="Times New Roman" pitchFamily="18" charset="0"/>
              <a:cs typeface="Times New Roman" pitchFamily="18" charset="0"/>
            </a:endParaRPr>
          </a:p>
        </p:txBody>
      </p:sp>
      <p:sp>
        <p:nvSpPr>
          <p:cNvPr id="9" name="Metin kutusu 8"/>
          <p:cNvSpPr txBox="1"/>
          <p:nvPr/>
        </p:nvSpPr>
        <p:spPr>
          <a:xfrm>
            <a:off x="331671" y="5376991"/>
            <a:ext cx="878497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Dünya, uzaydan bakıldığında mavi bir küreye benzer. </a:t>
            </a:r>
          </a:p>
        </p:txBody>
      </p:sp>
      <p:sp>
        <p:nvSpPr>
          <p:cNvPr id="10" name="Metin kutusu 9"/>
          <p:cNvSpPr txBox="1"/>
          <p:nvPr/>
        </p:nvSpPr>
        <p:spPr>
          <a:xfrm>
            <a:off x="916067" y="5805264"/>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D</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95520530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20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4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72201818"/>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circle(in)">
                                      <p:cBhvr>
                                        <p:cTn id="7"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253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8536921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16.gif (GIF pilt, 794 × 497 pikslit) | Waves, Nature gif ..."/>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Metin kutusu 1"/>
          <p:cNvSpPr txBox="1"/>
          <p:nvPr/>
        </p:nvSpPr>
        <p:spPr>
          <a:xfrm>
            <a:off x="143508" y="173846"/>
            <a:ext cx="8856984" cy="6001643"/>
          </a:xfrm>
          <a:prstGeom prst="rect">
            <a:avLst/>
          </a:prstGeom>
          <a:noFill/>
        </p:spPr>
        <p:txBody>
          <a:bodyPr wrap="square" rtlCol="0">
            <a:spAutoFit/>
          </a:bodyPr>
          <a:lstStyle/>
          <a:p>
            <a:r>
              <a:rPr lang="tr-TR" sz="4800" b="1" dirty="0">
                <a:solidFill>
                  <a:srgbClr val="FFC000"/>
                </a:solidFill>
                <a:latin typeface="Times New Roman" pitchFamily="18" charset="0"/>
                <a:cs typeface="Times New Roman" pitchFamily="18" charset="0"/>
              </a:rPr>
              <a:t>Havanın varlığını duyu organlarımızı kullanarak anlayamayız. Ancak, deneylerle varlığını kanıtlayabiliriz. Günlük hayattaki bazı örnekler de yardımcı olabilir. Örneğin, balonu şişirmek için içine üflediğimiz havadır.</a:t>
            </a:r>
          </a:p>
        </p:txBody>
      </p:sp>
    </p:spTree>
    <p:extLst>
      <p:ext uri="{BB962C8B-B14F-4D97-AF65-F5344CB8AC3E}">
        <p14:creationId xmlns="" xmlns:p14="http://schemas.microsoft.com/office/powerpoint/2010/main" val="1238876327"/>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2">
                                            <p:txEl>
                                              <p:pRg st="0" end="0"/>
                                            </p:txEl>
                                          </p:spTgt>
                                        </p:tgtEl>
                                        <p:attrNameLst>
                                          <p:attrName>ppt_w</p:attrName>
                                        </p:attrNameLst>
                                      </p:cBhvr>
                                    </p:anim>
                                    <p:anim by="(#ppt_w*0.50)" calcmode="lin" valueType="num">
                                      <p:cBhvr>
                                        <p:cTn id="13" dur="500" decel="50000" autoRev="1" fill="hold">
                                          <p:stCondLst>
                                            <p:cond delay="0"/>
                                          </p:stCondLst>
                                        </p:cTn>
                                        <p:tgtEl>
                                          <p:spTgt spid="2">
                                            <p:txEl>
                                              <p:pRg st="0" end="0"/>
                                            </p:txEl>
                                          </p:spTgt>
                                        </p:tgtEl>
                                        <p:attrNameLst>
                                          <p:attrName>ppt_x</p:attrName>
                                        </p:attrNameLst>
                                      </p:cBhvr>
                                    </p:anim>
                                    <p:anim from="(-#ppt_h/2)" to="(#ppt_y)" calcmode="lin" valueType="num">
                                      <p:cBhvr>
                                        <p:cTn id="14" dur="1000" fill="hold">
                                          <p:stCondLst>
                                            <p:cond delay="0"/>
                                          </p:stCondLst>
                                        </p:cTn>
                                        <p:tgtEl>
                                          <p:spTgt spid="2">
                                            <p:txEl>
                                              <p:pRg st="0" end="0"/>
                                            </p:txEl>
                                          </p:spTgt>
                                        </p:tgtEl>
                                        <p:attrNameLst>
                                          <p:attrName>ppt_y</p:attrName>
                                        </p:attrNameLst>
                                      </p:cBhvr>
                                    </p:anim>
                                    <p:animRot by="21600000">
                                      <p:cBhvr>
                                        <p:cTn id="15" dur="1000" fill="hold">
                                          <p:stCondLst>
                                            <p:cond delay="0"/>
                                          </p:stCondLst>
                                        </p:cTn>
                                        <p:tgtEl>
                                          <p:spTgt spid="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355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014" y="1634"/>
            <a:ext cx="9125985" cy="263527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495" y="2636912"/>
            <a:ext cx="9108504" cy="4213983"/>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95536" y="796053"/>
            <a:ext cx="849694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Mavi boyadığımız alan daha fazladır.</a:t>
            </a:r>
          </a:p>
        </p:txBody>
      </p:sp>
      <p:sp>
        <p:nvSpPr>
          <p:cNvPr id="6" name="Metin kutusu 5"/>
          <p:cNvSpPr txBox="1"/>
          <p:nvPr/>
        </p:nvSpPr>
        <p:spPr>
          <a:xfrm>
            <a:off x="179512" y="1879041"/>
            <a:ext cx="8568952"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Sular daha çok yer kaplar.</a:t>
            </a:r>
          </a:p>
        </p:txBody>
      </p:sp>
      <p:sp>
        <p:nvSpPr>
          <p:cNvPr id="7" name="Metin kutusu 6"/>
          <p:cNvSpPr txBox="1"/>
          <p:nvPr/>
        </p:nvSpPr>
        <p:spPr>
          <a:xfrm>
            <a:off x="179512" y="3573016"/>
            <a:ext cx="6192688"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Hava katmanı ile su katmanı yer değiştirmelidir.</a:t>
            </a:r>
          </a:p>
        </p:txBody>
      </p:sp>
    </p:spTree>
    <p:extLst>
      <p:ext uri="{BB962C8B-B14F-4D97-AF65-F5344CB8AC3E}">
        <p14:creationId xmlns="" xmlns:p14="http://schemas.microsoft.com/office/powerpoint/2010/main" val="343050022"/>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circle(in)">
                                      <p:cBhvr>
                                        <p:cTn id="7" dur="20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circle(in)">
                                      <p:cBhvr>
                                        <p:cTn id="12" dur="2000"/>
                                        <p:tgtEl>
                                          <p:spTgt spid="2355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6">
                                            <p:txEl>
                                              <p:pRg st="0" end="0"/>
                                            </p:txEl>
                                          </p:spTgt>
                                        </p:tgtEl>
                                        <p:attrNameLst>
                                          <p:attrName>ppt_w</p:attrName>
                                        </p:attrNameLst>
                                      </p:cBhvr>
                                    </p:anim>
                                    <p:anim by="(#ppt_w*0.50)" calcmode="lin" valueType="num">
                                      <p:cBhvr>
                                        <p:cTn id="26" dur="500" decel="50000" autoRev="1" fill="hold">
                                          <p:stCondLst>
                                            <p:cond delay="0"/>
                                          </p:stCondLst>
                                        </p:cTn>
                                        <p:tgtEl>
                                          <p:spTgt spid="6">
                                            <p:txEl>
                                              <p:pRg st="0" end="0"/>
                                            </p:txEl>
                                          </p:spTgt>
                                        </p:tgtEl>
                                        <p:attrNameLst>
                                          <p:attrName>ppt_x</p:attrName>
                                        </p:attrNameLst>
                                      </p:cBhvr>
                                    </p:anim>
                                    <p:anim from="(-#ppt_h/2)" to="(#ppt_y)" calcmode="lin" valueType="num">
                                      <p:cBhvr>
                                        <p:cTn id="27" dur="1000" fill="hold">
                                          <p:stCondLst>
                                            <p:cond delay="0"/>
                                          </p:stCondLst>
                                        </p:cTn>
                                        <p:tgtEl>
                                          <p:spTgt spid="6">
                                            <p:txEl>
                                              <p:pRg st="0" end="0"/>
                                            </p:txEl>
                                          </p:spTgt>
                                        </p:tgtEl>
                                        <p:attrNameLst>
                                          <p:attrName>ppt_y</p:attrName>
                                        </p:attrNameLst>
                                      </p:cBhvr>
                                    </p:anim>
                                    <p:animRot by="21600000">
                                      <p:cBhvr>
                                        <p:cTn id="28" dur="1000" fill="hold">
                                          <p:stCondLst>
                                            <p:cond delay="0"/>
                                          </p:stCondLst>
                                        </p:cTn>
                                        <p:tgtEl>
                                          <p:spTgt spid="6">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457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078" y="-1"/>
            <a:ext cx="9162078" cy="3573017"/>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573017"/>
            <a:ext cx="9144000" cy="328498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835696" y="2636912"/>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4274929" y="5877272"/>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7" name="Metin kutusu 6"/>
          <p:cNvSpPr txBox="1"/>
          <p:nvPr/>
        </p:nvSpPr>
        <p:spPr>
          <a:xfrm>
            <a:off x="7092280" y="5877271"/>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6353659"/>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circle(in)">
                                      <p:cBhvr>
                                        <p:cTn id="12" dur="20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6">
                                            <p:txEl>
                                              <p:pRg st="0" end="0"/>
                                            </p:txEl>
                                          </p:spTgt>
                                        </p:tgtEl>
                                        <p:attrNameLst>
                                          <p:attrName>ppt_w</p:attrName>
                                        </p:attrNameLst>
                                      </p:cBhvr>
                                    </p:anim>
                                    <p:anim by="(#ppt_w*0.50)" calcmode="lin" valueType="num">
                                      <p:cBhvr>
                                        <p:cTn id="26" dur="500" decel="50000" autoRev="1" fill="hold">
                                          <p:stCondLst>
                                            <p:cond delay="0"/>
                                          </p:stCondLst>
                                        </p:cTn>
                                        <p:tgtEl>
                                          <p:spTgt spid="6">
                                            <p:txEl>
                                              <p:pRg st="0" end="0"/>
                                            </p:txEl>
                                          </p:spTgt>
                                        </p:tgtEl>
                                        <p:attrNameLst>
                                          <p:attrName>ppt_x</p:attrName>
                                        </p:attrNameLst>
                                      </p:cBhvr>
                                    </p:anim>
                                    <p:anim from="(-#ppt_h/2)" to="(#ppt_y)" calcmode="lin" valueType="num">
                                      <p:cBhvr>
                                        <p:cTn id="27" dur="1000" fill="hold">
                                          <p:stCondLst>
                                            <p:cond delay="0"/>
                                          </p:stCondLst>
                                        </p:cTn>
                                        <p:tgtEl>
                                          <p:spTgt spid="6">
                                            <p:txEl>
                                              <p:pRg st="0" end="0"/>
                                            </p:txEl>
                                          </p:spTgt>
                                        </p:tgtEl>
                                        <p:attrNameLst>
                                          <p:attrName>ppt_y</p:attrName>
                                        </p:attrNameLst>
                                      </p:cBhvr>
                                    </p:anim>
                                    <p:animRot by="21600000">
                                      <p:cBhvr>
                                        <p:cTn id="28" dur="1000" fill="hold">
                                          <p:stCondLst>
                                            <p:cond delay="0"/>
                                          </p:stCondLst>
                                        </p:cTn>
                                        <p:tgtEl>
                                          <p:spTgt spid="6">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560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043608" y="1822177"/>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b</a:t>
            </a:r>
            <a:endParaRPr lang="tr-TR" sz="4400" b="1" dirty="0">
              <a:solidFill>
                <a:srgbClr val="FF0000"/>
              </a:solidFill>
              <a:latin typeface="Times New Roman" pitchFamily="18" charset="0"/>
              <a:cs typeface="Times New Roman" pitchFamily="18" charset="0"/>
            </a:endParaRPr>
          </a:p>
        </p:txBody>
      </p:sp>
      <p:sp>
        <p:nvSpPr>
          <p:cNvPr id="5" name="Metin kutusu 4"/>
          <p:cNvSpPr txBox="1"/>
          <p:nvPr/>
        </p:nvSpPr>
        <p:spPr>
          <a:xfrm>
            <a:off x="1043608" y="2591409"/>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d</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1043608" y="3429000"/>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c</a:t>
            </a:r>
            <a:endParaRPr lang="tr-TR" sz="4400" b="1" dirty="0">
              <a:solidFill>
                <a:srgbClr val="FF0000"/>
              </a:solidFill>
              <a:latin typeface="Times New Roman" pitchFamily="18" charset="0"/>
              <a:cs typeface="Times New Roman" pitchFamily="18" charset="0"/>
            </a:endParaRPr>
          </a:p>
        </p:txBody>
      </p:sp>
      <p:sp>
        <p:nvSpPr>
          <p:cNvPr id="7" name="Metin kutusu 6"/>
          <p:cNvSpPr txBox="1"/>
          <p:nvPr/>
        </p:nvSpPr>
        <p:spPr>
          <a:xfrm>
            <a:off x="1071673" y="4365104"/>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a</a:t>
            </a:r>
            <a:endParaRPr lang="tr-TR" sz="4400" b="1" dirty="0">
              <a:solidFill>
                <a:srgbClr val="FF0000"/>
              </a:solidFill>
              <a:latin typeface="Times New Roman" pitchFamily="18" charset="0"/>
              <a:cs typeface="Times New Roman" pitchFamily="18" charset="0"/>
            </a:endParaRPr>
          </a:p>
        </p:txBody>
      </p:sp>
      <p:sp>
        <p:nvSpPr>
          <p:cNvPr id="8" name="Metin kutusu 7"/>
          <p:cNvSpPr txBox="1"/>
          <p:nvPr/>
        </p:nvSpPr>
        <p:spPr>
          <a:xfrm>
            <a:off x="1071673" y="5134336"/>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ç</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11205054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circle(in)">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0" end="0"/>
                                            </p:txEl>
                                          </p:spTgt>
                                        </p:tgtEl>
                                        <p:attrNameLst>
                                          <p:attrName>ppt_w</p:attrName>
                                        </p:attrNameLst>
                                      </p:cBhvr>
                                    </p:anim>
                                    <p:anim by="(#ppt_w*0.50)" calcmode="lin" valueType="num">
                                      <p:cBhvr>
                                        <p:cTn id="29" dur="500" decel="50000" autoRev="1" fill="hold">
                                          <p:stCondLst>
                                            <p:cond delay="0"/>
                                          </p:stCondLst>
                                        </p:cTn>
                                        <p:tgtEl>
                                          <p:spTgt spid="6">
                                            <p:txEl>
                                              <p:pRg st="0" end="0"/>
                                            </p:txEl>
                                          </p:spTgt>
                                        </p:tgtEl>
                                        <p:attrNameLst>
                                          <p:attrName>ppt_x</p:attrName>
                                        </p:attrNameLst>
                                      </p:cBhvr>
                                    </p:anim>
                                    <p:anim from="(-#ppt_h/2)" to="(#ppt_y)" calcmode="lin" valueType="num">
                                      <p:cBhvr>
                                        <p:cTn id="30" dur="1000" fill="hold">
                                          <p:stCondLst>
                                            <p:cond delay="0"/>
                                          </p:stCondLst>
                                        </p:cTn>
                                        <p:tgtEl>
                                          <p:spTgt spid="6">
                                            <p:txEl>
                                              <p:pRg st="0" end="0"/>
                                            </p:txEl>
                                          </p:spTgt>
                                        </p:tgtEl>
                                        <p:attrNameLst>
                                          <p:attrName>ppt_y</p:attrName>
                                        </p:attrNameLst>
                                      </p:cBhvr>
                                    </p:anim>
                                    <p:animRot by="21600000">
                                      <p:cBhvr>
                                        <p:cTn id="31" dur="1000" fill="hold">
                                          <p:stCondLst>
                                            <p:cond delay="0"/>
                                          </p:stCondLst>
                                        </p:cTn>
                                        <p:tgtEl>
                                          <p:spTgt spid="6">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7">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7">
                                            <p:txEl>
                                              <p:pRg st="0" end="0"/>
                                            </p:txEl>
                                          </p:spTgt>
                                        </p:tgtEl>
                                        <p:attrNameLst>
                                          <p:attrName>ppt_w</p:attrName>
                                        </p:attrNameLst>
                                      </p:cBhvr>
                                    </p:anim>
                                    <p:anim by="(#ppt_w*0.50)" calcmode="lin" valueType="num">
                                      <p:cBhvr>
                                        <p:cTn id="37" dur="500" decel="50000" autoRev="1" fill="hold">
                                          <p:stCondLst>
                                            <p:cond delay="0"/>
                                          </p:stCondLst>
                                        </p:cTn>
                                        <p:tgtEl>
                                          <p:spTgt spid="7">
                                            <p:txEl>
                                              <p:pRg st="0" end="0"/>
                                            </p:txEl>
                                          </p:spTgt>
                                        </p:tgtEl>
                                        <p:attrNameLst>
                                          <p:attrName>ppt_x</p:attrName>
                                        </p:attrNameLst>
                                      </p:cBhvr>
                                    </p:anim>
                                    <p:anim from="(-#ppt_h/2)" to="(#ppt_y)" calcmode="lin" valueType="num">
                                      <p:cBhvr>
                                        <p:cTn id="38" dur="1000" fill="hold">
                                          <p:stCondLst>
                                            <p:cond delay="0"/>
                                          </p:stCondLst>
                                        </p:cTn>
                                        <p:tgtEl>
                                          <p:spTgt spid="7">
                                            <p:txEl>
                                              <p:pRg st="0" end="0"/>
                                            </p:txEl>
                                          </p:spTgt>
                                        </p:tgtEl>
                                        <p:attrNameLst>
                                          <p:attrName>ppt_y</p:attrName>
                                        </p:attrNameLst>
                                      </p:cBhvr>
                                    </p:anim>
                                    <p:animRot by="21600000">
                                      <p:cBhvr>
                                        <p:cTn id="39" dur="1000" fill="hold">
                                          <p:stCondLst>
                                            <p:cond delay="0"/>
                                          </p:stCondLst>
                                        </p:cTn>
                                        <p:tgtEl>
                                          <p:spTgt spid="7">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8">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
                                            <p:txEl>
                                              <p:pRg st="0" end="0"/>
                                            </p:txEl>
                                          </p:spTgt>
                                        </p:tgtEl>
                                        <p:attrNameLst>
                                          <p:attrName>ppt_w</p:attrName>
                                        </p:attrNameLst>
                                      </p:cBhvr>
                                    </p:anim>
                                    <p:anim by="(#ppt_w*0.50)" calcmode="lin" valueType="num">
                                      <p:cBhvr>
                                        <p:cTn id="45" dur="500" decel="50000" autoRev="1" fill="hold">
                                          <p:stCondLst>
                                            <p:cond delay="0"/>
                                          </p:stCondLst>
                                        </p:cTn>
                                        <p:tgtEl>
                                          <p:spTgt spid="8">
                                            <p:txEl>
                                              <p:pRg st="0" end="0"/>
                                            </p:txEl>
                                          </p:spTgt>
                                        </p:tgtEl>
                                        <p:attrNameLst>
                                          <p:attrName>ppt_x</p:attrName>
                                        </p:attrNameLst>
                                      </p:cBhvr>
                                    </p:anim>
                                    <p:anim from="(-#ppt_h/2)" to="(#ppt_y)" calcmode="lin" valueType="num">
                                      <p:cBhvr>
                                        <p:cTn id="46" dur="1000" fill="hold">
                                          <p:stCondLst>
                                            <p:cond delay="0"/>
                                          </p:stCondLst>
                                        </p:cTn>
                                        <p:tgtEl>
                                          <p:spTgt spid="8">
                                            <p:txEl>
                                              <p:pRg st="0" end="0"/>
                                            </p:txEl>
                                          </p:spTgt>
                                        </p:tgtEl>
                                        <p:attrNameLst>
                                          <p:attrName>ppt_y</p:attrName>
                                        </p:attrNameLst>
                                      </p:cBhvr>
                                    </p:anim>
                                    <p:animRot by="21600000">
                                      <p:cBhvr>
                                        <p:cTn id="47"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66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868144" y="3044279"/>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5" name="Metin kutusu 4"/>
          <p:cNvSpPr txBox="1"/>
          <p:nvPr/>
        </p:nvSpPr>
        <p:spPr>
          <a:xfrm>
            <a:off x="683568" y="5661248"/>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09643734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ircle(in)">
                                      <p:cBhvr>
                                        <p:cTn id="7" dur="2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76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8225"/>
            <a:ext cx="9144000" cy="300037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018600"/>
            <a:ext cx="9144000" cy="38394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419872" y="980728"/>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539552" y="5733256"/>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92144042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circle(in)">
                                      <p:cBhvr>
                                        <p:cTn id="12" dur="2000"/>
                                        <p:tgtEl>
                                          <p:spTgt spid="27651"/>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6">
                                            <p:txEl>
                                              <p:pRg st="0" end="0"/>
                                            </p:txEl>
                                          </p:spTgt>
                                        </p:tgtEl>
                                        <p:attrNameLst>
                                          <p:attrName>ppt_w</p:attrName>
                                        </p:attrNameLst>
                                      </p:cBhvr>
                                    </p:anim>
                                    <p:anim by="(#ppt_w*0.50)" calcmode="lin" valueType="num">
                                      <p:cBhvr>
                                        <p:cTn id="26" dur="500" decel="50000" autoRev="1" fill="hold">
                                          <p:stCondLst>
                                            <p:cond delay="0"/>
                                          </p:stCondLst>
                                        </p:cTn>
                                        <p:tgtEl>
                                          <p:spTgt spid="6">
                                            <p:txEl>
                                              <p:pRg st="0" end="0"/>
                                            </p:txEl>
                                          </p:spTgt>
                                        </p:tgtEl>
                                        <p:attrNameLst>
                                          <p:attrName>ppt_x</p:attrName>
                                        </p:attrNameLst>
                                      </p:cBhvr>
                                    </p:anim>
                                    <p:anim from="(-#ppt_h/2)" to="(#ppt_y)" calcmode="lin" valueType="num">
                                      <p:cBhvr>
                                        <p:cTn id="27" dur="1000" fill="hold">
                                          <p:stCondLst>
                                            <p:cond delay="0"/>
                                          </p:stCondLst>
                                        </p:cTn>
                                        <p:tgtEl>
                                          <p:spTgt spid="6">
                                            <p:txEl>
                                              <p:pRg st="0" end="0"/>
                                            </p:txEl>
                                          </p:spTgt>
                                        </p:tgtEl>
                                        <p:attrNameLst>
                                          <p:attrName>ppt_y</p:attrName>
                                        </p:attrNameLst>
                                      </p:cBhvr>
                                    </p:anim>
                                    <p:animRot by="21600000">
                                      <p:cBhvr>
                                        <p:cTn id="28"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86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922"/>
            <a:ext cx="9144000" cy="379095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733800"/>
            <a:ext cx="9144000" cy="31242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419872" y="980728"/>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683568" y="5157192"/>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63442993"/>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circle(in)">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circle(in)">
                                      <p:cBhvr>
                                        <p:cTn id="12" dur="2000"/>
                                        <p:tgtEl>
                                          <p:spTgt spid="2867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6">
                                            <p:txEl>
                                              <p:pRg st="0" end="0"/>
                                            </p:txEl>
                                          </p:spTgt>
                                        </p:tgtEl>
                                        <p:attrNameLst>
                                          <p:attrName>ppt_w</p:attrName>
                                        </p:attrNameLst>
                                      </p:cBhvr>
                                    </p:anim>
                                    <p:anim by="(#ppt_w*0.50)" calcmode="lin" valueType="num">
                                      <p:cBhvr>
                                        <p:cTn id="26" dur="500" decel="50000" autoRev="1" fill="hold">
                                          <p:stCondLst>
                                            <p:cond delay="0"/>
                                          </p:stCondLst>
                                        </p:cTn>
                                        <p:tgtEl>
                                          <p:spTgt spid="6">
                                            <p:txEl>
                                              <p:pRg st="0" end="0"/>
                                            </p:txEl>
                                          </p:spTgt>
                                        </p:tgtEl>
                                        <p:attrNameLst>
                                          <p:attrName>ppt_x</p:attrName>
                                        </p:attrNameLst>
                                      </p:cBhvr>
                                    </p:anim>
                                    <p:anim from="(-#ppt_h/2)" to="(#ppt_y)" calcmode="lin" valueType="num">
                                      <p:cBhvr>
                                        <p:cTn id="27" dur="1000" fill="hold">
                                          <p:stCondLst>
                                            <p:cond delay="0"/>
                                          </p:stCondLst>
                                        </p:cTn>
                                        <p:tgtEl>
                                          <p:spTgt spid="6">
                                            <p:txEl>
                                              <p:pRg st="0" end="0"/>
                                            </p:txEl>
                                          </p:spTgt>
                                        </p:tgtEl>
                                        <p:attrNameLst>
                                          <p:attrName>ppt_y</p:attrName>
                                        </p:attrNameLst>
                                      </p:cBhvr>
                                    </p:anim>
                                    <p:animRot by="21600000">
                                      <p:cBhvr>
                                        <p:cTn id="28"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96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279"/>
            <a:ext cx="9144000" cy="6856721"/>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11560" y="4869160"/>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093998906"/>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circle(in)">
                                      <p:cBhvr>
                                        <p:cTn id="7" dur="2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7284"/>
            <a:ext cx="9144000" cy="2413604"/>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2420888"/>
            <a:ext cx="9144000" cy="445278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39552" y="1484784"/>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6" name="Metin kutusu 5"/>
          <p:cNvSpPr txBox="1"/>
          <p:nvPr/>
        </p:nvSpPr>
        <p:spPr>
          <a:xfrm>
            <a:off x="539552" y="5517232"/>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0629895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ircle(in)">
                                      <p:cBhvr>
                                        <p:cTn id="7" dur="2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circle(in)">
                                      <p:cBhvr>
                                        <p:cTn id="12" dur="2000"/>
                                        <p:tgtEl>
                                          <p:spTgt spid="30723"/>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6">
                                            <p:txEl>
                                              <p:pRg st="0" end="0"/>
                                            </p:txEl>
                                          </p:spTgt>
                                        </p:tgtEl>
                                        <p:attrNameLst>
                                          <p:attrName>ppt_w</p:attrName>
                                        </p:attrNameLst>
                                      </p:cBhvr>
                                    </p:anim>
                                    <p:anim by="(#ppt_w*0.50)" calcmode="lin" valueType="num">
                                      <p:cBhvr>
                                        <p:cTn id="26" dur="500" decel="50000" autoRev="1" fill="hold">
                                          <p:stCondLst>
                                            <p:cond delay="0"/>
                                          </p:stCondLst>
                                        </p:cTn>
                                        <p:tgtEl>
                                          <p:spTgt spid="6">
                                            <p:txEl>
                                              <p:pRg st="0" end="0"/>
                                            </p:txEl>
                                          </p:spTgt>
                                        </p:tgtEl>
                                        <p:attrNameLst>
                                          <p:attrName>ppt_x</p:attrName>
                                        </p:attrNameLst>
                                      </p:cBhvr>
                                    </p:anim>
                                    <p:anim from="(-#ppt_h/2)" to="(#ppt_y)" calcmode="lin" valueType="num">
                                      <p:cBhvr>
                                        <p:cTn id="27" dur="1000" fill="hold">
                                          <p:stCondLst>
                                            <p:cond delay="0"/>
                                          </p:stCondLst>
                                        </p:cTn>
                                        <p:tgtEl>
                                          <p:spTgt spid="6">
                                            <p:txEl>
                                              <p:pRg st="0" end="0"/>
                                            </p:txEl>
                                          </p:spTgt>
                                        </p:tgtEl>
                                        <p:attrNameLst>
                                          <p:attrName>ppt_y</p:attrName>
                                        </p:attrNameLst>
                                      </p:cBhvr>
                                    </p:anim>
                                    <p:animRot by="21600000">
                                      <p:cBhvr>
                                        <p:cTn id="28"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17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804248" y="2564904"/>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
        <p:nvSpPr>
          <p:cNvPr id="5" name="Metin kutusu 4"/>
          <p:cNvSpPr txBox="1"/>
          <p:nvPr/>
        </p:nvSpPr>
        <p:spPr>
          <a:xfrm>
            <a:off x="827584" y="5157192"/>
            <a:ext cx="576064" cy="769441"/>
          </a:xfrm>
          <a:prstGeom prst="rect">
            <a:avLst/>
          </a:prstGeom>
          <a:noFill/>
        </p:spPr>
        <p:txBody>
          <a:bodyPr wrap="square" rtlCol="0">
            <a:spAutoFit/>
          </a:bodyPr>
          <a:lstStyle/>
          <a:p>
            <a:r>
              <a:rPr lang="tr-TR" sz="4400" b="1" dirty="0" smtClean="0">
                <a:solidFill>
                  <a:srgbClr val="FF0000"/>
                </a:solidFill>
                <a:latin typeface="Times New Roman" pitchFamily="18" charset="0"/>
                <a:cs typeface="Times New Roman" pitchFamily="18" charset="0"/>
              </a:rPr>
              <a:t>X</a:t>
            </a:r>
            <a:endParaRPr lang="tr-TR" sz="4400" b="1"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24878141"/>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ircle(in)">
                                      <p:cBhvr>
                                        <p:cTn id="7" dur="2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5">
                                            <p:txEl>
                                              <p:pRg st="0" end="0"/>
                                            </p:txEl>
                                          </p:spTgt>
                                        </p:tgtEl>
                                        <p:attrNameLst>
                                          <p:attrName>ppt_w</p:attrName>
                                        </p:attrNameLst>
                                      </p:cBhvr>
                                    </p:anim>
                                    <p:anim by="(#ppt_w*0.50)" calcmode="lin" valueType="num">
                                      <p:cBhvr>
                                        <p:cTn id="21" dur="500" decel="50000" autoRev="1" fill="hold">
                                          <p:stCondLst>
                                            <p:cond delay="0"/>
                                          </p:stCondLst>
                                        </p:cTn>
                                        <p:tgtEl>
                                          <p:spTgt spid="5">
                                            <p:txEl>
                                              <p:pRg st="0" end="0"/>
                                            </p:txEl>
                                          </p:spTgt>
                                        </p:tgtEl>
                                        <p:attrNameLst>
                                          <p:attrName>ppt_x</p:attrName>
                                        </p:attrNameLst>
                                      </p:cBhvr>
                                    </p:anim>
                                    <p:anim from="(-#ppt_h/2)" to="(#ppt_y)" calcmode="lin" valueType="num">
                                      <p:cBhvr>
                                        <p:cTn id="22" dur="1000" fill="hold">
                                          <p:stCondLst>
                                            <p:cond delay="0"/>
                                          </p:stCondLst>
                                        </p:cTn>
                                        <p:tgtEl>
                                          <p:spTgt spid="5">
                                            <p:txEl>
                                              <p:pRg st="0" end="0"/>
                                            </p:txEl>
                                          </p:spTgt>
                                        </p:tgtEl>
                                        <p:attrNameLst>
                                          <p:attrName>ppt_y</p:attrName>
                                        </p:attrNameLst>
                                      </p:cBhvr>
                                    </p:anim>
                                    <p:animRot by="21600000">
                                      <p:cBhvr>
                                        <p:cTn id="23"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51527" y="188640"/>
            <a:ext cx="86260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DERS:</a:t>
            </a:r>
            <a:r>
              <a:rPr lang="tr-TR" sz="5400" b="1" cap="none" spc="0" dirty="0" smtClean="0">
                <a:ln w="11430"/>
                <a:solidFill>
                  <a:srgbClr val="00B0F0"/>
                </a:solidFill>
                <a:effectLst>
                  <a:outerShdw blurRad="50800" dist="39000" dir="5460000" algn="tl">
                    <a:srgbClr val="000000">
                      <a:alpha val="38000"/>
                    </a:srgbClr>
                  </a:outerShdw>
                </a:effectLst>
                <a:latin typeface="Rockwell Extra Bold" pitchFamily="18" charset="0"/>
              </a:rPr>
              <a:t>FEN BİLİMLERİ</a:t>
            </a:r>
            <a:endParaRPr lang="tr-TR" sz="5400" b="1" cap="none" spc="0" dirty="0">
              <a:ln w="11430"/>
              <a:solidFill>
                <a:srgbClr val="00B0F0"/>
              </a:solidFill>
              <a:effectLst>
                <a:outerShdw blurRad="50800" dist="39000" dir="5460000" algn="tl">
                  <a:srgbClr val="000000">
                    <a:alpha val="38000"/>
                  </a:srgbClr>
                </a:outerShdw>
              </a:effectLst>
              <a:latin typeface="Rockwell Extra Bold" pitchFamily="18" charset="0"/>
            </a:endParaRPr>
          </a:p>
        </p:txBody>
      </p:sp>
      <p:sp>
        <p:nvSpPr>
          <p:cNvPr id="5" name="Dikdörtgen 4"/>
          <p:cNvSpPr/>
          <p:nvPr/>
        </p:nvSpPr>
        <p:spPr>
          <a:xfrm>
            <a:off x="105499" y="980728"/>
            <a:ext cx="8786981"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KONU:</a:t>
            </a:r>
            <a:r>
              <a:rPr lang="tr-TR" sz="4800" b="1" dirty="0">
                <a:ln w="11430"/>
                <a:solidFill>
                  <a:srgbClr val="FFC000"/>
                </a:solidFill>
                <a:effectLst>
                  <a:outerShdw blurRad="50800" dist="39000" dir="5460000" algn="tl">
                    <a:srgbClr val="000000">
                      <a:alpha val="38000"/>
                    </a:srgbClr>
                  </a:outerShdw>
                </a:effectLst>
                <a:latin typeface="Rockwell Extra Bold" pitchFamily="18" charset="0"/>
              </a:rPr>
              <a:t>DÜNYA’NIN YAPISI </a:t>
            </a:r>
            <a:r>
              <a:rPr lang="tr-TR" sz="4800" b="1" cap="none" spc="0" dirty="0" smtClean="0">
                <a:ln w="11430"/>
                <a:solidFill>
                  <a:srgbClr val="FFC000"/>
                </a:solidFill>
                <a:effectLst>
                  <a:outerShdw blurRad="50800" dist="39000" dir="5460000" algn="tl">
                    <a:srgbClr val="000000">
                      <a:alpha val="38000"/>
                    </a:srgbClr>
                  </a:outerShdw>
                </a:effectLst>
                <a:latin typeface="Rockwell Extra Bold" pitchFamily="18" charset="0"/>
              </a:rPr>
              <a:t>SUNUSU</a:t>
            </a:r>
          </a:p>
          <a:p>
            <a:pPr algn="ctr"/>
            <a:r>
              <a:rPr lang="tr-TR" sz="4800" b="1" dirty="0" smtClean="0">
                <a:ln w="11430"/>
                <a:solidFill>
                  <a:srgbClr val="00B050"/>
                </a:solidFill>
                <a:effectLst>
                  <a:outerShdw blurRad="50800" dist="39000" dir="5460000" algn="tl">
                    <a:srgbClr val="000000">
                      <a:alpha val="38000"/>
                    </a:srgbClr>
                  </a:outerShdw>
                </a:effectLst>
                <a:latin typeface="Rockwell Extra Bold" pitchFamily="18" charset="0"/>
              </a:rPr>
              <a:t>DÜNYA’NIN YAPISINDA NELER VAR?</a:t>
            </a:r>
            <a:endParaRPr lang="tr-TR" sz="4800" b="1" cap="none" spc="0" dirty="0">
              <a:ln w="11430"/>
              <a:solidFill>
                <a:srgbClr val="00B050"/>
              </a:solidFill>
              <a:effectLst>
                <a:outerShdw blurRad="50800" dist="39000" dir="5460000" algn="tl">
                  <a:srgbClr val="000000">
                    <a:alpha val="38000"/>
                  </a:srgbClr>
                </a:outerShdw>
              </a:effectLst>
              <a:latin typeface="Rockwell Extra Bold" pitchFamily="18" charset="0"/>
            </a:endParaRPr>
          </a:p>
        </p:txBody>
      </p:sp>
      <p:sp>
        <p:nvSpPr>
          <p:cNvPr id="6" name="Dikdörtgen 5"/>
          <p:cNvSpPr/>
          <p:nvPr/>
        </p:nvSpPr>
        <p:spPr>
          <a:xfrm>
            <a:off x="66270" y="3811012"/>
            <a:ext cx="9077729"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Rockwell Extra Bold" pitchFamily="18" charset="0"/>
              </a:rPr>
              <a:t>HAZIRLAYAN:</a:t>
            </a:r>
            <a:r>
              <a:rPr lang="tr-TR" sz="4800" b="1" cap="none" spc="0" dirty="0" smtClean="0">
                <a:ln w="11430"/>
                <a:solidFill>
                  <a:schemeClr val="bg1"/>
                </a:solidFill>
                <a:effectLst>
                  <a:outerShdw blurRad="50800" dist="39000" dir="5460000" algn="tl">
                    <a:srgbClr val="000000">
                      <a:alpha val="38000"/>
                    </a:srgbClr>
                  </a:outerShdw>
                </a:effectLst>
                <a:latin typeface="Rockwell Extra Bold" pitchFamily="18" charset="0"/>
              </a:rPr>
              <a:t>CUMA ARAYICI</a:t>
            </a:r>
          </a:p>
          <a:p>
            <a:pPr algn="ctr"/>
            <a:r>
              <a:rPr lang="tr-TR" sz="4800" b="1" dirty="0" smtClean="0">
                <a:ln w="11430"/>
                <a:solidFill>
                  <a:schemeClr val="bg1"/>
                </a:solidFill>
                <a:effectLst>
                  <a:outerShdw blurRad="50800" dist="39000" dir="5460000" algn="tl">
                    <a:srgbClr val="000000">
                      <a:alpha val="38000"/>
                    </a:srgbClr>
                  </a:outerShdw>
                </a:effectLst>
                <a:latin typeface="Rockwell Extra Bold" pitchFamily="18" charset="0"/>
              </a:rPr>
              <a:t>ÖZEL İDARE İ.O MALATYA-MERKEZ</a:t>
            </a:r>
            <a:endParaRPr lang="tr-TR" sz="4800" b="1" cap="none" spc="0" dirty="0">
              <a:ln w="11430"/>
              <a:solidFill>
                <a:schemeClr val="bg1"/>
              </a:solidFill>
              <a:effectLst>
                <a:outerShdw blurRad="50800" dist="39000" dir="5460000" algn="tl">
                  <a:srgbClr val="000000">
                    <a:alpha val="38000"/>
                  </a:srgbClr>
                </a:outerShdw>
              </a:effectLst>
              <a:latin typeface="Rockwell Extra Bold" pitchFamily="18" charset="0"/>
            </a:endParaRPr>
          </a:p>
        </p:txBody>
      </p:sp>
    </p:spTree>
    <p:extLst>
      <p:ext uri="{BB962C8B-B14F-4D97-AF65-F5344CB8AC3E}">
        <p14:creationId xmlns="" xmlns:p14="http://schemas.microsoft.com/office/powerpoint/2010/main" val="4122690624"/>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by="(-#ppt_w*2)" calcmode="lin" valueType="num">
                                      <p:cBhvr rctx="PPT">
                                        <p:cTn id="24" dur="500" autoRev="1" fill="hold">
                                          <p:stCondLst>
                                            <p:cond delay="0"/>
                                          </p:stCondLst>
                                        </p:cTn>
                                        <p:tgtEl>
                                          <p:spTgt spid="6"/>
                                        </p:tgtEl>
                                        <p:attrNameLst>
                                          <p:attrName>ppt_w</p:attrName>
                                        </p:attrNameLst>
                                      </p:cBhvr>
                                    </p:anim>
                                    <p:anim by="(#ppt_w*0.50)" calcmode="lin" valueType="num">
                                      <p:cBhvr>
                                        <p:cTn id="25" dur="500" decel="50000" autoRev="1" fill="hold">
                                          <p:stCondLst>
                                            <p:cond delay="0"/>
                                          </p:stCondLst>
                                        </p:cTn>
                                        <p:tgtEl>
                                          <p:spTgt spid="6"/>
                                        </p:tgtEl>
                                        <p:attrNameLst>
                                          <p:attrName>ppt_x</p:attrName>
                                        </p:attrNameLst>
                                      </p:cBhvr>
                                    </p:anim>
                                    <p:anim from="(-#ppt_h/2)" to="(#ppt_y)" calcmode="lin" valueType="num">
                                      <p:cBhvr>
                                        <p:cTn id="26" dur="1000" fill="hold">
                                          <p:stCondLst>
                                            <p:cond delay="0"/>
                                          </p:stCondLst>
                                        </p:cTn>
                                        <p:tgtEl>
                                          <p:spTgt spid="6"/>
                                        </p:tgtEl>
                                        <p:attrNameLst>
                                          <p:attrName>ppt_y</p:attrName>
                                        </p:attrNameLst>
                                      </p:cBhvr>
                                    </p:anim>
                                    <p:animRot by="21600000">
                                      <p:cBhvr>
                                        <p:cTn id="2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Deniz Dalgası ,Şelale ,Akarsu Hareketli Gifler - Sayfa 4 ..."/>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Metin kutusu 3"/>
          <p:cNvSpPr txBox="1"/>
          <p:nvPr/>
        </p:nvSpPr>
        <p:spPr>
          <a:xfrm>
            <a:off x="0" y="188640"/>
            <a:ext cx="9144000" cy="6186309"/>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Biraz daha ayrıntı verecek olursak: Her maddenin bir kütlesi ve hacmi vardır. Balonun sönük halinin kütlesini ölçebiliriz. Daha sonra şişkin halini ölçtüğümüzde kütlesi değişecektir. Aradaki fark havanın kütlesidir. Aynı şekilde sönük balonu ağzına kadar su dolu bir kaba koyduğumuzda biraz su taşacaktır.</a:t>
            </a:r>
          </a:p>
        </p:txBody>
      </p:sp>
    </p:spTree>
    <p:extLst>
      <p:ext uri="{BB962C8B-B14F-4D97-AF65-F5344CB8AC3E}">
        <p14:creationId xmlns="" xmlns:p14="http://schemas.microsoft.com/office/powerpoint/2010/main" val="69941490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descr="Rüzgar Gülü Nedir? - Delinetciler Portal"/>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4499992" cy="68580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4" name="Picture 2" descr="Rüzgar Gülü Nedir? - Delinetciler Portal"/>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10398" y="0"/>
            <a:ext cx="4633601" cy="68580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5" name="Metin kutusu 4"/>
          <p:cNvSpPr txBox="1"/>
          <p:nvPr/>
        </p:nvSpPr>
        <p:spPr>
          <a:xfrm>
            <a:off x="0" y="188640"/>
            <a:ext cx="9144000" cy="6186309"/>
          </a:xfrm>
          <a:prstGeom prst="rect">
            <a:avLst/>
          </a:prstGeom>
          <a:noFill/>
        </p:spPr>
        <p:txBody>
          <a:bodyPr wrap="square" rtlCol="0">
            <a:spAutoFit/>
          </a:bodyPr>
          <a:lstStyle/>
          <a:p>
            <a:r>
              <a:rPr lang="tr-TR" sz="4400" b="1" dirty="0">
                <a:solidFill>
                  <a:srgbClr val="FF0000"/>
                </a:solidFill>
                <a:latin typeface="Times New Roman" pitchFamily="18" charset="0"/>
                <a:cs typeface="Times New Roman" pitchFamily="18" charset="0"/>
              </a:rPr>
              <a:t>Şişkin balonu koyduğumuzda da bu olacaktır. Ama taşan su miktarı farklı olacaktır. Bu da balonun içindeki havanın hacmini verecektir</a:t>
            </a:r>
            <a:r>
              <a:rPr lang="tr-TR" sz="4400" b="1" dirty="0" smtClean="0">
                <a:solidFill>
                  <a:srgbClr val="FF0000"/>
                </a:solidFill>
                <a:latin typeface="Times New Roman" pitchFamily="18" charset="0"/>
                <a:cs typeface="Times New Roman" pitchFamily="18" charset="0"/>
              </a:rPr>
              <a:t>.</a:t>
            </a:r>
          </a:p>
          <a:p>
            <a:r>
              <a:rPr lang="tr-TR" sz="4400" b="1" dirty="0">
                <a:solidFill>
                  <a:srgbClr val="FF0000"/>
                </a:solidFill>
                <a:latin typeface="Times New Roman" pitchFamily="18" charset="0"/>
                <a:cs typeface="Times New Roman" pitchFamily="18" charset="0"/>
              </a:rPr>
              <a:t>Bir başka örnek ise, yelpazeyi veya gazeteyi salladığımızda hissettiğimiz rüzgar olabilir. Çünkü havayı hareket ettirmiş olacağız. Bu da havanın varlığını kanıtlar.</a:t>
            </a:r>
          </a:p>
        </p:txBody>
      </p:sp>
    </p:spTree>
    <p:extLst>
      <p:ext uri="{BB962C8B-B14F-4D97-AF65-F5344CB8AC3E}">
        <p14:creationId xmlns="" xmlns:p14="http://schemas.microsoft.com/office/powerpoint/2010/main" val="227630296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5">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5">
                                            <p:txEl>
                                              <p:pRg st="0" end="0"/>
                                            </p:txEl>
                                          </p:spTgt>
                                        </p:tgtEl>
                                        <p:attrNameLst>
                                          <p:attrName>ppt_w</p:attrName>
                                        </p:attrNameLst>
                                      </p:cBhvr>
                                    </p:anim>
                                    <p:anim by="(#ppt_w*0.50)" calcmode="lin" valueType="num">
                                      <p:cBhvr>
                                        <p:cTn id="18" dur="500" decel="50000" autoRev="1" fill="hold">
                                          <p:stCondLst>
                                            <p:cond delay="0"/>
                                          </p:stCondLst>
                                        </p:cTn>
                                        <p:tgtEl>
                                          <p:spTgt spid="5">
                                            <p:txEl>
                                              <p:pRg st="0" end="0"/>
                                            </p:txEl>
                                          </p:spTgt>
                                        </p:tgtEl>
                                        <p:attrNameLst>
                                          <p:attrName>ppt_x</p:attrName>
                                        </p:attrNameLst>
                                      </p:cBhvr>
                                    </p:anim>
                                    <p:anim from="(-#ppt_h/2)" to="(#ppt_y)" calcmode="lin" valueType="num">
                                      <p:cBhvr>
                                        <p:cTn id="19" dur="1000" fill="hold">
                                          <p:stCondLst>
                                            <p:cond delay="0"/>
                                          </p:stCondLst>
                                        </p:cTn>
                                        <p:tgtEl>
                                          <p:spTgt spid="5">
                                            <p:txEl>
                                              <p:pRg st="0" end="0"/>
                                            </p:txEl>
                                          </p:spTgt>
                                        </p:tgtEl>
                                        <p:attrNameLst>
                                          <p:attrName>ppt_y</p:attrName>
                                        </p:attrNameLst>
                                      </p:cBhvr>
                                    </p:anim>
                                    <p:animRot by="21600000">
                                      <p:cBhvr>
                                        <p:cTn id="20" dur="1000" fill="hold">
                                          <p:stCondLst>
                                            <p:cond delay="0"/>
                                          </p:stCondLst>
                                        </p:cTn>
                                        <p:tgtEl>
                                          <p:spTgt spid="5">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by="(-#ppt_w*2)" calcmode="lin" valueType="num">
                                      <p:cBhvr rctx="PPT">
                                        <p:cTn id="25" dur="500" autoRev="1" fill="hold">
                                          <p:stCondLst>
                                            <p:cond delay="0"/>
                                          </p:stCondLst>
                                        </p:cTn>
                                        <p:tgtEl>
                                          <p:spTgt spid="5">
                                            <p:txEl>
                                              <p:pRg st="1" end="1"/>
                                            </p:txEl>
                                          </p:spTgt>
                                        </p:tgtEl>
                                        <p:attrNameLst>
                                          <p:attrName>ppt_w</p:attrName>
                                        </p:attrNameLst>
                                      </p:cBhvr>
                                    </p:anim>
                                    <p:anim by="(#ppt_w*0.50)" calcmode="lin" valueType="num">
                                      <p:cBhvr>
                                        <p:cTn id="26" dur="500" decel="50000" autoRev="1" fill="hold">
                                          <p:stCondLst>
                                            <p:cond delay="0"/>
                                          </p:stCondLst>
                                        </p:cTn>
                                        <p:tgtEl>
                                          <p:spTgt spid="5">
                                            <p:txEl>
                                              <p:pRg st="1" end="1"/>
                                            </p:txEl>
                                          </p:spTgt>
                                        </p:tgtEl>
                                        <p:attrNameLst>
                                          <p:attrName>ppt_x</p:attrName>
                                        </p:attrNameLst>
                                      </p:cBhvr>
                                    </p:anim>
                                    <p:anim from="(-#ppt_h/2)" to="(#ppt_y)" calcmode="lin" valueType="num">
                                      <p:cBhvr>
                                        <p:cTn id="27" dur="1000" fill="hold">
                                          <p:stCondLst>
                                            <p:cond delay="0"/>
                                          </p:stCondLst>
                                        </p:cTn>
                                        <p:tgtEl>
                                          <p:spTgt spid="5">
                                            <p:txEl>
                                              <p:pRg st="1" end="1"/>
                                            </p:txEl>
                                          </p:spTgt>
                                        </p:tgtEl>
                                        <p:attrNameLst>
                                          <p:attrName>ppt_y</p:attrName>
                                        </p:attrNameLst>
                                      </p:cBhvr>
                                    </p:anim>
                                    <p:animRot by="21600000">
                                      <p:cBhvr>
                                        <p:cTn id="28"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5224053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9494757"/>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94941994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7105"/>
            <a:ext cx="9144000" cy="6850895"/>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76436105"/>
      </p:ext>
    </p:extLst>
  </p:cSld>
  <p:clrMapOvr>
    <a:masterClrMapping/>
  </p:clrMapOvr>
  <mc:AlternateContent xmlns:mc="http://schemas.openxmlformats.org/markup-compatibility/2006">
    <mc:Choice xmlns="" xmlns:p14="http://schemas.microsoft.com/office/powerpoint/2010/main" Requires="p14">
      <p:transition spd="slow" p14:dur="4400">
        <p14:honeycomb/>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577</Words>
  <PresentationFormat>Ekran Gösterisi (4:3)</PresentationFormat>
  <Paragraphs>68</Paragraphs>
  <Slides>39</Slides>
  <Notes>1</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2016-09-19T10:44:02Z</dcterms:created>
  <dcterms:modified xsi:type="dcterms:W3CDTF">2020-09-19T10:02:30Z</dcterms:modified>
  <cp:category>https://www.sorubak.com</cp:category>
</cp:coreProperties>
</file>