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0" r:id="rId2"/>
    <p:sldId id="294" r:id="rId3"/>
    <p:sldId id="311" r:id="rId4"/>
    <p:sldId id="293" r:id="rId5"/>
    <p:sldId id="292" r:id="rId6"/>
    <p:sldId id="291" r:id="rId7"/>
    <p:sldId id="290" r:id="rId8"/>
    <p:sldId id="295" r:id="rId9"/>
    <p:sldId id="296" r:id="rId10"/>
    <p:sldId id="297" r:id="rId11"/>
    <p:sldId id="300" r:id="rId12"/>
    <p:sldId id="302" r:id="rId13"/>
    <p:sldId id="301" r:id="rId14"/>
    <p:sldId id="303" r:id="rId15"/>
    <p:sldId id="304" r:id="rId16"/>
    <p:sldId id="307" r:id="rId17"/>
    <p:sldId id="306" r:id="rId18"/>
    <p:sldId id="308" r:id="rId19"/>
    <p:sldId id="309" r:id="rId20"/>
    <p:sldId id="305" r:id="rId21"/>
    <p:sldId id="277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6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25.11.2019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5 İçerik Yer Tutucusu" descr="KULÜP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596" y="285728"/>
            <a:ext cx="8215370" cy="1214447"/>
          </a:xfrm>
        </p:spPr>
      </p:pic>
      <p:sp>
        <p:nvSpPr>
          <p:cNvPr id="11" name="1 Başlı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2.Sınıf </a:t>
            </a:r>
            <a:br>
              <a:rPr kumimoji="0" lang="tr-TR" sz="4000" b="1" i="0" u="none" strike="noStrike" kern="1200" cap="none" spc="0" normalizeH="0" baseline="0" noProof="0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tr-TR" sz="4000" b="1" i="0" u="none" strike="noStrike" kern="1200" cap="none" spc="0" normalizeH="0" baseline="0" noProof="0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karışık kelimelerden cümle oluşturma</a:t>
            </a:r>
            <a:endParaRPr kumimoji="0" lang="tr-TR" sz="4000" b="1" i="0" u="none" strike="noStrike" kern="1200" cap="none" spc="0" normalizeH="0" baseline="0" noProof="0" dirty="0">
              <a:ln w="19050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Users\lenovo\Pictures\KULÜP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785926"/>
            <a:ext cx="8286808" cy="4500594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3600450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latin typeface="(MyE)Arenzi" pitchFamily="2" charset="-94"/>
              </a:rPr>
              <a:t>açar - ilkbahar- gelince - ağaçlar - çiçek</a:t>
            </a:r>
            <a:endParaRPr lang="tr-TR" b="1" dirty="0">
              <a:latin typeface="(MyE)Arenzi" pitchFamily="2" charset="-94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643314"/>
            <a:ext cx="9144000" cy="3214686"/>
          </a:xfrm>
          <a:solidFill>
            <a:srgbClr val="FF0000"/>
          </a:solidFill>
        </p:spPr>
        <p:txBody>
          <a:bodyPr>
            <a:normAutofit/>
          </a:bodyPr>
          <a:lstStyle/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r>
              <a:rPr lang="tr-TR" sz="4400" b="1" dirty="0" smtClean="0">
                <a:solidFill>
                  <a:schemeClr val="bg1"/>
                </a:solidFill>
                <a:latin typeface="(MyE)Arenzi" pitchFamily="2" charset="-94"/>
              </a:rPr>
              <a:t>İlkbahar  gelince  ağaçlar  çiçek  açar.</a:t>
            </a:r>
          </a:p>
          <a:p>
            <a:endParaRPr lang="tr-TR" sz="4400" dirty="0" smtClean="0">
              <a:latin typeface="(MyE)Arenzi" pitchFamily="2" charset="-94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600450"/>
          </a:xfrm>
          <a:solidFill>
            <a:srgbClr val="FFFF00"/>
          </a:solidFill>
        </p:spPr>
        <p:txBody>
          <a:bodyPr/>
          <a:lstStyle/>
          <a:p>
            <a:r>
              <a:rPr lang="sv-SE" b="1" dirty="0" smtClean="0">
                <a:latin typeface="(MyE)Arenzi" pitchFamily="2" charset="-94"/>
              </a:rPr>
              <a:t>iyi - çocuklara - bakar - anneler - en</a:t>
            </a:r>
            <a:endParaRPr lang="tr-TR" b="1" dirty="0">
              <a:latin typeface="(MyE)Arenzi" pitchFamily="2" charset="-94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643314"/>
            <a:ext cx="9144000" cy="3214686"/>
          </a:xfrm>
          <a:solidFill>
            <a:srgbClr val="FF0000"/>
          </a:solidFill>
        </p:spPr>
        <p:txBody>
          <a:bodyPr>
            <a:normAutofit/>
          </a:bodyPr>
          <a:lstStyle/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r>
              <a:rPr lang="tr-TR" sz="4400" b="1" dirty="0" smtClean="0">
                <a:solidFill>
                  <a:schemeClr val="bg1"/>
                </a:solidFill>
                <a:latin typeface="(MyE)Arenzi" pitchFamily="2" charset="-94"/>
              </a:rPr>
              <a:t>Çocuklara  en   iyi  anneler  bakar.</a:t>
            </a:r>
          </a:p>
          <a:p>
            <a:endParaRPr lang="tr-TR" sz="4400" dirty="0" smtClean="0">
              <a:latin typeface="(MyE)Arenzi" pitchFamily="2" charset="-94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600450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latin typeface="(MyE)Arenzi" pitchFamily="2" charset="-94"/>
              </a:rPr>
              <a:t>gibidir - arkadaş - iyi - kitap-en</a:t>
            </a:r>
            <a:endParaRPr lang="tr-TR" b="1" dirty="0">
              <a:latin typeface="(MyE)Arenzi" pitchFamily="2" charset="-94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643314"/>
            <a:ext cx="9144000" cy="3214686"/>
          </a:xfrm>
          <a:solidFill>
            <a:srgbClr val="FF0000"/>
          </a:solidFill>
        </p:spPr>
        <p:txBody>
          <a:bodyPr>
            <a:normAutofit/>
          </a:bodyPr>
          <a:lstStyle/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r>
              <a:rPr lang="tr-TR" sz="4400" b="1" dirty="0" smtClean="0">
                <a:solidFill>
                  <a:schemeClr val="bg1"/>
                </a:solidFill>
                <a:latin typeface="(MyE)Arenzi" pitchFamily="2" charset="-94"/>
              </a:rPr>
              <a:t>Arkadaş  en  iyi  kitap gibidir.</a:t>
            </a:r>
          </a:p>
          <a:p>
            <a:endParaRPr lang="tr-TR" sz="4400" dirty="0" smtClean="0">
              <a:latin typeface="(MyE)Arenzi" pitchFamily="2" charset="-94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600450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latin typeface="(MyE)Arenzi" pitchFamily="2" charset="-94"/>
              </a:rPr>
              <a:t>ışıtır - güneş - dünyamızı - ve - ısıtır</a:t>
            </a:r>
            <a:endParaRPr lang="tr-TR" b="1" dirty="0">
              <a:latin typeface="(MyE)Arenzi" pitchFamily="2" charset="-94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643314"/>
            <a:ext cx="9144000" cy="3214686"/>
          </a:xfrm>
          <a:solidFill>
            <a:srgbClr val="FF0000"/>
          </a:solidFill>
        </p:spPr>
        <p:txBody>
          <a:bodyPr>
            <a:normAutofit/>
          </a:bodyPr>
          <a:lstStyle/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r>
              <a:rPr lang="tr-TR" sz="4400" b="1" dirty="0" smtClean="0">
                <a:solidFill>
                  <a:schemeClr val="bg1"/>
                </a:solidFill>
                <a:latin typeface="(MyE)Arenzi" pitchFamily="2" charset="-94"/>
              </a:rPr>
              <a:t>Güneş  dünyamızı  ışıtır  ve  ısıtır.</a:t>
            </a:r>
          </a:p>
          <a:p>
            <a:endParaRPr lang="tr-TR" sz="4400" dirty="0" smtClean="0">
              <a:latin typeface="(MyE)Arenzi" pitchFamily="2" charset="-94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600450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latin typeface="(MyE)Arenzi" pitchFamily="2" charset="-94"/>
              </a:rPr>
              <a:t>elma - her - bir - gün - ye</a:t>
            </a:r>
            <a:endParaRPr lang="tr-TR" b="1" dirty="0">
              <a:latin typeface="(MyE)Arenzi" pitchFamily="2" charset="-94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643314"/>
            <a:ext cx="9144000" cy="3214686"/>
          </a:xfrm>
          <a:solidFill>
            <a:srgbClr val="FF0000"/>
          </a:solidFill>
        </p:spPr>
        <p:txBody>
          <a:bodyPr>
            <a:normAutofit/>
          </a:bodyPr>
          <a:lstStyle/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r>
              <a:rPr lang="tr-TR" sz="4400" b="1" dirty="0" smtClean="0">
                <a:solidFill>
                  <a:schemeClr val="bg1"/>
                </a:solidFill>
                <a:latin typeface="(MyE)Arenzi" pitchFamily="2" charset="-94"/>
              </a:rPr>
              <a:t>Her gün bir elma ye.</a:t>
            </a:r>
          </a:p>
          <a:p>
            <a:endParaRPr lang="tr-TR" sz="4400" b="1" dirty="0" smtClean="0">
              <a:latin typeface="(MyE)Arenzi" pitchFamily="2" charset="-94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600450"/>
          </a:xfrm>
          <a:solidFill>
            <a:srgbClr val="FFFF00"/>
          </a:solidFill>
        </p:spPr>
        <p:txBody>
          <a:bodyPr/>
          <a:lstStyle/>
          <a:p>
            <a:r>
              <a:rPr lang="sv-SE" b="1" dirty="0" smtClean="0">
                <a:latin typeface="(MyE)Arenzi" pitchFamily="2" charset="-94"/>
              </a:rPr>
              <a:t>inilir - önden - binilir - arkadan - otobüslere</a:t>
            </a:r>
            <a:endParaRPr lang="tr-TR" b="1" dirty="0">
              <a:latin typeface="(MyE)Arenzi" pitchFamily="2" charset="-94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643314"/>
            <a:ext cx="9144000" cy="3214686"/>
          </a:xfrm>
          <a:solidFill>
            <a:srgbClr val="FF0000"/>
          </a:solidFill>
        </p:spPr>
        <p:txBody>
          <a:bodyPr>
            <a:normAutofit/>
          </a:bodyPr>
          <a:lstStyle/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r>
              <a:rPr lang="sv-SE" sz="4400" dirty="0" smtClean="0">
                <a:solidFill>
                  <a:schemeClr val="bg1"/>
                </a:solidFill>
                <a:latin typeface="(MyE)Arenzi" pitchFamily="2" charset="-94"/>
              </a:rPr>
              <a:t>Otobüslere önden binilir arkadan inilir.</a:t>
            </a:r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endParaRPr lang="tr-TR" sz="4400" dirty="0" smtClean="0">
              <a:latin typeface="(MyE)Arenzi" pitchFamily="2" charset="-94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600450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latin typeface="(MyE)Arenzi" pitchFamily="2" charset="-94"/>
              </a:rPr>
              <a:t>güzel - İstanbul- en - şehridir - dünyanın</a:t>
            </a:r>
            <a:endParaRPr lang="tr-TR" b="1" dirty="0">
              <a:latin typeface="(MyE)Arenzi" pitchFamily="2" charset="-94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643314"/>
            <a:ext cx="9144000" cy="3214686"/>
          </a:xfrm>
          <a:solidFill>
            <a:srgbClr val="FF0000"/>
          </a:solidFill>
        </p:spPr>
        <p:txBody>
          <a:bodyPr>
            <a:normAutofit/>
          </a:bodyPr>
          <a:lstStyle/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r>
              <a:rPr lang="tr-TR" sz="4400" b="1" dirty="0" smtClean="0">
                <a:solidFill>
                  <a:schemeClr val="bg1"/>
                </a:solidFill>
                <a:latin typeface="(MyE)Arenzi" pitchFamily="2" charset="-94"/>
              </a:rPr>
              <a:t>İstanbul  dünyanın  en güzel  şehridir.</a:t>
            </a:r>
          </a:p>
          <a:p>
            <a:endParaRPr lang="tr-TR" sz="4400" dirty="0" smtClean="0">
              <a:latin typeface="(MyE)Arenzi" pitchFamily="2" charset="-94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600450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latin typeface="(MyE)Arenzi" pitchFamily="2" charset="-94"/>
              </a:rPr>
              <a:t>rengini - atalarımızın - bayrak - almıştır - kanından</a:t>
            </a:r>
            <a:endParaRPr lang="tr-TR" b="1" dirty="0">
              <a:latin typeface="(MyE)Arenzi" pitchFamily="2" charset="-94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643314"/>
            <a:ext cx="9144000" cy="3214686"/>
          </a:xfrm>
          <a:solidFill>
            <a:srgbClr val="FF0000"/>
          </a:solidFill>
        </p:spPr>
        <p:txBody>
          <a:bodyPr>
            <a:normAutofit/>
          </a:bodyPr>
          <a:lstStyle/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r>
              <a:rPr lang="tr-TR" sz="4400" b="1" dirty="0" smtClean="0">
                <a:solidFill>
                  <a:schemeClr val="bg1"/>
                </a:solidFill>
                <a:latin typeface="(MyE)Arenzi" pitchFamily="2" charset="-94"/>
              </a:rPr>
              <a:t>Bayrak  rengini  atalarımızın  kanından almıştır.</a:t>
            </a:r>
          </a:p>
          <a:p>
            <a:endParaRPr lang="tr-TR" sz="4400" dirty="0" smtClean="0">
              <a:latin typeface="(MyE)Arenzi" pitchFamily="2" charset="-94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600450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latin typeface="(MyE)Arenzi" pitchFamily="2" charset="-94"/>
              </a:rPr>
              <a:t>gün - güzelce - dişlerimi - her - fırçalarım</a:t>
            </a:r>
            <a:endParaRPr lang="tr-TR" b="1" dirty="0">
              <a:latin typeface="(MyE)Arenzi" pitchFamily="2" charset="-94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643314"/>
            <a:ext cx="9144000" cy="3214686"/>
          </a:xfrm>
          <a:solidFill>
            <a:srgbClr val="FF0000"/>
          </a:solidFill>
        </p:spPr>
        <p:txBody>
          <a:bodyPr>
            <a:normAutofit/>
          </a:bodyPr>
          <a:lstStyle/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r>
              <a:rPr lang="tr-TR" sz="4400" b="1" dirty="0" smtClean="0">
                <a:solidFill>
                  <a:schemeClr val="bg1"/>
                </a:solidFill>
                <a:latin typeface="(MyE)Arenzi" pitchFamily="2" charset="-94"/>
              </a:rPr>
              <a:t>Her  gün  dişlerimi  güzelce  fırçalarım.</a:t>
            </a:r>
          </a:p>
          <a:p>
            <a:endParaRPr lang="tr-TR" sz="4400" dirty="0" smtClean="0">
              <a:latin typeface="(MyE)Arenzi" pitchFamily="2" charset="-94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600450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latin typeface="(MyE)Arenzi" pitchFamily="2" charset="-94"/>
              </a:rPr>
              <a:t>kalkınca - herkese - derim - günaydın - sabah</a:t>
            </a:r>
            <a:endParaRPr lang="tr-TR" b="1" dirty="0">
              <a:latin typeface="(MyE)Arenzi" pitchFamily="2" charset="-94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643314"/>
            <a:ext cx="9144000" cy="3214686"/>
          </a:xfrm>
          <a:solidFill>
            <a:srgbClr val="FF0000"/>
          </a:solidFill>
        </p:spPr>
        <p:txBody>
          <a:bodyPr>
            <a:normAutofit/>
          </a:bodyPr>
          <a:lstStyle/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r>
              <a:rPr lang="tr-TR" sz="4400" b="1" dirty="0" smtClean="0">
                <a:solidFill>
                  <a:schemeClr val="bg1"/>
                </a:solidFill>
                <a:latin typeface="(MyE)Arenzi" pitchFamily="2" charset="-94"/>
              </a:rPr>
              <a:t>Sabah kalkınca herkese günaydın derim.</a:t>
            </a:r>
          </a:p>
          <a:p>
            <a:endParaRPr lang="tr-TR" sz="4400" dirty="0" smtClean="0">
              <a:latin typeface="(MyE)Arenzi" pitchFamily="2" charset="-94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600450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5400" b="1" dirty="0" smtClean="0">
                <a:latin typeface="(MyE)Arenzi" pitchFamily="2" charset="-94"/>
              </a:rPr>
              <a:t>bayramını - nisan - kutlarız - ayında - çocuk</a:t>
            </a:r>
            <a:endParaRPr lang="tr-TR" sz="5400" b="1" dirty="0">
              <a:latin typeface="(MyE)Arenzi" pitchFamily="2" charset="-94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643314"/>
            <a:ext cx="9144000" cy="3214686"/>
          </a:xfrm>
          <a:solidFill>
            <a:srgbClr val="FF0000"/>
          </a:solidFill>
        </p:spPr>
        <p:txBody>
          <a:bodyPr>
            <a:normAutofit/>
          </a:bodyPr>
          <a:lstStyle/>
          <a:p>
            <a:endParaRPr lang="tr-TR" sz="4400" dirty="0" smtClean="0">
              <a:latin typeface="(MyE)Arenzi" pitchFamily="2" charset="-94"/>
            </a:endParaRPr>
          </a:p>
          <a:p>
            <a:r>
              <a:rPr lang="tr-TR" sz="5400" b="1" dirty="0" smtClean="0">
                <a:solidFill>
                  <a:schemeClr val="bg1"/>
                </a:solidFill>
                <a:latin typeface="(MyE)Arenzi" pitchFamily="2" charset="-94"/>
              </a:rPr>
              <a:t>Çocuk bayramını nisan ayında kutlarız.</a:t>
            </a:r>
            <a:endParaRPr lang="tr-TR" sz="5400" b="1" dirty="0">
              <a:solidFill>
                <a:schemeClr val="bg1"/>
              </a:solidFill>
              <a:latin typeface="(MyE)Arenzi" pitchFamily="2" charset="-94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600450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latin typeface="(MyE)Arenzi" pitchFamily="2" charset="-94"/>
              </a:rPr>
              <a:t>günaydın - her- derim - öğretmenime - sabah</a:t>
            </a:r>
            <a:endParaRPr lang="tr-TR" b="1" dirty="0">
              <a:latin typeface="(MyE)Arenzi" pitchFamily="2" charset="-94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643314"/>
            <a:ext cx="9144000" cy="3214686"/>
          </a:xfrm>
          <a:solidFill>
            <a:srgbClr val="FF0000"/>
          </a:solidFill>
        </p:spPr>
        <p:txBody>
          <a:bodyPr>
            <a:normAutofit/>
          </a:bodyPr>
          <a:lstStyle/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r>
              <a:rPr lang="tr-TR" sz="4400" b="1" dirty="0" err="1" smtClean="0">
                <a:solidFill>
                  <a:schemeClr val="bg1"/>
                </a:solidFill>
                <a:latin typeface="(MyE)Arenzi" pitchFamily="2" charset="-94"/>
              </a:rPr>
              <a:t>Öğremenime</a:t>
            </a:r>
            <a:r>
              <a:rPr lang="tr-TR" sz="4400" b="1" dirty="0" smtClean="0">
                <a:solidFill>
                  <a:schemeClr val="bg1"/>
                </a:solidFill>
                <a:latin typeface="(MyE)Arenzi" pitchFamily="2" charset="-94"/>
              </a:rPr>
              <a:t>  her  sabah  günaydın  derim.</a:t>
            </a:r>
          </a:p>
          <a:p>
            <a:endParaRPr lang="tr-TR" sz="4400" dirty="0" smtClean="0">
              <a:latin typeface="(MyE)Arenzi" pitchFamily="2" charset="-94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2.Sınıf </a:t>
            </a:r>
            <a:br>
              <a:rPr kumimoji="0" lang="tr-TR" sz="4000" b="1" i="0" u="none" strike="noStrike" kern="1200" cap="none" spc="0" normalizeH="0" baseline="0" noProof="0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tr-TR" sz="4000" b="1" i="0" u="none" strike="noStrike" kern="1200" cap="none" spc="0" normalizeH="0" baseline="0" noProof="0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karışık kelimelerden cümle oluşturma</a:t>
            </a:r>
            <a:endParaRPr kumimoji="0" lang="tr-TR" sz="4000" b="1" i="0" u="none" strike="noStrike" kern="1200" cap="none" spc="0" normalizeH="0" baseline="0" noProof="0" dirty="0">
              <a:ln w="19050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C:\Users\lenovo\Pictures\KULÜP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500175"/>
            <a:ext cx="8215370" cy="5143535"/>
          </a:xfrm>
          <a:prstGeom prst="rect">
            <a:avLst/>
          </a:prstGeom>
          <a:noFill/>
        </p:spPr>
      </p:pic>
      <p:pic>
        <p:nvPicPr>
          <p:cNvPr id="6" name="5 Resim" descr="GİF.HAZIR.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768" y="4857760"/>
            <a:ext cx="1714512" cy="1581148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600450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5400" b="1" dirty="0" smtClean="0">
                <a:latin typeface="(MyE)Arenzi" pitchFamily="2" charset="-94"/>
              </a:rPr>
              <a:t>üç - Türkiye’nin - çevrilidir - denizlerle - tarafı</a:t>
            </a:r>
            <a:endParaRPr lang="tr-TR" sz="5400" b="1" dirty="0">
              <a:latin typeface="(MyE)Arenzi" pitchFamily="2" charset="-94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643314"/>
            <a:ext cx="9144000" cy="3214686"/>
          </a:xfrm>
          <a:solidFill>
            <a:srgbClr val="FF0000"/>
          </a:solidFill>
        </p:spPr>
        <p:txBody>
          <a:bodyPr>
            <a:normAutofit/>
          </a:bodyPr>
          <a:lstStyle/>
          <a:p>
            <a:endParaRPr lang="tr-TR" sz="4400" dirty="0" smtClean="0">
              <a:latin typeface="(MyE)Arenzi" pitchFamily="2" charset="-94"/>
            </a:endParaRPr>
          </a:p>
          <a:p>
            <a:r>
              <a:rPr lang="tr-TR" sz="5400" b="1" dirty="0" smtClean="0">
                <a:solidFill>
                  <a:schemeClr val="bg1"/>
                </a:solidFill>
                <a:latin typeface="(MyE)Arenzi" pitchFamily="2" charset="-94"/>
              </a:rPr>
              <a:t>Türkiye’nin üç tarafı denizlerle çevrilidir.</a:t>
            </a:r>
            <a:endParaRPr lang="tr-TR" sz="5400" b="1" dirty="0">
              <a:solidFill>
                <a:schemeClr val="bg1"/>
              </a:solidFill>
              <a:latin typeface="(MyE)Arenzi" pitchFamily="2" charset="-94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600450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5400" b="1" dirty="0" smtClean="0">
                <a:latin typeface="(MyE)Arenzi" pitchFamily="2" charset="-94"/>
              </a:rPr>
              <a:t>konuşulur - her - dünyanın - Türkçe - yerinde</a:t>
            </a:r>
            <a:endParaRPr lang="tr-TR" sz="5400" b="1" dirty="0">
              <a:latin typeface="(MyE)Arenzi" pitchFamily="2" charset="-94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643314"/>
            <a:ext cx="9144000" cy="3214686"/>
          </a:xfrm>
          <a:solidFill>
            <a:srgbClr val="FF0000"/>
          </a:solidFill>
        </p:spPr>
        <p:txBody>
          <a:bodyPr>
            <a:normAutofit/>
          </a:bodyPr>
          <a:lstStyle/>
          <a:p>
            <a:endParaRPr lang="tr-TR" sz="4400" dirty="0" smtClean="0">
              <a:latin typeface="(MyE)Arenzi" pitchFamily="2" charset="-94"/>
            </a:endParaRPr>
          </a:p>
          <a:p>
            <a:r>
              <a:rPr lang="tr-TR" sz="5400" b="1" dirty="0" smtClean="0">
                <a:solidFill>
                  <a:schemeClr val="bg1"/>
                </a:solidFill>
                <a:latin typeface="(MyE)Arenzi" pitchFamily="2" charset="-94"/>
              </a:rPr>
              <a:t>Türkçe dünyanın her yerinde konuşulur.</a:t>
            </a:r>
            <a:endParaRPr lang="tr-TR" sz="5400" b="1" dirty="0">
              <a:solidFill>
                <a:schemeClr val="bg1"/>
              </a:solidFill>
              <a:latin typeface="(MyE)Arenzi" pitchFamily="2" charset="-94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600450"/>
          </a:xfrm>
          <a:solidFill>
            <a:srgbClr val="FFFF00"/>
          </a:solidFill>
        </p:spPr>
        <p:txBody>
          <a:bodyPr/>
          <a:lstStyle/>
          <a:p>
            <a:r>
              <a:rPr lang="tr-TR" sz="5400" b="1" dirty="0" smtClean="0">
                <a:latin typeface="(MyE)Arenzi" pitchFamily="2" charset="-94"/>
              </a:rPr>
              <a:t>harf- dokuz - bulunur - alfabemizde-yirm</a:t>
            </a:r>
            <a:r>
              <a:rPr lang="tr-TR" dirty="0" smtClean="0">
                <a:latin typeface="(MyE)Arenzi" pitchFamily="2" charset="-94"/>
              </a:rPr>
              <a:t>i</a:t>
            </a:r>
            <a:endParaRPr lang="tr-TR" dirty="0">
              <a:latin typeface="(MyE)Arenzi" pitchFamily="2" charset="-94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643314"/>
            <a:ext cx="9144000" cy="3214686"/>
          </a:xfrm>
          <a:solidFill>
            <a:srgbClr val="FF0000"/>
          </a:solidFill>
        </p:spPr>
        <p:txBody>
          <a:bodyPr>
            <a:normAutofit/>
          </a:bodyPr>
          <a:lstStyle/>
          <a:p>
            <a:endParaRPr lang="tr-TR" sz="4400" b="1" dirty="0" smtClean="0">
              <a:solidFill>
                <a:schemeClr val="bg1"/>
              </a:solidFill>
              <a:latin typeface="(MyE)Arenzi" pitchFamily="2" charset="-94"/>
            </a:endParaRPr>
          </a:p>
          <a:p>
            <a:r>
              <a:rPr lang="tr-TR" sz="5400" b="1" dirty="0" smtClean="0">
                <a:solidFill>
                  <a:schemeClr val="bg1"/>
                </a:solidFill>
                <a:latin typeface="(MyE)Arenzi" pitchFamily="2" charset="-94"/>
              </a:rPr>
              <a:t>Alfabemizde yirmi dokuz harf bulunur.</a:t>
            </a:r>
            <a:endParaRPr lang="tr-TR" sz="5400" b="1" dirty="0">
              <a:solidFill>
                <a:schemeClr val="bg1"/>
              </a:solidFill>
              <a:latin typeface="(MyE)Arenzi" pitchFamily="2" charset="-94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600450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5400" b="1" dirty="0" smtClean="0">
                <a:latin typeface="(MyE)Arenzi" pitchFamily="2" charset="-94"/>
              </a:rPr>
              <a:t>yıkarım - her - elimi - yüzümü - sabah</a:t>
            </a:r>
            <a:endParaRPr lang="tr-TR" sz="5400" b="1" dirty="0">
              <a:latin typeface="(MyE)Arenzi" pitchFamily="2" charset="-94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643314"/>
            <a:ext cx="9144000" cy="3214686"/>
          </a:xfrm>
          <a:solidFill>
            <a:srgbClr val="FF0000"/>
          </a:solidFill>
        </p:spPr>
        <p:txBody>
          <a:bodyPr>
            <a:normAutofit/>
          </a:bodyPr>
          <a:lstStyle/>
          <a:p>
            <a:endParaRPr lang="tr-TR" sz="4400" dirty="0" smtClean="0">
              <a:latin typeface="(MyE)Arenzi" pitchFamily="2" charset="-94"/>
            </a:endParaRPr>
          </a:p>
          <a:p>
            <a:r>
              <a:rPr lang="tr-TR" sz="5400" b="1" dirty="0" smtClean="0">
                <a:solidFill>
                  <a:schemeClr val="bg1"/>
                </a:solidFill>
                <a:latin typeface="(MyE)Arenzi" pitchFamily="2" charset="-94"/>
              </a:rPr>
              <a:t>Her sabah elimi, yüzümü yıkarım.</a:t>
            </a:r>
            <a:endParaRPr lang="tr-TR" sz="5400" b="1" dirty="0">
              <a:solidFill>
                <a:schemeClr val="bg1"/>
              </a:solidFill>
              <a:latin typeface="(MyE)Arenzi" pitchFamily="2" charset="-94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600450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5400" b="1" dirty="0" smtClean="0">
                <a:latin typeface="(MyE)Arenzi" pitchFamily="2" charset="-94"/>
              </a:rPr>
              <a:t>babamın - derim - kardeşine - kız - hala</a:t>
            </a:r>
            <a:endParaRPr lang="tr-TR" sz="5400" b="1" dirty="0">
              <a:latin typeface="(MyE)Arenzi" pitchFamily="2" charset="-94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643314"/>
            <a:ext cx="9144000" cy="3214686"/>
          </a:xfrm>
          <a:solidFill>
            <a:srgbClr val="FF0000"/>
          </a:solidFill>
        </p:spPr>
        <p:txBody>
          <a:bodyPr>
            <a:normAutofit lnSpcReduction="10000"/>
          </a:bodyPr>
          <a:lstStyle/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endParaRPr lang="tr-TR" sz="4400" dirty="0" smtClean="0">
              <a:solidFill>
                <a:schemeClr val="bg1"/>
              </a:solidFill>
              <a:latin typeface="(MyE)Arenzi" pitchFamily="2" charset="-94"/>
            </a:endParaRPr>
          </a:p>
          <a:p>
            <a:r>
              <a:rPr lang="tr-TR" sz="5400" b="1" dirty="0" smtClean="0">
                <a:solidFill>
                  <a:schemeClr val="bg1"/>
                </a:solidFill>
                <a:latin typeface="(MyE)Arenzi" pitchFamily="2" charset="-94"/>
              </a:rPr>
              <a:t>Babamın kız kardeşine hala derim.</a:t>
            </a:r>
          </a:p>
          <a:p>
            <a:endParaRPr lang="tr-TR" sz="4400" dirty="0" smtClean="0">
              <a:latin typeface="(MyE)Arenzi" pitchFamily="2" charset="-94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600450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latin typeface="(MyE)Arenzi" pitchFamily="2" charset="-94"/>
              </a:rPr>
              <a:t>köyüne - tatilinde - dedemin - yaz - giderim</a:t>
            </a:r>
            <a:endParaRPr lang="tr-TR" b="1" dirty="0">
              <a:latin typeface="(MyE)Arenzi" pitchFamily="2" charset="-94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643314"/>
            <a:ext cx="9144000" cy="3214686"/>
          </a:xfrm>
          <a:solidFill>
            <a:srgbClr val="FF0000"/>
          </a:solidFill>
        </p:spPr>
        <p:txBody>
          <a:bodyPr>
            <a:normAutofit/>
          </a:bodyPr>
          <a:lstStyle/>
          <a:p>
            <a:endParaRPr lang="tr-TR" sz="4400" dirty="0" smtClean="0">
              <a:solidFill>
                <a:schemeClr val="bg1"/>
              </a:solidFill>
            </a:endParaRPr>
          </a:p>
          <a:p>
            <a:endParaRPr lang="tr-TR" sz="4400" dirty="0" smtClean="0">
              <a:solidFill>
                <a:schemeClr val="bg1"/>
              </a:solidFill>
            </a:endParaRPr>
          </a:p>
          <a:p>
            <a:r>
              <a:rPr lang="tr-TR" sz="4400" b="1" dirty="0" smtClean="0">
                <a:solidFill>
                  <a:schemeClr val="bg1"/>
                </a:solidFill>
                <a:latin typeface="(MyE)Arenzi" pitchFamily="2" charset="-94"/>
              </a:rPr>
              <a:t>Yaz  tatilinde  dedemin  köyüne  giderim.</a:t>
            </a:r>
          </a:p>
          <a:p>
            <a:endParaRPr lang="tr-TR" sz="4400" dirty="0" smtClean="0">
              <a:latin typeface="(MyE)Arenzi" pitchFamily="2" charset="-94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265</Words>
  <Application>Microsoft Office PowerPoint</Application>
  <PresentationFormat>Ekran Gösterisi (4:3)</PresentationFormat>
  <Paragraphs>69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2.Sınıf  karışık kelimelerden cümle oluşturma</vt:lpstr>
      <vt:lpstr>bayramını - nisan - kutlarız - ayında - çocuk</vt:lpstr>
      <vt:lpstr>Slayt 3</vt:lpstr>
      <vt:lpstr>üç - Türkiye’nin - çevrilidir - denizlerle - tarafı</vt:lpstr>
      <vt:lpstr>konuşulur - her - dünyanın - Türkçe - yerinde</vt:lpstr>
      <vt:lpstr>harf- dokuz - bulunur - alfabemizde-yirmi</vt:lpstr>
      <vt:lpstr>yıkarım - her - elimi - yüzümü - sabah</vt:lpstr>
      <vt:lpstr>babamın - derim - kardeşine - kız - hala</vt:lpstr>
      <vt:lpstr>köyüne - tatilinde - dedemin - yaz - giderim</vt:lpstr>
      <vt:lpstr>açar - ilkbahar- gelince - ağaçlar - çiçek</vt:lpstr>
      <vt:lpstr>iyi - çocuklara - bakar - anneler - en</vt:lpstr>
      <vt:lpstr>gibidir - arkadaş - iyi - kitap-en</vt:lpstr>
      <vt:lpstr>ışıtır - güneş - dünyamızı - ve - ısıtır</vt:lpstr>
      <vt:lpstr>elma - her - bir - gün - ye</vt:lpstr>
      <vt:lpstr>inilir - önden - binilir - arkadan - otobüslere</vt:lpstr>
      <vt:lpstr>güzel - İstanbul- en - şehridir - dünyanın</vt:lpstr>
      <vt:lpstr>rengini - atalarımızın - bayrak - almıştır - kanından</vt:lpstr>
      <vt:lpstr>gün - güzelce - dişlerimi - her - fırçalarım</vt:lpstr>
      <vt:lpstr>kalkınca - herkese - derim - günaydın - sabah</vt:lpstr>
      <vt:lpstr>günaydın - her- derim - öğretmenime - sabah</vt:lpstr>
      <vt:lpstr>2.Sınıf  karışık kelimelerden cümle oluşturma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geldi - dün - babam - okuluma - benim</dc:title>
  <dc:creator>lenovo</dc:creator>
  <cp:lastModifiedBy>VESTEL</cp:lastModifiedBy>
  <cp:revision>13</cp:revision>
  <dcterms:created xsi:type="dcterms:W3CDTF">2019-11-24T16:54:07Z</dcterms:created>
  <dcterms:modified xsi:type="dcterms:W3CDTF">2019-11-25T09:15:29Z</dcterms:modified>
</cp:coreProperties>
</file>